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1" r:id="rId2"/>
  </p:sldMasterIdLst>
  <p:notesMasterIdLst>
    <p:notesMasterId r:id="rId32"/>
  </p:notesMasterIdLst>
  <p:handoutMasterIdLst>
    <p:handoutMasterId r:id="rId33"/>
  </p:handoutMasterIdLst>
  <p:sldIdLst>
    <p:sldId id="270" r:id="rId3"/>
    <p:sldId id="257" r:id="rId4"/>
    <p:sldId id="280" r:id="rId5"/>
    <p:sldId id="258" r:id="rId6"/>
    <p:sldId id="285" r:id="rId7"/>
    <p:sldId id="286" r:id="rId8"/>
    <p:sldId id="287" r:id="rId9"/>
    <p:sldId id="276" r:id="rId10"/>
    <p:sldId id="282" r:id="rId11"/>
    <p:sldId id="277" r:id="rId12"/>
    <p:sldId id="278" r:id="rId13"/>
    <p:sldId id="279" r:id="rId14"/>
    <p:sldId id="261" r:id="rId15"/>
    <p:sldId id="262" r:id="rId16"/>
    <p:sldId id="284" r:id="rId17"/>
    <p:sldId id="283" r:id="rId18"/>
    <p:sldId id="263" r:id="rId19"/>
    <p:sldId id="264" r:id="rId20"/>
    <p:sldId id="269" r:id="rId21"/>
    <p:sldId id="271" r:id="rId22"/>
    <p:sldId id="272" r:id="rId23"/>
    <p:sldId id="273" r:id="rId24"/>
    <p:sldId id="274" r:id="rId25"/>
    <p:sldId id="266" r:id="rId26"/>
    <p:sldId id="267" r:id="rId27"/>
    <p:sldId id="268" r:id="rId28"/>
    <p:sldId id="281" r:id="rId29"/>
    <p:sldId id="288" r:id="rId30"/>
    <p:sldId id="260" r:id="rId31"/>
  </p:sldIdLst>
  <p:sldSz cx="9144000" cy="6858000" type="screen4x3"/>
  <p:notesSz cx="6873875" cy="10061575"/>
  <p:custDataLst>
    <p:tags r:id="rId34"/>
  </p:custDataLst>
  <p:defaultTextStyle>
    <a:defPPr>
      <a:defRPr lang="de-DE"/>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69">
          <p15:clr>
            <a:srgbClr val="A4A3A4"/>
          </p15:clr>
        </p15:guide>
        <p15:guide id="2" pos="21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FF33CC"/>
    <a:srgbClr val="00CC99"/>
    <a:srgbClr val="336600"/>
    <a:srgbClr val="003300"/>
    <a:srgbClr val="990033"/>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13" autoAdjust="0"/>
  </p:normalViewPr>
  <p:slideViewPr>
    <p:cSldViewPr>
      <p:cViewPr varScale="1">
        <p:scale>
          <a:sx n="116" d="100"/>
          <a:sy n="116" d="100"/>
        </p:scale>
        <p:origin x="3571"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608" y="-84"/>
      </p:cViewPr>
      <p:guideLst>
        <p:guide orient="horz" pos="3169"/>
        <p:guide pos="216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71" tIns="48385" rIns="96771" bIns="48385" numCol="1" anchor="t" anchorCtr="0" compatLnSpc="1">
            <a:prstTxWarp prst="textNoShape">
              <a:avLst/>
            </a:prstTxWarp>
          </a:bodyPr>
          <a:lstStyle>
            <a:lvl1pPr defTabSz="968375">
              <a:defRPr sz="1300">
                <a:latin typeface="Arial" charset="0"/>
              </a:defRPr>
            </a:lvl1pPr>
          </a:lstStyle>
          <a:p>
            <a:pPr>
              <a:defRPr/>
            </a:pPr>
            <a:endParaRPr lang="de-DE"/>
          </a:p>
        </p:txBody>
      </p:sp>
      <p:sp>
        <p:nvSpPr>
          <p:cNvPr id="78851" name="Rectangle 3"/>
          <p:cNvSpPr>
            <a:spLocks noGrp="1" noChangeArrowheads="1"/>
          </p:cNvSpPr>
          <p:nvPr>
            <p:ph type="dt" sz="quarter" idx="1"/>
          </p:nvPr>
        </p:nvSpPr>
        <p:spPr bwMode="auto">
          <a:xfrm>
            <a:off x="3894138"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71" tIns="48385" rIns="96771" bIns="48385" numCol="1" anchor="t" anchorCtr="0" compatLnSpc="1">
            <a:prstTxWarp prst="textNoShape">
              <a:avLst/>
            </a:prstTxWarp>
          </a:bodyPr>
          <a:lstStyle>
            <a:lvl1pPr algn="r" defTabSz="968375">
              <a:defRPr sz="1300">
                <a:latin typeface="Arial" charset="0"/>
              </a:defRPr>
            </a:lvl1pPr>
          </a:lstStyle>
          <a:p>
            <a:pPr>
              <a:defRPr/>
            </a:pPr>
            <a:endParaRPr lang="de-DE"/>
          </a:p>
        </p:txBody>
      </p:sp>
      <p:sp>
        <p:nvSpPr>
          <p:cNvPr id="78852" name="Rectangle 4"/>
          <p:cNvSpPr>
            <a:spLocks noGrp="1" noChangeArrowheads="1"/>
          </p:cNvSpPr>
          <p:nvPr>
            <p:ph type="ftr" sz="quarter" idx="2"/>
          </p:nvPr>
        </p:nvSpPr>
        <p:spPr bwMode="auto">
          <a:xfrm>
            <a:off x="0" y="955675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71" tIns="48385" rIns="96771" bIns="48385" numCol="1" anchor="b" anchorCtr="0" compatLnSpc="1">
            <a:prstTxWarp prst="textNoShape">
              <a:avLst/>
            </a:prstTxWarp>
          </a:bodyPr>
          <a:lstStyle>
            <a:lvl1pPr defTabSz="968375">
              <a:defRPr sz="1300">
                <a:latin typeface="Arial" charset="0"/>
              </a:defRPr>
            </a:lvl1pPr>
          </a:lstStyle>
          <a:p>
            <a:pPr>
              <a:defRPr/>
            </a:pPr>
            <a:endParaRPr lang="de-DE"/>
          </a:p>
        </p:txBody>
      </p:sp>
      <p:sp>
        <p:nvSpPr>
          <p:cNvPr id="78853" name="Rectangle 5"/>
          <p:cNvSpPr>
            <a:spLocks noGrp="1" noChangeArrowheads="1"/>
          </p:cNvSpPr>
          <p:nvPr>
            <p:ph type="sldNum" sz="quarter" idx="3"/>
          </p:nvPr>
        </p:nvSpPr>
        <p:spPr bwMode="auto">
          <a:xfrm>
            <a:off x="3894138" y="955675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71" tIns="48385" rIns="96771" bIns="48385" numCol="1" anchor="b" anchorCtr="0" compatLnSpc="1">
            <a:prstTxWarp prst="textNoShape">
              <a:avLst/>
            </a:prstTxWarp>
          </a:bodyPr>
          <a:lstStyle>
            <a:lvl1pPr algn="r" defTabSz="968375">
              <a:defRPr sz="1300">
                <a:latin typeface="Arial" charset="0"/>
              </a:defRPr>
            </a:lvl1pPr>
          </a:lstStyle>
          <a:p>
            <a:pPr>
              <a:defRPr/>
            </a:pPr>
            <a:fld id="{26726160-CA79-40FC-A9A7-A57998B10295}" type="slidenum">
              <a:rPr lang="de-DE"/>
              <a:pPr>
                <a:defRPr/>
              </a:pPr>
              <a:t>‹Nr.›</a:t>
            </a:fld>
            <a:endParaRPr lang="de-DE"/>
          </a:p>
        </p:txBody>
      </p:sp>
    </p:spTree>
    <p:extLst>
      <p:ext uri="{BB962C8B-B14F-4D97-AF65-F5344CB8AC3E}">
        <p14:creationId xmlns:p14="http://schemas.microsoft.com/office/powerpoint/2010/main" val="1243585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71" tIns="48385" rIns="96771" bIns="48385" numCol="1" anchor="t" anchorCtr="0" compatLnSpc="1">
            <a:prstTxWarp prst="textNoShape">
              <a:avLst/>
            </a:prstTxWarp>
          </a:bodyPr>
          <a:lstStyle>
            <a:lvl1pPr defTabSz="968375">
              <a:defRPr sz="1300">
                <a:latin typeface="Arial" charset="0"/>
              </a:defRPr>
            </a:lvl1pPr>
          </a:lstStyle>
          <a:p>
            <a:pPr>
              <a:defRPr/>
            </a:pPr>
            <a:endParaRPr lang="de-DE"/>
          </a:p>
        </p:txBody>
      </p:sp>
      <p:sp>
        <p:nvSpPr>
          <p:cNvPr id="23555" name="Rectangle 3"/>
          <p:cNvSpPr>
            <a:spLocks noGrp="1" noChangeArrowheads="1"/>
          </p:cNvSpPr>
          <p:nvPr>
            <p:ph type="dt" idx="1"/>
          </p:nvPr>
        </p:nvSpPr>
        <p:spPr bwMode="auto">
          <a:xfrm>
            <a:off x="3894138" y="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71" tIns="48385" rIns="96771" bIns="48385" numCol="1" anchor="t" anchorCtr="0" compatLnSpc="1">
            <a:prstTxWarp prst="textNoShape">
              <a:avLst/>
            </a:prstTxWarp>
          </a:bodyPr>
          <a:lstStyle>
            <a:lvl1pPr algn="r" defTabSz="968375">
              <a:defRPr sz="1300">
                <a:latin typeface="Arial" charset="0"/>
              </a:defRPr>
            </a:lvl1pPr>
          </a:lstStyle>
          <a:p>
            <a:pPr>
              <a:defRPr/>
            </a:pPr>
            <a:endParaRPr lang="de-DE"/>
          </a:p>
        </p:txBody>
      </p:sp>
      <p:sp>
        <p:nvSpPr>
          <p:cNvPr id="32772" name="Rectangle 4"/>
          <p:cNvSpPr>
            <a:spLocks noGrp="1" noRot="1" noChangeAspect="1" noChangeArrowheads="1" noTextEdit="1"/>
          </p:cNvSpPr>
          <p:nvPr>
            <p:ph type="sldImg" idx="2"/>
          </p:nvPr>
        </p:nvSpPr>
        <p:spPr bwMode="auto">
          <a:xfrm>
            <a:off x="922338" y="754063"/>
            <a:ext cx="5030787" cy="37734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7388" y="4779963"/>
            <a:ext cx="54991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71" tIns="48385" rIns="96771" bIns="48385"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8" name="Rectangle 6"/>
          <p:cNvSpPr>
            <a:spLocks noGrp="1" noChangeArrowheads="1"/>
          </p:cNvSpPr>
          <p:nvPr>
            <p:ph type="ftr" sz="quarter" idx="4"/>
          </p:nvPr>
        </p:nvSpPr>
        <p:spPr bwMode="auto">
          <a:xfrm>
            <a:off x="0" y="955675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71" tIns="48385" rIns="96771" bIns="48385" numCol="1" anchor="b" anchorCtr="0" compatLnSpc="1">
            <a:prstTxWarp prst="textNoShape">
              <a:avLst/>
            </a:prstTxWarp>
          </a:bodyPr>
          <a:lstStyle>
            <a:lvl1pPr defTabSz="968375">
              <a:defRPr sz="1300">
                <a:latin typeface="Arial" charset="0"/>
              </a:defRPr>
            </a:lvl1pPr>
          </a:lstStyle>
          <a:p>
            <a:pPr>
              <a:defRPr/>
            </a:pPr>
            <a:endParaRPr lang="de-DE"/>
          </a:p>
        </p:txBody>
      </p:sp>
      <p:sp>
        <p:nvSpPr>
          <p:cNvPr id="23559" name="Rectangle 7"/>
          <p:cNvSpPr>
            <a:spLocks noGrp="1" noChangeArrowheads="1"/>
          </p:cNvSpPr>
          <p:nvPr>
            <p:ph type="sldNum" sz="quarter" idx="5"/>
          </p:nvPr>
        </p:nvSpPr>
        <p:spPr bwMode="auto">
          <a:xfrm>
            <a:off x="3894138" y="9556750"/>
            <a:ext cx="29781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71" tIns="48385" rIns="96771" bIns="48385" numCol="1" anchor="b" anchorCtr="0" compatLnSpc="1">
            <a:prstTxWarp prst="textNoShape">
              <a:avLst/>
            </a:prstTxWarp>
          </a:bodyPr>
          <a:lstStyle>
            <a:lvl1pPr algn="r" defTabSz="968375">
              <a:defRPr sz="1300">
                <a:latin typeface="Arial" charset="0"/>
              </a:defRPr>
            </a:lvl1pPr>
          </a:lstStyle>
          <a:p>
            <a:pPr>
              <a:defRPr/>
            </a:pPr>
            <a:fld id="{4A742A82-8EB8-43D5-8FDA-1F4FC66E5EB4}" type="slidenum">
              <a:rPr lang="de-DE"/>
              <a:pPr>
                <a:defRPr/>
              </a:pPr>
              <a:t>‹Nr.›</a:t>
            </a:fld>
            <a:endParaRPr lang="de-DE"/>
          </a:p>
        </p:txBody>
      </p:sp>
    </p:spTree>
    <p:extLst>
      <p:ext uri="{BB962C8B-B14F-4D97-AF65-F5344CB8AC3E}">
        <p14:creationId xmlns:p14="http://schemas.microsoft.com/office/powerpoint/2010/main" val="2553597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D58C557-3FD5-4925-9FA1-220CC2FE138C}" type="slidenum">
              <a:rPr lang="de-DE" altLang="de-DE" sz="1300" smtClean="0"/>
              <a:pPr eaLnBrk="1" hangingPunct="1">
                <a:spcBef>
                  <a:spcPct val="0"/>
                </a:spcBef>
              </a:pPr>
              <a:t>1</a:t>
            </a:fld>
            <a:endParaRPr lang="de-DE" altLang="de-DE" sz="1300"/>
          </a:p>
        </p:txBody>
      </p:sp>
      <p:sp>
        <p:nvSpPr>
          <p:cNvPr id="33795" name="Rectangle 2"/>
          <p:cNvSpPr>
            <a:spLocks noGrp="1" noRot="1" noChangeAspect="1" noChangeArrowheads="1" noTextEdit="1"/>
          </p:cNvSpPr>
          <p:nvPr>
            <p:ph type="sldImg"/>
          </p:nvPr>
        </p:nvSpPr>
        <p:spPr>
          <a:xfrm>
            <a:off x="941388" y="749300"/>
            <a:ext cx="5003800" cy="3752850"/>
          </a:xfrm>
          <a:ln/>
        </p:spPr>
      </p:sp>
      <p:sp>
        <p:nvSpPr>
          <p:cNvPr id="33796" name="Rectangle 3"/>
          <p:cNvSpPr>
            <a:spLocks noGrp="1" noChangeArrowheads="1"/>
          </p:cNvSpPr>
          <p:nvPr>
            <p:ph type="body" idx="1"/>
          </p:nvPr>
        </p:nvSpPr>
        <p:spPr>
          <a:xfrm>
            <a:off x="917575" y="4751388"/>
            <a:ext cx="5051425" cy="4586287"/>
          </a:xfrm>
          <a:noFill/>
        </p:spPr>
        <p:txBody>
          <a:bodyPr/>
          <a:lstStyle/>
          <a:p>
            <a:pPr eaLnBrk="1" hangingPunct="1"/>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9F78191-0792-471E-943D-78BD043A7487}" type="slidenum">
              <a:rPr lang="de-DE" altLang="de-DE" sz="1300" smtClean="0"/>
              <a:pPr eaLnBrk="1" hangingPunct="1">
                <a:spcBef>
                  <a:spcPct val="0"/>
                </a:spcBef>
              </a:pPr>
              <a:t>10</a:t>
            </a:fld>
            <a:endParaRPr lang="de-DE" altLang="de-DE" sz="13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6AAEB0-2C4B-4C1F-A90A-68C9B8A605B4}" type="slidenum">
              <a:rPr lang="de-DE" altLang="de-DE" sz="1300" smtClean="0"/>
              <a:pPr eaLnBrk="1" hangingPunct="1">
                <a:spcBef>
                  <a:spcPct val="0"/>
                </a:spcBef>
              </a:pPr>
              <a:t>11</a:t>
            </a:fld>
            <a:endParaRPr lang="de-DE" altLang="de-DE" sz="13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A4E13B-5C14-44C5-97DC-4511C6163783}" type="slidenum">
              <a:rPr lang="de-DE" altLang="de-DE" sz="1300" smtClean="0"/>
              <a:pPr eaLnBrk="1" hangingPunct="1">
                <a:spcBef>
                  <a:spcPct val="0"/>
                </a:spcBef>
              </a:pPr>
              <a:t>12</a:t>
            </a:fld>
            <a:endParaRPr lang="de-DE" altLang="de-DE" sz="13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CCE2E1-366A-4995-BD42-30D782F3B59A}" type="slidenum">
              <a:rPr lang="de-DE" altLang="de-DE" sz="1300" smtClean="0"/>
              <a:pPr eaLnBrk="1" hangingPunct="1">
                <a:spcBef>
                  <a:spcPct val="0"/>
                </a:spcBef>
              </a:pPr>
              <a:t>13</a:t>
            </a:fld>
            <a:endParaRPr lang="de-DE" altLang="de-DE"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BB5784-E796-4E07-B1CB-9924B572A011}" type="slidenum">
              <a:rPr lang="de-DE" altLang="de-DE" sz="1300" smtClean="0"/>
              <a:pPr eaLnBrk="1" hangingPunct="1">
                <a:spcBef>
                  <a:spcPct val="0"/>
                </a:spcBef>
              </a:pPr>
              <a:t>14</a:t>
            </a:fld>
            <a:endParaRPr lang="de-DE" altLang="de-DE"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7655C5-53ED-4D75-B593-78CE7E66D642}" type="slidenum">
              <a:rPr lang="de-DE" altLang="de-DE" sz="1300" smtClean="0"/>
              <a:pPr eaLnBrk="1" hangingPunct="1">
                <a:spcBef>
                  <a:spcPct val="0"/>
                </a:spcBef>
              </a:pPr>
              <a:t>15</a:t>
            </a:fld>
            <a:endParaRPr lang="de-DE" altLang="de-DE"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2C9A05F-951A-46A9-B942-B29EFBA3406A}" type="slidenum">
              <a:rPr lang="de-DE" altLang="de-DE" sz="1300" smtClean="0"/>
              <a:pPr eaLnBrk="1" hangingPunct="1">
                <a:spcBef>
                  <a:spcPct val="0"/>
                </a:spcBef>
              </a:pPr>
              <a:t>17</a:t>
            </a:fld>
            <a:endParaRPr lang="de-DE" altLang="de-DE" sz="13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84009ED-6BE9-46A2-BD56-13E98FE0D63C}" type="slidenum">
              <a:rPr lang="de-DE" altLang="de-DE" sz="1300" smtClean="0"/>
              <a:pPr eaLnBrk="1" hangingPunct="1">
                <a:spcBef>
                  <a:spcPct val="0"/>
                </a:spcBef>
              </a:pPr>
              <a:t>18</a:t>
            </a:fld>
            <a:endParaRPr lang="de-DE" altLang="de-DE"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CAFEE4-4FEA-42E0-A9A2-DB6ED48C8A03}" type="slidenum">
              <a:rPr lang="de-DE" altLang="de-DE" sz="1300" smtClean="0"/>
              <a:pPr eaLnBrk="1" hangingPunct="1">
                <a:spcBef>
                  <a:spcPct val="0"/>
                </a:spcBef>
              </a:pPr>
              <a:t>19</a:t>
            </a:fld>
            <a:endParaRPr lang="de-DE" altLang="de-DE"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15A335-0722-4E46-95DA-7E5516C50417}" type="slidenum">
              <a:rPr lang="de-DE" altLang="de-DE" sz="1300" smtClean="0"/>
              <a:pPr eaLnBrk="1" hangingPunct="1">
                <a:spcBef>
                  <a:spcPct val="0"/>
                </a:spcBef>
              </a:pPr>
              <a:t>20</a:t>
            </a:fld>
            <a:endParaRPr lang="de-DE" altLang="de-DE"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8EB298-8094-424B-A153-EC5834F6EFFA}" type="slidenum">
              <a:rPr lang="de-DE" altLang="de-DE" sz="1300" smtClean="0"/>
              <a:pPr eaLnBrk="1" hangingPunct="1">
                <a:spcBef>
                  <a:spcPct val="0"/>
                </a:spcBef>
              </a:pPr>
              <a:t>2</a:t>
            </a:fld>
            <a:endParaRPr lang="de-DE" altLang="de-DE"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E02D6FD-6698-44EE-8E89-6777EE9B3383}" type="slidenum">
              <a:rPr lang="de-DE" altLang="de-DE" sz="1300" smtClean="0"/>
              <a:pPr eaLnBrk="1" hangingPunct="1">
                <a:spcBef>
                  <a:spcPct val="0"/>
                </a:spcBef>
              </a:pPr>
              <a:t>21</a:t>
            </a:fld>
            <a:endParaRPr lang="de-DE" altLang="de-DE"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C9CD92-A06F-462F-8E3B-508631C4C4AC}" type="slidenum">
              <a:rPr lang="de-DE" altLang="de-DE" sz="1300" smtClean="0"/>
              <a:pPr eaLnBrk="1" hangingPunct="1">
                <a:spcBef>
                  <a:spcPct val="0"/>
                </a:spcBef>
              </a:pPr>
              <a:t>22</a:t>
            </a:fld>
            <a:endParaRPr lang="de-DE" altLang="de-DE" sz="13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B1232F-E209-496F-A6A0-E2D3749B6B39}" type="slidenum">
              <a:rPr lang="de-DE" altLang="de-DE" sz="1300" smtClean="0"/>
              <a:pPr eaLnBrk="1" hangingPunct="1">
                <a:spcBef>
                  <a:spcPct val="0"/>
                </a:spcBef>
              </a:pPr>
              <a:t>23</a:t>
            </a:fld>
            <a:endParaRPr lang="de-DE" altLang="de-DE"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27010D-4963-4D17-B04D-62A826F96329}" type="slidenum">
              <a:rPr lang="de-DE" altLang="de-DE" sz="1300" smtClean="0"/>
              <a:pPr eaLnBrk="1" hangingPunct="1">
                <a:spcBef>
                  <a:spcPct val="0"/>
                </a:spcBef>
              </a:pPr>
              <a:t>24</a:t>
            </a:fld>
            <a:endParaRPr lang="de-DE" altLang="de-DE" sz="13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DB334B-BB9C-4608-B214-95E43B9BD4EF}" type="slidenum">
              <a:rPr lang="de-DE" altLang="de-DE" sz="1300" smtClean="0"/>
              <a:pPr eaLnBrk="1" hangingPunct="1">
                <a:spcBef>
                  <a:spcPct val="0"/>
                </a:spcBef>
              </a:pPr>
              <a:t>25</a:t>
            </a:fld>
            <a:endParaRPr lang="de-DE" altLang="de-DE"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9AD487-0506-476B-93C4-CD27AF4226EC}" type="slidenum">
              <a:rPr lang="de-DE" altLang="de-DE" sz="1300" smtClean="0"/>
              <a:pPr eaLnBrk="1" hangingPunct="1">
                <a:spcBef>
                  <a:spcPct val="0"/>
                </a:spcBef>
              </a:pPr>
              <a:t>26</a:t>
            </a:fld>
            <a:endParaRPr lang="de-DE" altLang="de-DE"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EBF7AB-3626-471F-BBFA-E693CF7574A9}" type="slidenum">
              <a:rPr lang="de-DE" altLang="de-DE" sz="1300" smtClean="0"/>
              <a:pPr eaLnBrk="1" hangingPunct="1">
                <a:spcBef>
                  <a:spcPct val="0"/>
                </a:spcBef>
              </a:pPr>
              <a:t>27</a:t>
            </a:fld>
            <a:endParaRPr lang="de-DE" altLang="de-DE"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EBF7AB-3626-471F-BBFA-E693CF7574A9}" type="slidenum">
              <a:rPr lang="de-DE" altLang="de-DE" sz="1300" smtClean="0"/>
              <a:pPr eaLnBrk="1" hangingPunct="1">
                <a:spcBef>
                  <a:spcPct val="0"/>
                </a:spcBef>
              </a:pPr>
              <a:t>28</a:t>
            </a:fld>
            <a:endParaRPr lang="de-DE" altLang="de-DE"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3513770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E040B7-C4F9-4DE6-8AF7-8C8DA9FC9181}" type="slidenum">
              <a:rPr lang="de-DE" altLang="de-DE" sz="1300" smtClean="0"/>
              <a:pPr eaLnBrk="1" hangingPunct="1">
                <a:spcBef>
                  <a:spcPct val="0"/>
                </a:spcBef>
              </a:pPr>
              <a:t>29</a:t>
            </a:fld>
            <a:endParaRPr lang="de-DE" altLang="de-DE" sz="13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9C96FB-E033-4D4C-8A7C-F1A58EBC0E0F}" type="slidenum">
              <a:rPr lang="de-DE" altLang="de-DE" sz="1300" smtClean="0"/>
              <a:pPr eaLnBrk="1" hangingPunct="1">
                <a:spcBef>
                  <a:spcPct val="0"/>
                </a:spcBef>
              </a:pPr>
              <a:t>3</a:t>
            </a:fld>
            <a:endParaRPr lang="de-DE" altLang="de-DE" sz="13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61E215-E361-4553-8942-5C6D41514B57}" type="slidenum">
              <a:rPr lang="de-DE" altLang="de-DE" sz="1300" smtClean="0"/>
              <a:pPr eaLnBrk="1" hangingPunct="1">
                <a:spcBef>
                  <a:spcPct val="0"/>
                </a:spcBef>
              </a:pPr>
              <a:t>4</a:t>
            </a:fld>
            <a:endParaRPr lang="de-DE" altLang="de-DE"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61E215-E361-4553-8942-5C6D41514B57}" type="slidenum">
              <a:rPr lang="de-DE" altLang="de-DE" sz="1300" smtClean="0"/>
              <a:pPr eaLnBrk="1" hangingPunct="1">
                <a:spcBef>
                  <a:spcPct val="0"/>
                </a:spcBef>
              </a:pPr>
              <a:t>5</a:t>
            </a:fld>
            <a:endParaRPr lang="de-DE" altLang="de-DE"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77138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61E215-E361-4553-8942-5C6D41514B57}" type="slidenum">
              <a:rPr lang="de-DE" altLang="de-DE" sz="1300" smtClean="0"/>
              <a:pPr eaLnBrk="1" hangingPunct="1">
                <a:spcBef>
                  <a:spcPct val="0"/>
                </a:spcBef>
              </a:pPr>
              <a:t>6</a:t>
            </a:fld>
            <a:endParaRPr lang="de-DE" altLang="de-DE"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de-DE" altLang="de-DE"/>
          </a:p>
        </p:txBody>
      </p:sp>
    </p:spTree>
    <p:extLst>
      <p:ext uri="{BB962C8B-B14F-4D97-AF65-F5344CB8AC3E}">
        <p14:creationId xmlns:p14="http://schemas.microsoft.com/office/powerpoint/2010/main" val="168368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61E215-E361-4553-8942-5C6D41514B57}" type="slidenum">
              <a:rPr lang="de-DE" altLang="de-DE" sz="1300" smtClean="0"/>
              <a:pPr eaLnBrk="1" hangingPunct="1">
                <a:spcBef>
                  <a:spcPct val="0"/>
                </a:spcBef>
              </a:pPr>
              <a:t>7</a:t>
            </a:fld>
            <a:endParaRPr lang="de-DE" altLang="de-DE"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de-DE" altLang="de-DE" dirty="0"/>
              <a:t>1. Schatz willst du vielleicht aufhören, dem Teddybären die Innereien herauszureißen? Das tut dem doch weh! Willst du nicht? Na gut!</a:t>
            </a:r>
          </a:p>
          <a:p>
            <a:pPr eaLnBrk="1" hangingPunct="1"/>
            <a:r>
              <a:rPr lang="de-DE" altLang="de-DE" dirty="0"/>
              <a:t>2. Ich verstehe gar nicht, warum die Arbeit für mein Kind so schlecht ausgefallen ist. Wir haben doch so darauf gelernt!</a:t>
            </a:r>
          </a:p>
          <a:p>
            <a:pPr eaLnBrk="1" hangingPunct="1"/>
            <a:r>
              <a:rPr lang="de-DE" altLang="de-DE" dirty="0"/>
              <a:t>3. Verschieben Sie die Deutscharbeit – Mein Kind hat Geburtstag!</a:t>
            </a:r>
          </a:p>
        </p:txBody>
      </p:sp>
    </p:spTree>
    <p:extLst>
      <p:ext uri="{BB962C8B-B14F-4D97-AF65-F5344CB8AC3E}">
        <p14:creationId xmlns:p14="http://schemas.microsoft.com/office/powerpoint/2010/main" val="264161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DBE41EF-EF10-4047-8382-BAEADCAB484E}" type="slidenum">
              <a:rPr lang="de-DE" altLang="de-DE" sz="1300" smtClean="0"/>
              <a:pPr eaLnBrk="1" hangingPunct="1">
                <a:spcBef>
                  <a:spcPct val="0"/>
                </a:spcBef>
              </a:pPr>
              <a:t>8</a:t>
            </a:fld>
            <a:endParaRPr lang="de-DE" altLang="de-DE" sz="13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68375" eaLnBrk="0" hangingPunct="0">
              <a:spcBef>
                <a:spcPct val="30000"/>
              </a:spcBef>
              <a:defRPr sz="1200">
                <a:solidFill>
                  <a:schemeClr val="tx1"/>
                </a:solidFill>
                <a:latin typeface="Arial" charset="0"/>
              </a:defRPr>
            </a:lvl1pPr>
            <a:lvl2pPr marL="742950" indent="-285750" defTabSz="968375" eaLnBrk="0" hangingPunct="0">
              <a:spcBef>
                <a:spcPct val="30000"/>
              </a:spcBef>
              <a:defRPr sz="1200">
                <a:solidFill>
                  <a:schemeClr val="tx1"/>
                </a:solidFill>
                <a:latin typeface="Arial" charset="0"/>
              </a:defRPr>
            </a:lvl2pPr>
            <a:lvl3pPr marL="1143000" indent="-228600" defTabSz="968375" eaLnBrk="0" hangingPunct="0">
              <a:spcBef>
                <a:spcPct val="30000"/>
              </a:spcBef>
              <a:defRPr sz="1200">
                <a:solidFill>
                  <a:schemeClr val="tx1"/>
                </a:solidFill>
                <a:latin typeface="Arial" charset="0"/>
              </a:defRPr>
            </a:lvl3pPr>
            <a:lvl4pPr marL="1600200" indent="-228600" defTabSz="968375" eaLnBrk="0" hangingPunct="0">
              <a:spcBef>
                <a:spcPct val="30000"/>
              </a:spcBef>
              <a:defRPr sz="1200">
                <a:solidFill>
                  <a:schemeClr val="tx1"/>
                </a:solidFill>
                <a:latin typeface="Arial" charset="0"/>
              </a:defRPr>
            </a:lvl4pPr>
            <a:lvl5pPr marL="2057400" indent="-228600" defTabSz="968375" eaLnBrk="0" hangingPunct="0">
              <a:spcBef>
                <a:spcPct val="30000"/>
              </a:spcBef>
              <a:defRPr sz="1200">
                <a:solidFill>
                  <a:schemeClr val="tx1"/>
                </a:solidFill>
                <a:latin typeface="Arial" charset="0"/>
              </a:defRPr>
            </a:lvl5pPr>
            <a:lvl6pPr marL="2514600" indent="-228600" defTabSz="968375" eaLnBrk="0" fontAlgn="base" hangingPunct="0">
              <a:spcBef>
                <a:spcPct val="30000"/>
              </a:spcBef>
              <a:spcAft>
                <a:spcPct val="0"/>
              </a:spcAft>
              <a:defRPr sz="1200">
                <a:solidFill>
                  <a:schemeClr val="tx1"/>
                </a:solidFill>
                <a:latin typeface="Arial" charset="0"/>
              </a:defRPr>
            </a:lvl6pPr>
            <a:lvl7pPr marL="2971800" indent="-228600" defTabSz="968375" eaLnBrk="0" fontAlgn="base" hangingPunct="0">
              <a:spcBef>
                <a:spcPct val="30000"/>
              </a:spcBef>
              <a:spcAft>
                <a:spcPct val="0"/>
              </a:spcAft>
              <a:defRPr sz="1200">
                <a:solidFill>
                  <a:schemeClr val="tx1"/>
                </a:solidFill>
                <a:latin typeface="Arial" charset="0"/>
              </a:defRPr>
            </a:lvl7pPr>
            <a:lvl8pPr marL="3429000" indent="-228600" defTabSz="968375" eaLnBrk="0" fontAlgn="base" hangingPunct="0">
              <a:spcBef>
                <a:spcPct val="30000"/>
              </a:spcBef>
              <a:spcAft>
                <a:spcPct val="0"/>
              </a:spcAft>
              <a:defRPr sz="1200">
                <a:solidFill>
                  <a:schemeClr val="tx1"/>
                </a:solidFill>
                <a:latin typeface="Arial" charset="0"/>
              </a:defRPr>
            </a:lvl8pPr>
            <a:lvl9pPr marL="3886200" indent="-228600" defTabSz="9683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7FA0673-FA84-4057-B729-6B0D74A1FCC5}" type="slidenum">
              <a:rPr lang="de-DE" altLang="de-DE" sz="1300" smtClean="0"/>
              <a:pPr eaLnBrk="1" hangingPunct="1">
                <a:spcBef>
                  <a:spcPct val="0"/>
                </a:spcBef>
              </a:pPr>
              <a:t>9</a:t>
            </a:fld>
            <a:endParaRPr lang="de-DE" altLang="de-DE" sz="13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92345639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2397833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2372827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990600"/>
            <a:ext cx="8742363" cy="4789488"/>
            <a:chOff x="0" y="624"/>
            <a:chExt cx="5507" cy="3017"/>
          </a:xfrm>
        </p:grpSpPr>
        <p:grpSp>
          <p:nvGrpSpPr>
            <p:cNvPr id="5" name="Group 3"/>
            <p:cNvGrpSpPr>
              <a:grpSpLocks/>
            </p:cNvGrpSpPr>
            <p:nvPr userDrawn="1"/>
          </p:nvGrpSpPr>
          <p:grpSpPr bwMode="auto">
            <a:xfrm>
              <a:off x="0" y="624"/>
              <a:ext cx="2737" cy="2401"/>
              <a:chOff x="0" y="624"/>
              <a:chExt cx="2737" cy="2401"/>
            </a:xfrm>
          </p:grpSpPr>
          <p:sp>
            <p:nvSpPr>
              <p:cNvPr id="25" name="Freeform 4"/>
              <p:cNvSpPr>
                <a:spLocks/>
              </p:cNvSpPr>
              <p:nvPr userDrawn="1"/>
            </p:nvSpPr>
            <p:spPr bwMode="ltGray">
              <a:xfrm>
                <a:off x="17" y="718"/>
                <a:ext cx="285" cy="277"/>
              </a:xfrm>
              <a:custGeom>
                <a:avLst/>
                <a:gdLst>
                  <a:gd name="T0" fmla="*/ 257 w 285"/>
                  <a:gd name="T1" fmla="*/ 255 h 277"/>
                  <a:gd name="T2" fmla="*/ 267 w 285"/>
                  <a:gd name="T3" fmla="*/ 249 h 277"/>
                  <a:gd name="T4" fmla="*/ 278 w 285"/>
                  <a:gd name="T5" fmla="*/ 243 h 277"/>
                  <a:gd name="T6" fmla="*/ 284 w 285"/>
                  <a:gd name="T7" fmla="*/ 229 h 277"/>
                  <a:gd name="T8" fmla="*/ 281 w 285"/>
                  <a:gd name="T9" fmla="*/ 211 h 277"/>
                  <a:gd name="T10" fmla="*/ 278 w 285"/>
                  <a:gd name="T11" fmla="*/ 199 h 277"/>
                  <a:gd name="T12" fmla="*/ 270 w 285"/>
                  <a:gd name="T13" fmla="*/ 187 h 277"/>
                  <a:gd name="T14" fmla="*/ 262 w 285"/>
                  <a:gd name="T15" fmla="*/ 179 h 277"/>
                  <a:gd name="T16" fmla="*/ 251 w 285"/>
                  <a:gd name="T17" fmla="*/ 167 h 277"/>
                  <a:gd name="T18" fmla="*/ 243 w 285"/>
                  <a:gd name="T19" fmla="*/ 155 h 277"/>
                  <a:gd name="T20" fmla="*/ 235 w 285"/>
                  <a:gd name="T21" fmla="*/ 140 h 277"/>
                  <a:gd name="T22" fmla="*/ 227 w 285"/>
                  <a:gd name="T23" fmla="*/ 126 h 277"/>
                  <a:gd name="T24" fmla="*/ 225 w 285"/>
                  <a:gd name="T25" fmla="*/ 105 h 277"/>
                  <a:gd name="T26" fmla="*/ 219 w 285"/>
                  <a:gd name="T27" fmla="*/ 93 h 277"/>
                  <a:gd name="T28" fmla="*/ 211 w 285"/>
                  <a:gd name="T29" fmla="*/ 82 h 277"/>
                  <a:gd name="T30" fmla="*/ 203 w 285"/>
                  <a:gd name="T31" fmla="*/ 73 h 277"/>
                  <a:gd name="T32" fmla="*/ 190 w 285"/>
                  <a:gd name="T33" fmla="*/ 61 h 277"/>
                  <a:gd name="T34" fmla="*/ 182 w 285"/>
                  <a:gd name="T35" fmla="*/ 49 h 277"/>
                  <a:gd name="T36" fmla="*/ 166 w 285"/>
                  <a:gd name="T37" fmla="*/ 29 h 277"/>
                  <a:gd name="T38" fmla="*/ 152 w 285"/>
                  <a:gd name="T39" fmla="*/ 20 h 277"/>
                  <a:gd name="T40" fmla="*/ 139 w 285"/>
                  <a:gd name="T41" fmla="*/ 8 h 277"/>
                  <a:gd name="T42" fmla="*/ 125 w 285"/>
                  <a:gd name="T43" fmla="*/ 0 h 277"/>
                  <a:gd name="T44" fmla="*/ 109 w 285"/>
                  <a:gd name="T45" fmla="*/ 0 h 277"/>
                  <a:gd name="T46" fmla="*/ 99 w 285"/>
                  <a:gd name="T47" fmla="*/ 0 h 277"/>
                  <a:gd name="T48" fmla="*/ 88 w 285"/>
                  <a:gd name="T49" fmla="*/ 0 h 277"/>
                  <a:gd name="T50" fmla="*/ 80 w 285"/>
                  <a:gd name="T51" fmla="*/ 8 h 277"/>
                  <a:gd name="T52" fmla="*/ 69 w 285"/>
                  <a:gd name="T53" fmla="*/ 14 h 277"/>
                  <a:gd name="T54" fmla="*/ 61 w 285"/>
                  <a:gd name="T55" fmla="*/ 23 h 277"/>
                  <a:gd name="T56" fmla="*/ 53 w 285"/>
                  <a:gd name="T57" fmla="*/ 32 h 277"/>
                  <a:gd name="T58" fmla="*/ 42 w 285"/>
                  <a:gd name="T59" fmla="*/ 41 h 277"/>
                  <a:gd name="T60" fmla="*/ 29 w 285"/>
                  <a:gd name="T61" fmla="*/ 52 h 277"/>
                  <a:gd name="T62" fmla="*/ 21 w 285"/>
                  <a:gd name="T63" fmla="*/ 64 h 277"/>
                  <a:gd name="T64" fmla="*/ 16 w 285"/>
                  <a:gd name="T65" fmla="*/ 76 h 277"/>
                  <a:gd name="T66" fmla="*/ 8 w 285"/>
                  <a:gd name="T67" fmla="*/ 85 h 277"/>
                  <a:gd name="T68" fmla="*/ 5 w 285"/>
                  <a:gd name="T69" fmla="*/ 96 h 277"/>
                  <a:gd name="T70" fmla="*/ 2 w 285"/>
                  <a:gd name="T71" fmla="*/ 108 h 277"/>
                  <a:gd name="T72" fmla="*/ 0 w 285"/>
                  <a:gd name="T73" fmla="*/ 123 h 277"/>
                  <a:gd name="T74" fmla="*/ 2 w 285"/>
                  <a:gd name="T75" fmla="*/ 138 h 277"/>
                  <a:gd name="T76" fmla="*/ 8 w 285"/>
                  <a:gd name="T77" fmla="*/ 149 h 277"/>
                  <a:gd name="T78" fmla="*/ 18 w 285"/>
                  <a:gd name="T79" fmla="*/ 161 h 277"/>
                  <a:gd name="T80" fmla="*/ 21 w 285"/>
                  <a:gd name="T81" fmla="*/ 173 h 277"/>
                  <a:gd name="T82" fmla="*/ 29 w 285"/>
                  <a:gd name="T83" fmla="*/ 182 h 277"/>
                  <a:gd name="T84" fmla="*/ 45 w 285"/>
                  <a:gd name="T85" fmla="*/ 196 h 277"/>
                  <a:gd name="T86" fmla="*/ 56 w 285"/>
                  <a:gd name="T87" fmla="*/ 202 h 277"/>
                  <a:gd name="T88" fmla="*/ 66 w 285"/>
                  <a:gd name="T89" fmla="*/ 208 h 277"/>
                  <a:gd name="T90" fmla="*/ 80 w 285"/>
                  <a:gd name="T91" fmla="*/ 217 h 277"/>
                  <a:gd name="T92" fmla="*/ 96 w 285"/>
                  <a:gd name="T93" fmla="*/ 220 h 277"/>
                  <a:gd name="T94" fmla="*/ 107 w 285"/>
                  <a:gd name="T95" fmla="*/ 226 h 277"/>
                  <a:gd name="T96" fmla="*/ 117 w 285"/>
                  <a:gd name="T97" fmla="*/ 234 h 277"/>
                  <a:gd name="T98" fmla="*/ 133 w 285"/>
                  <a:gd name="T99" fmla="*/ 243 h 277"/>
                  <a:gd name="T100" fmla="*/ 144 w 285"/>
                  <a:gd name="T101" fmla="*/ 246 h 277"/>
                  <a:gd name="T102" fmla="*/ 158 w 285"/>
                  <a:gd name="T103" fmla="*/ 249 h 277"/>
                  <a:gd name="T104" fmla="*/ 174 w 285"/>
                  <a:gd name="T105" fmla="*/ 252 h 277"/>
                  <a:gd name="T106" fmla="*/ 184 w 285"/>
                  <a:gd name="T107" fmla="*/ 252 h 277"/>
                  <a:gd name="T108" fmla="*/ 200 w 285"/>
                  <a:gd name="T109" fmla="*/ 258 h 277"/>
                  <a:gd name="T110" fmla="*/ 206 w 285"/>
                  <a:gd name="T111" fmla="*/ 270 h 277"/>
                  <a:gd name="T112" fmla="*/ 217 w 285"/>
                  <a:gd name="T113" fmla="*/ 273 h 277"/>
                  <a:gd name="T114" fmla="*/ 230 w 285"/>
                  <a:gd name="T115" fmla="*/ 276 h 277"/>
                  <a:gd name="T116" fmla="*/ 243 w 285"/>
                  <a:gd name="T117" fmla="*/ 276 h 277"/>
                  <a:gd name="T118" fmla="*/ 257 w 285"/>
                  <a:gd name="T119" fmla="*/ 267 h 277"/>
                  <a:gd name="T120" fmla="*/ 257 w 285"/>
                  <a:gd name="T121" fmla="*/ 261 h 2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5" h="277">
                    <a:moveTo>
                      <a:pt x="257" y="261"/>
                    </a:moveTo>
                    <a:lnTo>
                      <a:pt x="257" y="255"/>
                    </a:lnTo>
                    <a:lnTo>
                      <a:pt x="262" y="252"/>
                    </a:lnTo>
                    <a:lnTo>
                      <a:pt x="267" y="249"/>
                    </a:lnTo>
                    <a:lnTo>
                      <a:pt x="273" y="246"/>
                    </a:lnTo>
                    <a:lnTo>
                      <a:pt x="278" y="243"/>
                    </a:lnTo>
                    <a:lnTo>
                      <a:pt x="281" y="237"/>
                    </a:lnTo>
                    <a:lnTo>
                      <a:pt x="284" y="229"/>
                    </a:lnTo>
                    <a:lnTo>
                      <a:pt x="284" y="223"/>
                    </a:lnTo>
                    <a:lnTo>
                      <a:pt x="281" y="211"/>
                    </a:lnTo>
                    <a:lnTo>
                      <a:pt x="281" y="205"/>
                    </a:lnTo>
                    <a:lnTo>
                      <a:pt x="278" y="199"/>
                    </a:lnTo>
                    <a:lnTo>
                      <a:pt x="275" y="193"/>
                    </a:lnTo>
                    <a:lnTo>
                      <a:pt x="270" y="187"/>
                    </a:lnTo>
                    <a:lnTo>
                      <a:pt x="265" y="184"/>
                    </a:lnTo>
                    <a:lnTo>
                      <a:pt x="262" y="179"/>
                    </a:lnTo>
                    <a:lnTo>
                      <a:pt x="254" y="173"/>
                    </a:lnTo>
                    <a:lnTo>
                      <a:pt x="251" y="167"/>
                    </a:lnTo>
                    <a:lnTo>
                      <a:pt x="246" y="161"/>
                    </a:lnTo>
                    <a:lnTo>
                      <a:pt x="243" y="155"/>
                    </a:lnTo>
                    <a:lnTo>
                      <a:pt x="241" y="149"/>
                    </a:lnTo>
                    <a:lnTo>
                      <a:pt x="235" y="140"/>
                    </a:lnTo>
                    <a:lnTo>
                      <a:pt x="233" y="135"/>
                    </a:lnTo>
                    <a:lnTo>
                      <a:pt x="227" y="126"/>
                    </a:lnTo>
                    <a:lnTo>
                      <a:pt x="225" y="120"/>
                    </a:lnTo>
                    <a:lnTo>
                      <a:pt x="225" y="105"/>
                    </a:lnTo>
                    <a:lnTo>
                      <a:pt x="222" y="99"/>
                    </a:lnTo>
                    <a:lnTo>
                      <a:pt x="219" y="93"/>
                    </a:lnTo>
                    <a:lnTo>
                      <a:pt x="214" y="88"/>
                    </a:lnTo>
                    <a:lnTo>
                      <a:pt x="211" y="82"/>
                    </a:lnTo>
                    <a:lnTo>
                      <a:pt x="206" y="79"/>
                    </a:lnTo>
                    <a:lnTo>
                      <a:pt x="203" y="73"/>
                    </a:lnTo>
                    <a:lnTo>
                      <a:pt x="198" y="70"/>
                    </a:lnTo>
                    <a:lnTo>
                      <a:pt x="190" y="61"/>
                    </a:lnTo>
                    <a:lnTo>
                      <a:pt x="184" y="55"/>
                    </a:lnTo>
                    <a:lnTo>
                      <a:pt x="182" y="49"/>
                    </a:lnTo>
                    <a:lnTo>
                      <a:pt x="168" y="35"/>
                    </a:lnTo>
                    <a:lnTo>
                      <a:pt x="166" y="29"/>
                    </a:lnTo>
                    <a:lnTo>
                      <a:pt x="158" y="23"/>
                    </a:lnTo>
                    <a:lnTo>
                      <a:pt x="152" y="20"/>
                    </a:lnTo>
                    <a:lnTo>
                      <a:pt x="144" y="11"/>
                    </a:lnTo>
                    <a:lnTo>
                      <a:pt x="139" y="8"/>
                    </a:lnTo>
                    <a:lnTo>
                      <a:pt x="136" y="2"/>
                    </a:lnTo>
                    <a:lnTo>
                      <a:pt x="125" y="0"/>
                    </a:lnTo>
                    <a:lnTo>
                      <a:pt x="120" y="0"/>
                    </a:lnTo>
                    <a:lnTo>
                      <a:pt x="109" y="0"/>
                    </a:lnTo>
                    <a:lnTo>
                      <a:pt x="104" y="0"/>
                    </a:lnTo>
                    <a:lnTo>
                      <a:pt x="99" y="0"/>
                    </a:lnTo>
                    <a:lnTo>
                      <a:pt x="93" y="0"/>
                    </a:lnTo>
                    <a:lnTo>
                      <a:pt x="88" y="0"/>
                    </a:lnTo>
                    <a:lnTo>
                      <a:pt x="85" y="5"/>
                    </a:lnTo>
                    <a:lnTo>
                      <a:pt x="80" y="8"/>
                    </a:lnTo>
                    <a:lnTo>
                      <a:pt x="75" y="11"/>
                    </a:lnTo>
                    <a:lnTo>
                      <a:pt x="69" y="14"/>
                    </a:lnTo>
                    <a:lnTo>
                      <a:pt x="66" y="20"/>
                    </a:lnTo>
                    <a:lnTo>
                      <a:pt x="61" y="23"/>
                    </a:lnTo>
                    <a:lnTo>
                      <a:pt x="56" y="26"/>
                    </a:lnTo>
                    <a:lnTo>
                      <a:pt x="53" y="32"/>
                    </a:lnTo>
                    <a:lnTo>
                      <a:pt x="48" y="35"/>
                    </a:lnTo>
                    <a:lnTo>
                      <a:pt x="42" y="41"/>
                    </a:lnTo>
                    <a:lnTo>
                      <a:pt x="34" y="49"/>
                    </a:lnTo>
                    <a:lnTo>
                      <a:pt x="29" y="52"/>
                    </a:lnTo>
                    <a:lnTo>
                      <a:pt x="26" y="58"/>
                    </a:lnTo>
                    <a:lnTo>
                      <a:pt x="21" y="64"/>
                    </a:lnTo>
                    <a:lnTo>
                      <a:pt x="18" y="70"/>
                    </a:lnTo>
                    <a:lnTo>
                      <a:pt x="16" y="76"/>
                    </a:lnTo>
                    <a:lnTo>
                      <a:pt x="10" y="79"/>
                    </a:lnTo>
                    <a:lnTo>
                      <a:pt x="8" y="85"/>
                    </a:lnTo>
                    <a:lnTo>
                      <a:pt x="5" y="91"/>
                    </a:lnTo>
                    <a:lnTo>
                      <a:pt x="5" y="96"/>
                    </a:lnTo>
                    <a:lnTo>
                      <a:pt x="2" y="102"/>
                    </a:lnTo>
                    <a:lnTo>
                      <a:pt x="2" y="108"/>
                    </a:lnTo>
                    <a:lnTo>
                      <a:pt x="0" y="117"/>
                    </a:lnTo>
                    <a:lnTo>
                      <a:pt x="0" y="123"/>
                    </a:lnTo>
                    <a:lnTo>
                      <a:pt x="0" y="132"/>
                    </a:lnTo>
                    <a:lnTo>
                      <a:pt x="2" y="138"/>
                    </a:lnTo>
                    <a:lnTo>
                      <a:pt x="5" y="143"/>
                    </a:lnTo>
                    <a:lnTo>
                      <a:pt x="8" y="149"/>
                    </a:lnTo>
                    <a:lnTo>
                      <a:pt x="13" y="152"/>
                    </a:lnTo>
                    <a:lnTo>
                      <a:pt x="18" y="161"/>
                    </a:lnTo>
                    <a:lnTo>
                      <a:pt x="18" y="167"/>
                    </a:lnTo>
                    <a:lnTo>
                      <a:pt x="21" y="173"/>
                    </a:lnTo>
                    <a:lnTo>
                      <a:pt x="26" y="176"/>
                    </a:lnTo>
                    <a:lnTo>
                      <a:pt x="29" y="182"/>
                    </a:lnTo>
                    <a:lnTo>
                      <a:pt x="34" y="187"/>
                    </a:lnTo>
                    <a:lnTo>
                      <a:pt x="45" y="196"/>
                    </a:lnTo>
                    <a:lnTo>
                      <a:pt x="50" y="199"/>
                    </a:lnTo>
                    <a:lnTo>
                      <a:pt x="56" y="202"/>
                    </a:lnTo>
                    <a:lnTo>
                      <a:pt x="61" y="205"/>
                    </a:lnTo>
                    <a:lnTo>
                      <a:pt x="66" y="208"/>
                    </a:lnTo>
                    <a:lnTo>
                      <a:pt x="75" y="214"/>
                    </a:lnTo>
                    <a:lnTo>
                      <a:pt x="80" y="217"/>
                    </a:lnTo>
                    <a:lnTo>
                      <a:pt x="91" y="220"/>
                    </a:lnTo>
                    <a:lnTo>
                      <a:pt x="96" y="220"/>
                    </a:lnTo>
                    <a:lnTo>
                      <a:pt x="101" y="223"/>
                    </a:lnTo>
                    <a:lnTo>
                      <a:pt x="107" y="226"/>
                    </a:lnTo>
                    <a:lnTo>
                      <a:pt x="112" y="231"/>
                    </a:lnTo>
                    <a:lnTo>
                      <a:pt x="117" y="234"/>
                    </a:lnTo>
                    <a:lnTo>
                      <a:pt x="128" y="240"/>
                    </a:lnTo>
                    <a:lnTo>
                      <a:pt x="133" y="243"/>
                    </a:lnTo>
                    <a:lnTo>
                      <a:pt x="139" y="243"/>
                    </a:lnTo>
                    <a:lnTo>
                      <a:pt x="144" y="246"/>
                    </a:lnTo>
                    <a:lnTo>
                      <a:pt x="152" y="249"/>
                    </a:lnTo>
                    <a:lnTo>
                      <a:pt x="158" y="249"/>
                    </a:lnTo>
                    <a:lnTo>
                      <a:pt x="163" y="252"/>
                    </a:lnTo>
                    <a:lnTo>
                      <a:pt x="174" y="252"/>
                    </a:lnTo>
                    <a:lnTo>
                      <a:pt x="179" y="252"/>
                    </a:lnTo>
                    <a:lnTo>
                      <a:pt x="184" y="252"/>
                    </a:lnTo>
                    <a:lnTo>
                      <a:pt x="195" y="255"/>
                    </a:lnTo>
                    <a:lnTo>
                      <a:pt x="200" y="258"/>
                    </a:lnTo>
                    <a:lnTo>
                      <a:pt x="203" y="264"/>
                    </a:lnTo>
                    <a:lnTo>
                      <a:pt x="206" y="270"/>
                    </a:lnTo>
                    <a:lnTo>
                      <a:pt x="211" y="270"/>
                    </a:lnTo>
                    <a:lnTo>
                      <a:pt x="217" y="273"/>
                    </a:lnTo>
                    <a:lnTo>
                      <a:pt x="225" y="273"/>
                    </a:lnTo>
                    <a:lnTo>
                      <a:pt x="230" y="276"/>
                    </a:lnTo>
                    <a:lnTo>
                      <a:pt x="235" y="276"/>
                    </a:lnTo>
                    <a:lnTo>
                      <a:pt x="243" y="276"/>
                    </a:lnTo>
                    <a:lnTo>
                      <a:pt x="249" y="273"/>
                    </a:lnTo>
                    <a:lnTo>
                      <a:pt x="257" y="267"/>
                    </a:lnTo>
                    <a:lnTo>
                      <a:pt x="257" y="261"/>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 name="Freeform 5"/>
              <p:cNvSpPr>
                <a:spLocks/>
              </p:cNvSpPr>
              <p:nvPr userDrawn="1"/>
            </p:nvSpPr>
            <p:spPr bwMode="ltGray">
              <a:xfrm>
                <a:off x="343" y="1029"/>
                <a:ext cx="143" cy="140"/>
              </a:xfrm>
              <a:custGeom>
                <a:avLst/>
                <a:gdLst>
                  <a:gd name="T0" fmla="*/ 64 w 143"/>
                  <a:gd name="T1" fmla="*/ 136 h 140"/>
                  <a:gd name="T2" fmla="*/ 75 w 143"/>
                  <a:gd name="T3" fmla="*/ 136 h 140"/>
                  <a:gd name="T4" fmla="*/ 85 w 143"/>
                  <a:gd name="T5" fmla="*/ 133 h 140"/>
                  <a:gd name="T6" fmla="*/ 96 w 143"/>
                  <a:gd name="T7" fmla="*/ 133 h 140"/>
                  <a:gd name="T8" fmla="*/ 107 w 143"/>
                  <a:gd name="T9" fmla="*/ 133 h 140"/>
                  <a:gd name="T10" fmla="*/ 117 w 143"/>
                  <a:gd name="T11" fmla="*/ 130 h 140"/>
                  <a:gd name="T12" fmla="*/ 128 w 143"/>
                  <a:gd name="T13" fmla="*/ 130 h 140"/>
                  <a:gd name="T14" fmla="*/ 139 w 143"/>
                  <a:gd name="T15" fmla="*/ 124 h 140"/>
                  <a:gd name="T16" fmla="*/ 142 w 143"/>
                  <a:gd name="T17" fmla="*/ 112 h 140"/>
                  <a:gd name="T18" fmla="*/ 142 w 143"/>
                  <a:gd name="T19" fmla="*/ 100 h 140"/>
                  <a:gd name="T20" fmla="*/ 139 w 143"/>
                  <a:gd name="T21" fmla="*/ 88 h 140"/>
                  <a:gd name="T22" fmla="*/ 133 w 143"/>
                  <a:gd name="T23" fmla="*/ 79 h 140"/>
                  <a:gd name="T24" fmla="*/ 128 w 143"/>
                  <a:gd name="T25" fmla="*/ 65 h 140"/>
                  <a:gd name="T26" fmla="*/ 120 w 143"/>
                  <a:gd name="T27" fmla="*/ 56 h 140"/>
                  <a:gd name="T28" fmla="*/ 96 w 143"/>
                  <a:gd name="T29" fmla="*/ 32 h 140"/>
                  <a:gd name="T30" fmla="*/ 85 w 143"/>
                  <a:gd name="T31" fmla="*/ 26 h 140"/>
                  <a:gd name="T32" fmla="*/ 75 w 143"/>
                  <a:gd name="T33" fmla="*/ 14 h 140"/>
                  <a:gd name="T34" fmla="*/ 64 w 143"/>
                  <a:gd name="T35" fmla="*/ 5 h 140"/>
                  <a:gd name="T36" fmla="*/ 50 w 143"/>
                  <a:gd name="T37" fmla="*/ 0 h 140"/>
                  <a:gd name="T38" fmla="*/ 40 w 143"/>
                  <a:gd name="T39" fmla="*/ 0 h 140"/>
                  <a:gd name="T40" fmla="*/ 26 w 143"/>
                  <a:gd name="T41" fmla="*/ 2 h 140"/>
                  <a:gd name="T42" fmla="*/ 16 w 143"/>
                  <a:gd name="T43" fmla="*/ 5 h 140"/>
                  <a:gd name="T44" fmla="*/ 8 w 143"/>
                  <a:gd name="T45" fmla="*/ 17 h 140"/>
                  <a:gd name="T46" fmla="*/ 5 w 143"/>
                  <a:gd name="T47" fmla="*/ 29 h 140"/>
                  <a:gd name="T48" fmla="*/ 0 w 143"/>
                  <a:gd name="T49" fmla="*/ 41 h 140"/>
                  <a:gd name="T50" fmla="*/ 0 w 143"/>
                  <a:gd name="T51" fmla="*/ 56 h 140"/>
                  <a:gd name="T52" fmla="*/ 0 w 143"/>
                  <a:gd name="T53" fmla="*/ 73 h 140"/>
                  <a:gd name="T54" fmla="*/ 2 w 143"/>
                  <a:gd name="T55" fmla="*/ 88 h 140"/>
                  <a:gd name="T56" fmla="*/ 2 w 143"/>
                  <a:gd name="T57" fmla="*/ 100 h 140"/>
                  <a:gd name="T58" fmla="*/ 10 w 143"/>
                  <a:gd name="T59" fmla="*/ 106 h 140"/>
                  <a:gd name="T60" fmla="*/ 21 w 143"/>
                  <a:gd name="T61" fmla="*/ 112 h 140"/>
                  <a:gd name="T62" fmla="*/ 29 w 143"/>
                  <a:gd name="T63" fmla="*/ 124 h 140"/>
                  <a:gd name="T64" fmla="*/ 40 w 143"/>
                  <a:gd name="T65" fmla="*/ 130 h 140"/>
                  <a:gd name="T66" fmla="*/ 53 w 143"/>
                  <a:gd name="T67" fmla="*/ 139 h 140"/>
                  <a:gd name="T68" fmla="*/ 64 w 143"/>
                  <a:gd name="T69" fmla="*/ 139 h 140"/>
                  <a:gd name="T70" fmla="*/ 75 w 143"/>
                  <a:gd name="T71" fmla="*/ 139 h 140"/>
                  <a:gd name="T72" fmla="*/ 88 w 143"/>
                  <a:gd name="T73" fmla="*/ 139 h 140"/>
                  <a:gd name="T74" fmla="*/ 99 w 143"/>
                  <a:gd name="T75" fmla="*/ 139 h 140"/>
                  <a:gd name="T76" fmla="*/ 109 w 143"/>
                  <a:gd name="T77" fmla="*/ 133 h 1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3" h="140">
                    <a:moveTo>
                      <a:pt x="53" y="136"/>
                    </a:moveTo>
                    <a:lnTo>
                      <a:pt x="64" y="136"/>
                    </a:lnTo>
                    <a:lnTo>
                      <a:pt x="69" y="136"/>
                    </a:lnTo>
                    <a:lnTo>
                      <a:pt x="75" y="136"/>
                    </a:lnTo>
                    <a:lnTo>
                      <a:pt x="80" y="136"/>
                    </a:lnTo>
                    <a:lnTo>
                      <a:pt x="85" y="133"/>
                    </a:lnTo>
                    <a:lnTo>
                      <a:pt x="91" y="133"/>
                    </a:lnTo>
                    <a:lnTo>
                      <a:pt x="96" y="133"/>
                    </a:lnTo>
                    <a:lnTo>
                      <a:pt x="101" y="133"/>
                    </a:lnTo>
                    <a:lnTo>
                      <a:pt x="107" y="133"/>
                    </a:lnTo>
                    <a:lnTo>
                      <a:pt x="112" y="130"/>
                    </a:lnTo>
                    <a:lnTo>
                      <a:pt x="117" y="130"/>
                    </a:lnTo>
                    <a:lnTo>
                      <a:pt x="123" y="130"/>
                    </a:lnTo>
                    <a:lnTo>
                      <a:pt x="128" y="130"/>
                    </a:lnTo>
                    <a:lnTo>
                      <a:pt x="133" y="127"/>
                    </a:lnTo>
                    <a:lnTo>
                      <a:pt x="139" y="124"/>
                    </a:lnTo>
                    <a:lnTo>
                      <a:pt x="142" y="118"/>
                    </a:lnTo>
                    <a:lnTo>
                      <a:pt x="142" y="112"/>
                    </a:lnTo>
                    <a:lnTo>
                      <a:pt x="142" y="106"/>
                    </a:lnTo>
                    <a:lnTo>
                      <a:pt x="142" y="100"/>
                    </a:lnTo>
                    <a:lnTo>
                      <a:pt x="139" y="94"/>
                    </a:lnTo>
                    <a:lnTo>
                      <a:pt x="139" y="88"/>
                    </a:lnTo>
                    <a:lnTo>
                      <a:pt x="139" y="82"/>
                    </a:lnTo>
                    <a:lnTo>
                      <a:pt x="133" y="79"/>
                    </a:lnTo>
                    <a:lnTo>
                      <a:pt x="131" y="73"/>
                    </a:lnTo>
                    <a:lnTo>
                      <a:pt x="128" y="65"/>
                    </a:lnTo>
                    <a:lnTo>
                      <a:pt x="123" y="62"/>
                    </a:lnTo>
                    <a:lnTo>
                      <a:pt x="120" y="56"/>
                    </a:lnTo>
                    <a:lnTo>
                      <a:pt x="101" y="38"/>
                    </a:lnTo>
                    <a:lnTo>
                      <a:pt x="96" y="32"/>
                    </a:lnTo>
                    <a:lnTo>
                      <a:pt x="91" y="29"/>
                    </a:lnTo>
                    <a:lnTo>
                      <a:pt x="85" y="26"/>
                    </a:lnTo>
                    <a:lnTo>
                      <a:pt x="83" y="20"/>
                    </a:lnTo>
                    <a:lnTo>
                      <a:pt x="75" y="14"/>
                    </a:lnTo>
                    <a:lnTo>
                      <a:pt x="69" y="11"/>
                    </a:lnTo>
                    <a:lnTo>
                      <a:pt x="64" y="5"/>
                    </a:lnTo>
                    <a:lnTo>
                      <a:pt x="56" y="2"/>
                    </a:lnTo>
                    <a:lnTo>
                      <a:pt x="50" y="0"/>
                    </a:lnTo>
                    <a:lnTo>
                      <a:pt x="45" y="0"/>
                    </a:lnTo>
                    <a:lnTo>
                      <a:pt x="40" y="0"/>
                    </a:lnTo>
                    <a:lnTo>
                      <a:pt x="34" y="0"/>
                    </a:lnTo>
                    <a:lnTo>
                      <a:pt x="26" y="2"/>
                    </a:lnTo>
                    <a:lnTo>
                      <a:pt x="21" y="2"/>
                    </a:lnTo>
                    <a:lnTo>
                      <a:pt x="16" y="5"/>
                    </a:lnTo>
                    <a:lnTo>
                      <a:pt x="13" y="11"/>
                    </a:lnTo>
                    <a:lnTo>
                      <a:pt x="8" y="17"/>
                    </a:lnTo>
                    <a:lnTo>
                      <a:pt x="8" y="23"/>
                    </a:lnTo>
                    <a:lnTo>
                      <a:pt x="5" y="29"/>
                    </a:lnTo>
                    <a:lnTo>
                      <a:pt x="2" y="35"/>
                    </a:lnTo>
                    <a:lnTo>
                      <a:pt x="0" y="41"/>
                    </a:lnTo>
                    <a:lnTo>
                      <a:pt x="0" y="50"/>
                    </a:lnTo>
                    <a:lnTo>
                      <a:pt x="0" y="56"/>
                    </a:lnTo>
                    <a:lnTo>
                      <a:pt x="0" y="62"/>
                    </a:lnTo>
                    <a:lnTo>
                      <a:pt x="0" y="73"/>
                    </a:lnTo>
                    <a:lnTo>
                      <a:pt x="0" y="79"/>
                    </a:lnTo>
                    <a:lnTo>
                      <a:pt x="2" y="88"/>
                    </a:lnTo>
                    <a:lnTo>
                      <a:pt x="2" y="94"/>
                    </a:lnTo>
                    <a:lnTo>
                      <a:pt x="2" y="100"/>
                    </a:lnTo>
                    <a:lnTo>
                      <a:pt x="5" y="106"/>
                    </a:lnTo>
                    <a:lnTo>
                      <a:pt x="10" y="106"/>
                    </a:lnTo>
                    <a:lnTo>
                      <a:pt x="16" y="109"/>
                    </a:lnTo>
                    <a:lnTo>
                      <a:pt x="21" y="112"/>
                    </a:lnTo>
                    <a:lnTo>
                      <a:pt x="26" y="118"/>
                    </a:lnTo>
                    <a:lnTo>
                      <a:pt x="29" y="124"/>
                    </a:lnTo>
                    <a:lnTo>
                      <a:pt x="34" y="127"/>
                    </a:lnTo>
                    <a:lnTo>
                      <a:pt x="40" y="130"/>
                    </a:lnTo>
                    <a:lnTo>
                      <a:pt x="45" y="133"/>
                    </a:lnTo>
                    <a:lnTo>
                      <a:pt x="53" y="139"/>
                    </a:lnTo>
                    <a:lnTo>
                      <a:pt x="58" y="139"/>
                    </a:lnTo>
                    <a:lnTo>
                      <a:pt x="64" y="139"/>
                    </a:lnTo>
                    <a:lnTo>
                      <a:pt x="69" y="139"/>
                    </a:lnTo>
                    <a:lnTo>
                      <a:pt x="75" y="139"/>
                    </a:lnTo>
                    <a:lnTo>
                      <a:pt x="80" y="139"/>
                    </a:lnTo>
                    <a:lnTo>
                      <a:pt x="88" y="139"/>
                    </a:lnTo>
                    <a:lnTo>
                      <a:pt x="93" y="139"/>
                    </a:lnTo>
                    <a:lnTo>
                      <a:pt x="99" y="139"/>
                    </a:lnTo>
                    <a:lnTo>
                      <a:pt x="104" y="136"/>
                    </a:lnTo>
                    <a:lnTo>
                      <a:pt x="109" y="133"/>
                    </a:lnTo>
                    <a:lnTo>
                      <a:pt x="112" y="13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Freeform 6"/>
              <p:cNvSpPr>
                <a:spLocks/>
              </p:cNvSpPr>
              <p:nvPr userDrawn="1"/>
            </p:nvSpPr>
            <p:spPr bwMode="ltGray">
              <a:xfrm>
                <a:off x="0" y="1059"/>
                <a:ext cx="212" cy="165"/>
              </a:xfrm>
              <a:custGeom>
                <a:avLst/>
                <a:gdLst>
                  <a:gd name="T0" fmla="*/ 197 w 212"/>
                  <a:gd name="T1" fmla="*/ 140 h 165"/>
                  <a:gd name="T2" fmla="*/ 202 w 212"/>
                  <a:gd name="T3" fmla="*/ 131 h 165"/>
                  <a:gd name="T4" fmla="*/ 197 w 212"/>
                  <a:gd name="T5" fmla="*/ 120 h 165"/>
                  <a:gd name="T6" fmla="*/ 189 w 212"/>
                  <a:gd name="T7" fmla="*/ 111 h 165"/>
                  <a:gd name="T8" fmla="*/ 178 w 212"/>
                  <a:gd name="T9" fmla="*/ 105 h 165"/>
                  <a:gd name="T10" fmla="*/ 170 w 212"/>
                  <a:gd name="T11" fmla="*/ 90 h 165"/>
                  <a:gd name="T12" fmla="*/ 162 w 212"/>
                  <a:gd name="T13" fmla="*/ 79 h 165"/>
                  <a:gd name="T14" fmla="*/ 154 w 212"/>
                  <a:gd name="T15" fmla="*/ 70 h 165"/>
                  <a:gd name="T16" fmla="*/ 144 w 212"/>
                  <a:gd name="T17" fmla="*/ 61 h 165"/>
                  <a:gd name="T18" fmla="*/ 136 w 212"/>
                  <a:gd name="T19" fmla="*/ 49 h 165"/>
                  <a:gd name="T20" fmla="*/ 117 w 212"/>
                  <a:gd name="T21" fmla="*/ 35 h 165"/>
                  <a:gd name="T22" fmla="*/ 106 w 212"/>
                  <a:gd name="T23" fmla="*/ 23 h 165"/>
                  <a:gd name="T24" fmla="*/ 96 w 212"/>
                  <a:gd name="T25" fmla="*/ 14 h 165"/>
                  <a:gd name="T26" fmla="*/ 82 w 212"/>
                  <a:gd name="T27" fmla="*/ 5 h 165"/>
                  <a:gd name="T28" fmla="*/ 66 w 212"/>
                  <a:gd name="T29" fmla="*/ 0 h 165"/>
                  <a:gd name="T30" fmla="*/ 56 w 212"/>
                  <a:gd name="T31" fmla="*/ 0 h 165"/>
                  <a:gd name="T32" fmla="*/ 45 w 212"/>
                  <a:gd name="T33" fmla="*/ 5 h 165"/>
                  <a:gd name="T34" fmla="*/ 37 w 212"/>
                  <a:gd name="T35" fmla="*/ 17 h 165"/>
                  <a:gd name="T36" fmla="*/ 29 w 212"/>
                  <a:gd name="T37" fmla="*/ 26 h 165"/>
                  <a:gd name="T38" fmla="*/ 18 w 212"/>
                  <a:gd name="T39" fmla="*/ 35 h 165"/>
                  <a:gd name="T40" fmla="*/ 13 w 212"/>
                  <a:gd name="T41" fmla="*/ 46 h 165"/>
                  <a:gd name="T42" fmla="*/ 5 w 212"/>
                  <a:gd name="T43" fmla="*/ 58 h 165"/>
                  <a:gd name="T44" fmla="*/ 0 w 212"/>
                  <a:gd name="T45" fmla="*/ 70 h 165"/>
                  <a:gd name="T46" fmla="*/ 0 w 212"/>
                  <a:gd name="T47" fmla="*/ 82 h 165"/>
                  <a:gd name="T48" fmla="*/ 0 w 212"/>
                  <a:gd name="T49" fmla="*/ 93 h 165"/>
                  <a:gd name="T50" fmla="*/ 0 w 212"/>
                  <a:gd name="T51" fmla="*/ 105 h 165"/>
                  <a:gd name="T52" fmla="*/ 5 w 212"/>
                  <a:gd name="T53" fmla="*/ 114 h 165"/>
                  <a:gd name="T54" fmla="*/ 16 w 212"/>
                  <a:gd name="T55" fmla="*/ 125 h 165"/>
                  <a:gd name="T56" fmla="*/ 26 w 212"/>
                  <a:gd name="T57" fmla="*/ 131 h 165"/>
                  <a:gd name="T58" fmla="*/ 40 w 212"/>
                  <a:gd name="T59" fmla="*/ 134 h 165"/>
                  <a:gd name="T60" fmla="*/ 48 w 212"/>
                  <a:gd name="T61" fmla="*/ 140 h 165"/>
                  <a:gd name="T62" fmla="*/ 56 w 212"/>
                  <a:gd name="T63" fmla="*/ 149 h 165"/>
                  <a:gd name="T64" fmla="*/ 64 w 212"/>
                  <a:gd name="T65" fmla="*/ 158 h 165"/>
                  <a:gd name="T66" fmla="*/ 74 w 212"/>
                  <a:gd name="T67" fmla="*/ 158 h 165"/>
                  <a:gd name="T68" fmla="*/ 85 w 212"/>
                  <a:gd name="T69" fmla="*/ 161 h 165"/>
                  <a:gd name="T70" fmla="*/ 96 w 212"/>
                  <a:gd name="T71" fmla="*/ 161 h 165"/>
                  <a:gd name="T72" fmla="*/ 109 w 212"/>
                  <a:gd name="T73" fmla="*/ 161 h 165"/>
                  <a:gd name="T74" fmla="*/ 122 w 212"/>
                  <a:gd name="T75" fmla="*/ 158 h 165"/>
                  <a:gd name="T76" fmla="*/ 136 w 212"/>
                  <a:gd name="T77" fmla="*/ 158 h 165"/>
                  <a:gd name="T78" fmla="*/ 152 w 212"/>
                  <a:gd name="T79" fmla="*/ 161 h 165"/>
                  <a:gd name="T80" fmla="*/ 165 w 212"/>
                  <a:gd name="T81" fmla="*/ 161 h 165"/>
                  <a:gd name="T82" fmla="*/ 176 w 212"/>
                  <a:gd name="T83" fmla="*/ 161 h 165"/>
                  <a:gd name="T84" fmla="*/ 189 w 212"/>
                  <a:gd name="T85" fmla="*/ 161 h 165"/>
                  <a:gd name="T86" fmla="*/ 200 w 212"/>
                  <a:gd name="T87" fmla="*/ 164 h 165"/>
                  <a:gd name="T88" fmla="*/ 211 w 212"/>
                  <a:gd name="T89" fmla="*/ 161 h 165"/>
                  <a:gd name="T90" fmla="*/ 211 w 212"/>
                  <a:gd name="T91" fmla="*/ 149 h 1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2" h="165">
                    <a:moveTo>
                      <a:pt x="208" y="143"/>
                    </a:moveTo>
                    <a:lnTo>
                      <a:pt x="197" y="140"/>
                    </a:lnTo>
                    <a:lnTo>
                      <a:pt x="202" y="137"/>
                    </a:lnTo>
                    <a:lnTo>
                      <a:pt x="202" y="131"/>
                    </a:lnTo>
                    <a:lnTo>
                      <a:pt x="200" y="125"/>
                    </a:lnTo>
                    <a:lnTo>
                      <a:pt x="197" y="120"/>
                    </a:lnTo>
                    <a:lnTo>
                      <a:pt x="192" y="117"/>
                    </a:lnTo>
                    <a:lnTo>
                      <a:pt x="189" y="111"/>
                    </a:lnTo>
                    <a:lnTo>
                      <a:pt x="184" y="108"/>
                    </a:lnTo>
                    <a:lnTo>
                      <a:pt x="178" y="105"/>
                    </a:lnTo>
                    <a:lnTo>
                      <a:pt x="173" y="96"/>
                    </a:lnTo>
                    <a:lnTo>
                      <a:pt x="170" y="90"/>
                    </a:lnTo>
                    <a:lnTo>
                      <a:pt x="168" y="84"/>
                    </a:lnTo>
                    <a:lnTo>
                      <a:pt x="162" y="79"/>
                    </a:lnTo>
                    <a:lnTo>
                      <a:pt x="157" y="76"/>
                    </a:lnTo>
                    <a:lnTo>
                      <a:pt x="154" y="70"/>
                    </a:lnTo>
                    <a:lnTo>
                      <a:pt x="149" y="64"/>
                    </a:lnTo>
                    <a:lnTo>
                      <a:pt x="144" y="61"/>
                    </a:lnTo>
                    <a:lnTo>
                      <a:pt x="138" y="55"/>
                    </a:lnTo>
                    <a:lnTo>
                      <a:pt x="136" y="49"/>
                    </a:lnTo>
                    <a:lnTo>
                      <a:pt x="130" y="46"/>
                    </a:lnTo>
                    <a:lnTo>
                      <a:pt x="117" y="35"/>
                    </a:lnTo>
                    <a:lnTo>
                      <a:pt x="114" y="29"/>
                    </a:lnTo>
                    <a:lnTo>
                      <a:pt x="106" y="23"/>
                    </a:lnTo>
                    <a:lnTo>
                      <a:pt x="101" y="20"/>
                    </a:lnTo>
                    <a:lnTo>
                      <a:pt x="96" y="14"/>
                    </a:lnTo>
                    <a:lnTo>
                      <a:pt x="90" y="11"/>
                    </a:lnTo>
                    <a:lnTo>
                      <a:pt x="82" y="5"/>
                    </a:lnTo>
                    <a:lnTo>
                      <a:pt x="77" y="2"/>
                    </a:lnTo>
                    <a:lnTo>
                      <a:pt x="66" y="0"/>
                    </a:lnTo>
                    <a:lnTo>
                      <a:pt x="61" y="0"/>
                    </a:lnTo>
                    <a:lnTo>
                      <a:pt x="56" y="0"/>
                    </a:lnTo>
                    <a:lnTo>
                      <a:pt x="50" y="0"/>
                    </a:lnTo>
                    <a:lnTo>
                      <a:pt x="45" y="5"/>
                    </a:lnTo>
                    <a:lnTo>
                      <a:pt x="40" y="11"/>
                    </a:lnTo>
                    <a:lnTo>
                      <a:pt x="37" y="17"/>
                    </a:lnTo>
                    <a:lnTo>
                      <a:pt x="32" y="20"/>
                    </a:lnTo>
                    <a:lnTo>
                      <a:pt x="29" y="26"/>
                    </a:lnTo>
                    <a:lnTo>
                      <a:pt x="24" y="29"/>
                    </a:lnTo>
                    <a:lnTo>
                      <a:pt x="18" y="35"/>
                    </a:lnTo>
                    <a:lnTo>
                      <a:pt x="16" y="41"/>
                    </a:lnTo>
                    <a:lnTo>
                      <a:pt x="13" y="46"/>
                    </a:lnTo>
                    <a:lnTo>
                      <a:pt x="10" y="52"/>
                    </a:lnTo>
                    <a:lnTo>
                      <a:pt x="5" y="58"/>
                    </a:lnTo>
                    <a:lnTo>
                      <a:pt x="2" y="64"/>
                    </a:lnTo>
                    <a:lnTo>
                      <a:pt x="0" y="70"/>
                    </a:lnTo>
                    <a:lnTo>
                      <a:pt x="0" y="76"/>
                    </a:lnTo>
                    <a:lnTo>
                      <a:pt x="0" y="82"/>
                    </a:lnTo>
                    <a:lnTo>
                      <a:pt x="0" y="87"/>
                    </a:lnTo>
                    <a:lnTo>
                      <a:pt x="0" y="93"/>
                    </a:lnTo>
                    <a:lnTo>
                      <a:pt x="0" y="99"/>
                    </a:lnTo>
                    <a:lnTo>
                      <a:pt x="0" y="105"/>
                    </a:lnTo>
                    <a:lnTo>
                      <a:pt x="0" y="111"/>
                    </a:lnTo>
                    <a:lnTo>
                      <a:pt x="5" y="114"/>
                    </a:lnTo>
                    <a:lnTo>
                      <a:pt x="10" y="120"/>
                    </a:lnTo>
                    <a:lnTo>
                      <a:pt x="16" y="125"/>
                    </a:lnTo>
                    <a:lnTo>
                      <a:pt x="21" y="125"/>
                    </a:lnTo>
                    <a:lnTo>
                      <a:pt x="26" y="131"/>
                    </a:lnTo>
                    <a:lnTo>
                      <a:pt x="34" y="134"/>
                    </a:lnTo>
                    <a:lnTo>
                      <a:pt x="40" y="134"/>
                    </a:lnTo>
                    <a:lnTo>
                      <a:pt x="45" y="134"/>
                    </a:lnTo>
                    <a:lnTo>
                      <a:pt x="48" y="140"/>
                    </a:lnTo>
                    <a:lnTo>
                      <a:pt x="53" y="143"/>
                    </a:lnTo>
                    <a:lnTo>
                      <a:pt x="56" y="149"/>
                    </a:lnTo>
                    <a:lnTo>
                      <a:pt x="58" y="155"/>
                    </a:lnTo>
                    <a:lnTo>
                      <a:pt x="64" y="158"/>
                    </a:lnTo>
                    <a:lnTo>
                      <a:pt x="69" y="158"/>
                    </a:lnTo>
                    <a:lnTo>
                      <a:pt x="74" y="158"/>
                    </a:lnTo>
                    <a:lnTo>
                      <a:pt x="80" y="158"/>
                    </a:lnTo>
                    <a:lnTo>
                      <a:pt x="85" y="161"/>
                    </a:lnTo>
                    <a:lnTo>
                      <a:pt x="90" y="161"/>
                    </a:lnTo>
                    <a:lnTo>
                      <a:pt x="96" y="161"/>
                    </a:lnTo>
                    <a:lnTo>
                      <a:pt x="101" y="161"/>
                    </a:lnTo>
                    <a:lnTo>
                      <a:pt x="109" y="161"/>
                    </a:lnTo>
                    <a:lnTo>
                      <a:pt x="114" y="161"/>
                    </a:lnTo>
                    <a:lnTo>
                      <a:pt x="122" y="158"/>
                    </a:lnTo>
                    <a:lnTo>
                      <a:pt x="128" y="158"/>
                    </a:lnTo>
                    <a:lnTo>
                      <a:pt x="136" y="158"/>
                    </a:lnTo>
                    <a:lnTo>
                      <a:pt x="141" y="158"/>
                    </a:lnTo>
                    <a:lnTo>
                      <a:pt x="152" y="161"/>
                    </a:lnTo>
                    <a:lnTo>
                      <a:pt x="157" y="161"/>
                    </a:lnTo>
                    <a:lnTo>
                      <a:pt x="165" y="161"/>
                    </a:lnTo>
                    <a:lnTo>
                      <a:pt x="170" y="161"/>
                    </a:lnTo>
                    <a:lnTo>
                      <a:pt x="176" y="161"/>
                    </a:lnTo>
                    <a:lnTo>
                      <a:pt x="181" y="161"/>
                    </a:lnTo>
                    <a:lnTo>
                      <a:pt x="189" y="161"/>
                    </a:lnTo>
                    <a:lnTo>
                      <a:pt x="194" y="164"/>
                    </a:lnTo>
                    <a:lnTo>
                      <a:pt x="200" y="164"/>
                    </a:lnTo>
                    <a:lnTo>
                      <a:pt x="205" y="161"/>
                    </a:lnTo>
                    <a:lnTo>
                      <a:pt x="211" y="161"/>
                    </a:lnTo>
                    <a:lnTo>
                      <a:pt x="211" y="155"/>
                    </a:lnTo>
                    <a:lnTo>
                      <a:pt x="211" y="149"/>
                    </a:lnTo>
                    <a:lnTo>
                      <a:pt x="208" y="143"/>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 name="Freeform 7"/>
              <p:cNvSpPr>
                <a:spLocks/>
              </p:cNvSpPr>
              <p:nvPr userDrawn="1"/>
            </p:nvSpPr>
            <p:spPr bwMode="ltGray">
              <a:xfrm>
                <a:off x="345" y="1033"/>
                <a:ext cx="136" cy="127"/>
              </a:xfrm>
              <a:custGeom>
                <a:avLst/>
                <a:gdLst>
                  <a:gd name="T0" fmla="*/ 67 w 136"/>
                  <a:gd name="T1" fmla="*/ 126 h 127"/>
                  <a:gd name="T2" fmla="*/ 78 w 136"/>
                  <a:gd name="T3" fmla="*/ 123 h 127"/>
                  <a:gd name="T4" fmla="*/ 91 w 136"/>
                  <a:gd name="T5" fmla="*/ 120 h 127"/>
                  <a:gd name="T6" fmla="*/ 105 w 136"/>
                  <a:gd name="T7" fmla="*/ 120 h 127"/>
                  <a:gd name="T8" fmla="*/ 118 w 136"/>
                  <a:gd name="T9" fmla="*/ 117 h 127"/>
                  <a:gd name="T10" fmla="*/ 129 w 136"/>
                  <a:gd name="T11" fmla="*/ 114 h 127"/>
                  <a:gd name="T12" fmla="*/ 135 w 136"/>
                  <a:gd name="T13" fmla="*/ 102 h 127"/>
                  <a:gd name="T14" fmla="*/ 135 w 136"/>
                  <a:gd name="T15" fmla="*/ 90 h 127"/>
                  <a:gd name="T16" fmla="*/ 129 w 136"/>
                  <a:gd name="T17" fmla="*/ 76 h 127"/>
                  <a:gd name="T18" fmla="*/ 121 w 136"/>
                  <a:gd name="T19" fmla="*/ 64 h 127"/>
                  <a:gd name="T20" fmla="*/ 110 w 136"/>
                  <a:gd name="T21" fmla="*/ 58 h 127"/>
                  <a:gd name="T22" fmla="*/ 99 w 136"/>
                  <a:gd name="T23" fmla="*/ 49 h 127"/>
                  <a:gd name="T24" fmla="*/ 89 w 136"/>
                  <a:gd name="T25" fmla="*/ 38 h 127"/>
                  <a:gd name="T26" fmla="*/ 78 w 136"/>
                  <a:gd name="T27" fmla="*/ 26 h 127"/>
                  <a:gd name="T28" fmla="*/ 70 w 136"/>
                  <a:gd name="T29" fmla="*/ 17 h 127"/>
                  <a:gd name="T30" fmla="*/ 59 w 136"/>
                  <a:gd name="T31" fmla="*/ 11 h 127"/>
                  <a:gd name="T32" fmla="*/ 45 w 136"/>
                  <a:gd name="T33" fmla="*/ 2 h 127"/>
                  <a:gd name="T34" fmla="*/ 35 w 136"/>
                  <a:gd name="T35" fmla="*/ 0 h 127"/>
                  <a:gd name="T36" fmla="*/ 24 w 136"/>
                  <a:gd name="T37" fmla="*/ 0 h 127"/>
                  <a:gd name="T38" fmla="*/ 16 w 136"/>
                  <a:gd name="T39" fmla="*/ 8 h 127"/>
                  <a:gd name="T40" fmla="*/ 8 w 136"/>
                  <a:gd name="T41" fmla="*/ 17 h 127"/>
                  <a:gd name="T42" fmla="*/ 5 w 136"/>
                  <a:gd name="T43" fmla="*/ 29 h 127"/>
                  <a:gd name="T44" fmla="*/ 2 w 136"/>
                  <a:gd name="T45" fmla="*/ 41 h 127"/>
                  <a:gd name="T46" fmla="*/ 0 w 136"/>
                  <a:gd name="T47" fmla="*/ 55 h 127"/>
                  <a:gd name="T48" fmla="*/ 0 w 136"/>
                  <a:gd name="T49" fmla="*/ 73 h 127"/>
                  <a:gd name="T50" fmla="*/ 2 w 136"/>
                  <a:gd name="T51" fmla="*/ 84 h 127"/>
                  <a:gd name="T52" fmla="*/ 8 w 136"/>
                  <a:gd name="T53" fmla="*/ 90 h 127"/>
                  <a:gd name="T54" fmla="*/ 16 w 136"/>
                  <a:gd name="T55" fmla="*/ 96 h 127"/>
                  <a:gd name="T56" fmla="*/ 24 w 136"/>
                  <a:gd name="T57" fmla="*/ 108 h 127"/>
                  <a:gd name="T58" fmla="*/ 35 w 136"/>
                  <a:gd name="T59" fmla="*/ 114 h 127"/>
                  <a:gd name="T60" fmla="*/ 45 w 136"/>
                  <a:gd name="T61" fmla="*/ 123 h 127"/>
                  <a:gd name="T62" fmla="*/ 62 w 136"/>
                  <a:gd name="T63" fmla="*/ 126 h 127"/>
                  <a:gd name="T64" fmla="*/ 72 w 136"/>
                  <a:gd name="T65" fmla="*/ 126 h 127"/>
                  <a:gd name="T66" fmla="*/ 83 w 136"/>
                  <a:gd name="T67" fmla="*/ 123 h 127"/>
                  <a:gd name="T68" fmla="*/ 97 w 136"/>
                  <a:gd name="T69" fmla="*/ 117 h 127"/>
                  <a:gd name="T70" fmla="*/ 105 w 136"/>
                  <a:gd name="T71" fmla="*/ 120 h 1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6" h="127">
                    <a:moveTo>
                      <a:pt x="62" y="126"/>
                    </a:moveTo>
                    <a:lnTo>
                      <a:pt x="67" y="126"/>
                    </a:lnTo>
                    <a:lnTo>
                      <a:pt x="72" y="126"/>
                    </a:lnTo>
                    <a:lnTo>
                      <a:pt x="78" y="123"/>
                    </a:lnTo>
                    <a:lnTo>
                      <a:pt x="86" y="120"/>
                    </a:lnTo>
                    <a:lnTo>
                      <a:pt x="91" y="120"/>
                    </a:lnTo>
                    <a:lnTo>
                      <a:pt x="99" y="120"/>
                    </a:lnTo>
                    <a:lnTo>
                      <a:pt x="105" y="120"/>
                    </a:lnTo>
                    <a:lnTo>
                      <a:pt x="113" y="117"/>
                    </a:lnTo>
                    <a:lnTo>
                      <a:pt x="118" y="117"/>
                    </a:lnTo>
                    <a:lnTo>
                      <a:pt x="124" y="117"/>
                    </a:lnTo>
                    <a:lnTo>
                      <a:pt x="129" y="114"/>
                    </a:lnTo>
                    <a:lnTo>
                      <a:pt x="132" y="108"/>
                    </a:lnTo>
                    <a:lnTo>
                      <a:pt x="135" y="102"/>
                    </a:lnTo>
                    <a:lnTo>
                      <a:pt x="135" y="96"/>
                    </a:lnTo>
                    <a:lnTo>
                      <a:pt x="135" y="90"/>
                    </a:lnTo>
                    <a:lnTo>
                      <a:pt x="135" y="84"/>
                    </a:lnTo>
                    <a:lnTo>
                      <a:pt x="129" y="76"/>
                    </a:lnTo>
                    <a:lnTo>
                      <a:pt x="124" y="70"/>
                    </a:lnTo>
                    <a:lnTo>
                      <a:pt x="121" y="64"/>
                    </a:lnTo>
                    <a:lnTo>
                      <a:pt x="116" y="61"/>
                    </a:lnTo>
                    <a:lnTo>
                      <a:pt x="110" y="58"/>
                    </a:lnTo>
                    <a:lnTo>
                      <a:pt x="108" y="52"/>
                    </a:lnTo>
                    <a:lnTo>
                      <a:pt x="99" y="49"/>
                    </a:lnTo>
                    <a:lnTo>
                      <a:pt x="94" y="41"/>
                    </a:lnTo>
                    <a:lnTo>
                      <a:pt x="89" y="38"/>
                    </a:lnTo>
                    <a:lnTo>
                      <a:pt x="86" y="32"/>
                    </a:lnTo>
                    <a:lnTo>
                      <a:pt x="78" y="26"/>
                    </a:lnTo>
                    <a:lnTo>
                      <a:pt x="72" y="23"/>
                    </a:lnTo>
                    <a:lnTo>
                      <a:pt x="70" y="17"/>
                    </a:lnTo>
                    <a:lnTo>
                      <a:pt x="64" y="14"/>
                    </a:lnTo>
                    <a:lnTo>
                      <a:pt x="59" y="11"/>
                    </a:lnTo>
                    <a:lnTo>
                      <a:pt x="54" y="8"/>
                    </a:lnTo>
                    <a:lnTo>
                      <a:pt x="45" y="2"/>
                    </a:lnTo>
                    <a:lnTo>
                      <a:pt x="40" y="0"/>
                    </a:lnTo>
                    <a:lnTo>
                      <a:pt x="35" y="0"/>
                    </a:lnTo>
                    <a:lnTo>
                      <a:pt x="29" y="0"/>
                    </a:lnTo>
                    <a:lnTo>
                      <a:pt x="24" y="0"/>
                    </a:lnTo>
                    <a:lnTo>
                      <a:pt x="21" y="5"/>
                    </a:lnTo>
                    <a:lnTo>
                      <a:pt x="16" y="8"/>
                    </a:lnTo>
                    <a:lnTo>
                      <a:pt x="13" y="14"/>
                    </a:lnTo>
                    <a:lnTo>
                      <a:pt x="8" y="17"/>
                    </a:lnTo>
                    <a:lnTo>
                      <a:pt x="5" y="23"/>
                    </a:lnTo>
                    <a:lnTo>
                      <a:pt x="5" y="29"/>
                    </a:lnTo>
                    <a:lnTo>
                      <a:pt x="2" y="35"/>
                    </a:lnTo>
                    <a:lnTo>
                      <a:pt x="2" y="41"/>
                    </a:lnTo>
                    <a:lnTo>
                      <a:pt x="0" y="49"/>
                    </a:lnTo>
                    <a:lnTo>
                      <a:pt x="0" y="55"/>
                    </a:lnTo>
                    <a:lnTo>
                      <a:pt x="0" y="67"/>
                    </a:lnTo>
                    <a:lnTo>
                      <a:pt x="0" y="73"/>
                    </a:lnTo>
                    <a:lnTo>
                      <a:pt x="0" y="79"/>
                    </a:lnTo>
                    <a:lnTo>
                      <a:pt x="2" y="84"/>
                    </a:lnTo>
                    <a:lnTo>
                      <a:pt x="2" y="90"/>
                    </a:lnTo>
                    <a:lnTo>
                      <a:pt x="8" y="90"/>
                    </a:lnTo>
                    <a:lnTo>
                      <a:pt x="13" y="90"/>
                    </a:lnTo>
                    <a:lnTo>
                      <a:pt x="16" y="96"/>
                    </a:lnTo>
                    <a:lnTo>
                      <a:pt x="18" y="102"/>
                    </a:lnTo>
                    <a:lnTo>
                      <a:pt x="24" y="108"/>
                    </a:lnTo>
                    <a:lnTo>
                      <a:pt x="29" y="111"/>
                    </a:lnTo>
                    <a:lnTo>
                      <a:pt x="35" y="114"/>
                    </a:lnTo>
                    <a:lnTo>
                      <a:pt x="40" y="120"/>
                    </a:lnTo>
                    <a:lnTo>
                      <a:pt x="45" y="123"/>
                    </a:lnTo>
                    <a:lnTo>
                      <a:pt x="51" y="126"/>
                    </a:lnTo>
                    <a:lnTo>
                      <a:pt x="62" y="126"/>
                    </a:lnTo>
                    <a:lnTo>
                      <a:pt x="67" y="126"/>
                    </a:lnTo>
                    <a:lnTo>
                      <a:pt x="72" y="126"/>
                    </a:lnTo>
                    <a:lnTo>
                      <a:pt x="78" y="123"/>
                    </a:lnTo>
                    <a:lnTo>
                      <a:pt x="83" y="123"/>
                    </a:lnTo>
                    <a:lnTo>
                      <a:pt x="91" y="117"/>
                    </a:lnTo>
                    <a:lnTo>
                      <a:pt x="97" y="117"/>
                    </a:lnTo>
                    <a:lnTo>
                      <a:pt x="102" y="120"/>
                    </a:lnTo>
                    <a:lnTo>
                      <a:pt x="105" y="12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 name="Freeform 8"/>
              <p:cNvSpPr>
                <a:spLocks/>
              </p:cNvSpPr>
              <p:nvPr userDrawn="1"/>
            </p:nvSpPr>
            <p:spPr bwMode="ltGray">
              <a:xfrm>
                <a:off x="320" y="1549"/>
                <a:ext cx="88" cy="110"/>
              </a:xfrm>
              <a:custGeom>
                <a:avLst/>
                <a:gdLst>
                  <a:gd name="T0" fmla="*/ 24 w 88"/>
                  <a:gd name="T1" fmla="*/ 0 h 110"/>
                  <a:gd name="T2" fmla="*/ 29 w 88"/>
                  <a:gd name="T3" fmla="*/ 0 h 110"/>
                  <a:gd name="T4" fmla="*/ 35 w 88"/>
                  <a:gd name="T5" fmla="*/ 2 h 110"/>
                  <a:gd name="T6" fmla="*/ 40 w 88"/>
                  <a:gd name="T7" fmla="*/ 2 h 110"/>
                  <a:gd name="T8" fmla="*/ 46 w 88"/>
                  <a:gd name="T9" fmla="*/ 5 h 110"/>
                  <a:gd name="T10" fmla="*/ 48 w 88"/>
                  <a:gd name="T11" fmla="*/ 11 h 110"/>
                  <a:gd name="T12" fmla="*/ 51 w 88"/>
                  <a:gd name="T13" fmla="*/ 17 h 110"/>
                  <a:gd name="T14" fmla="*/ 57 w 88"/>
                  <a:gd name="T15" fmla="*/ 20 h 110"/>
                  <a:gd name="T16" fmla="*/ 62 w 88"/>
                  <a:gd name="T17" fmla="*/ 26 h 110"/>
                  <a:gd name="T18" fmla="*/ 65 w 88"/>
                  <a:gd name="T19" fmla="*/ 32 h 110"/>
                  <a:gd name="T20" fmla="*/ 70 w 88"/>
                  <a:gd name="T21" fmla="*/ 35 h 110"/>
                  <a:gd name="T22" fmla="*/ 73 w 88"/>
                  <a:gd name="T23" fmla="*/ 41 h 110"/>
                  <a:gd name="T24" fmla="*/ 76 w 88"/>
                  <a:gd name="T25" fmla="*/ 47 h 110"/>
                  <a:gd name="T26" fmla="*/ 81 w 88"/>
                  <a:gd name="T27" fmla="*/ 50 h 110"/>
                  <a:gd name="T28" fmla="*/ 84 w 88"/>
                  <a:gd name="T29" fmla="*/ 55 h 110"/>
                  <a:gd name="T30" fmla="*/ 87 w 88"/>
                  <a:gd name="T31" fmla="*/ 61 h 110"/>
                  <a:gd name="T32" fmla="*/ 87 w 88"/>
                  <a:gd name="T33" fmla="*/ 67 h 110"/>
                  <a:gd name="T34" fmla="*/ 87 w 88"/>
                  <a:gd name="T35" fmla="*/ 73 h 110"/>
                  <a:gd name="T36" fmla="*/ 78 w 88"/>
                  <a:gd name="T37" fmla="*/ 73 h 110"/>
                  <a:gd name="T38" fmla="*/ 73 w 88"/>
                  <a:gd name="T39" fmla="*/ 76 h 110"/>
                  <a:gd name="T40" fmla="*/ 67 w 88"/>
                  <a:gd name="T41" fmla="*/ 79 h 110"/>
                  <a:gd name="T42" fmla="*/ 67 w 88"/>
                  <a:gd name="T43" fmla="*/ 85 h 110"/>
                  <a:gd name="T44" fmla="*/ 62 w 88"/>
                  <a:gd name="T45" fmla="*/ 91 h 110"/>
                  <a:gd name="T46" fmla="*/ 59 w 88"/>
                  <a:gd name="T47" fmla="*/ 97 h 110"/>
                  <a:gd name="T48" fmla="*/ 57 w 88"/>
                  <a:gd name="T49" fmla="*/ 103 h 110"/>
                  <a:gd name="T50" fmla="*/ 51 w 88"/>
                  <a:gd name="T51" fmla="*/ 106 h 110"/>
                  <a:gd name="T52" fmla="*/ 46 w 88"/>
                  <a:gd name="T53" fmla="*/ 109 h 110"/>
                  <a:gd name="T54" fmla="*/ 40 w 88"/>
                  <a:gd name="T55" fmla="*/ 109 h 110"/>
                  <a:gd name="T56" fmla="*/ 35 w 88"/>
                  <a:gd name="T57" fmla="*/ 109 h 110"/>
                  <a:gd name="T58" fmla="*/ 29 w 88"/>
                  <a:gd name="T59" fmla="*/ 109 h 110"/>
                  <a:gd name="T60" fmla="*/ 24 w 88"/>
                  <a:gd name="T61" fmla="*/ 109 h 110"/>
                  <a:gd name="T62" fmla="*/ 19 w 88"/>
                  <a:gd name="T63" fmla="*/ 106 h 110"/>
                  <a:gd name="T64" fmla="*/ 13 w 88"/>
                  <a:gd name="T65" fmla="*/ 100 h 110"/>
                  <a:gd name="T66" fmla="*/ 8 w 88"/>
                  <a:gd name="T67" fmla="*/ 97 h 110"/>
                  <a:gd name="T68" fmla="*/ 2 w 88"/>
                  <a:gd name="T69" fmla="*/ 94 h 110"/>
                  <a:gd name="T70" fmla="*/ 0 w 88"/>
                  <a:gd name="T71" fmla="*/ 88 h 110"/>
                  <a:gd name="T72" fmla="*/ 0 w 88"/>
                  <a:gd name="T73" fmla="*/ 79 h 110"/>
                  <a:gd name="T74" fmla="*/ 0 w 88"/>
                  <a:gd name="T75" fmla="*/ 73 h 110"/>
                  <a:gd name="T76" fmla="*/ 0 w 88"/>
                  <a:gd name="T77" fmla="*/ 67 h 110"/>
                  <a:gd name="T78" fmla="*/ 0 w 88"/>
                  <a:gd name="T79" fmla="*/ 61 h 110"/>
                  <a:gd name="T80" fmla="*/ 0 w 88"/>
                  <a:gd name="T81" fmla="*/ 53 h 110"/>
                  <a:gd name="T82" fmla="*/ 0 w 88"/>
                  <a:gd name="T83" fmla="*/ 47 h 110"/>
                  <a:gd name="T84" fmla="*/ 0 w 88"/>
                  <a:gd name="T85" fmla="*/ 41 h 110"/>
                  <a:gd name="T86" fmla="*/ 0 w 88"/>
                  <a:gd name="T87" fmla="*/ 35 h 110"/>
                  <a:gd name="T88" fmla="*/ 5 w 88"/>
                  <a:gd name="T89" fmla="*/ 32 h 110"/>
                  <a:gd name="T90" fmla="*/ 13 w 88"/>
                  <a:gd name="T91" fmla="*/ 29 h 110"/>
                  <a:gd name="T92" fmla="*/ 16 w 88"/>
                  <a:gd name="T93" fmla="*/ 23 h 110"/>
                  <a:gd name="T94" fmla="*/ 19 w 88"/>
                  <a:gd name="T95" fmla="*/ 17 h 110"/>
                  <a:gd name="T96" fmla="*/ 21 w 88"/>
                  <a:gd name="T97" fmla="*/ 11 h 110"/>
                  <a:gd name="T98" fmla="*/ 24 w 88"/>
                  <a:gd name="T99" fmla="*/ 5 h 110"/>
                  <a:gd name="T100" fmla="*/ 27 w 88"/>
                  <a:gd name="T101" fmla="*/ 0 h 110"/>
                  <a:gd name="T102" fmla="*/ 24 w 88"/>
                  <a:gd name="T103" fmla="*/ 0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 h="110">
                    <a:moveTo>
                      <a:pt x="24" y="0"/>
                    </a:moveTo>
                    <a:lnTo>
                      <a:pt x="29" y="0"/>
                    </a:lnTo>
                    <a:lnTo>
                      <a:pt x="35" y="2"/>
                    </a:lnTo>
                    <a:lnTo>
                      <a:pt x="40" y="2"/>
                    </a:lnTo>
                    <a:lnTo>
                      <a:pt x="46" y="5"/>
                    </a:lnTo>
                    <a:lnTo>
                      <a:pt x="48" y="11"/>
                    </a:lnTo>
                    <a:lnTo>
                      <a:pt x="51" y="17"/>
                    </a:lnTo>
                    <a:lnTo>
                      <a:pt x="57" y="20"/>
                    </a:lnTo>
                    <a:lnTo>
                      <a:pt x="62" y="26"/>
                    </a:lnTo>
                    <a:lnTo>
                      <a:pt x="65" y="32"/>
                    </a:lnTo>
                    <a:lnTo>
                      <a:pt x="70" y="35"/>
                    </a:lnTo>
                    <a:lnTo>
                      <a:pt x="73" y="41"/>
                    </a:lnTo>
                    <a:lnTo>
                      <a:pt x="76" y="47"/>
                    </a:lnTo>
                    <a:lnTo>
                      <a:pt x="81" y="50"/>
                    </a:lnTo>
                    <a:lnTo>
                      <a:pt x="84" y="55"/>
                    </a:lnTo>
                    <a:lnTo>
                      <a:pt x="87" y="61"/>
                    </a:lnTo>
                    <a:lnTo>
                      <a:pt x="87" y="67"/>
                    </a:lnTo>
                    <a:lnTo>
                      <a:pt x="87" y="73"/>
                    </a:lnTo>
                    <a:lnTo>
                      <a:pt x="78" y="73"/>
                    </a:lnTo>
                    <a:lnTo>
                      <a:pt x="73" y="76"/>
                    </a:lnTo>
                    <a:lnTo>
                      <a:pt x="67" y="79"/>
                    </a:lnTo>
                    <a:lnTo>
                      <a:pt x="67" y="85"/>
                    </a:lnTo>
                    <a:lnTo>
                      <a:pt x="62" y="91"/>
                    </a:lnTo>
                    <a:lnTo>
                      <a:pt x="59" y="97"/>
                    </a:lnTo>
                    <a:lnTo>
                      <a:pt x="57" y="103"/>
                    </a:lnTo>
                    <a:lnTo>
                      <a:pt x="51" y="106"/>
                    </a:lnTo>
                    <a:lnTo>
                      <a:pt x="46" y="109"/>
                    </a:lnTo>
                    <a:lnTo>
                      <a:pt x="40" y="109"/>
                    </a:lnTo>
                    <a:lnTo>
                      <a:pt x="35" y="109"/>
                    </a:lnTo>
                    <a:lnTo>
                      <a:pt x="29" y="109"/>
                    </a:lnTo>
                    <a:lnTo>
                      <a:pt x="24" y="109"/>
                    </a:lnTo>
                    <a:lnTo>
                      <a:pt x="19" y="106"/>
                    </a:lnTo>
                    <a:lnTo>
                      <a:pt x="13" y="100"/>
                    </a:lnTo>
                    <a:lnTo>
                      <a:pt x="8" y="97"/>
                    </a:lnTo>
                    <a:lnTo>
                      <a:pt x="2" y="94"/>
                    </a:lnTo>
                    <a:lnTo>
                      <a:pt x="0" y="88"/>
                    </a:lnTo>
                    <a:lnTo>
                      <a:pt x="0" y="79"/>
                    </a:lnTo>
                    <a:lnTo>
                      <a:pt x="0" y="73"/>
                    </a:lnTo>
                    <a:lnTo>
                      <a:pt x="0" y="67"/>
                    </a:lnTo>
                    <a:lnTo>
                      <a:pt x="0" y="61"/>
                    </a:lnTo>
                    <a:lnTo>
                      <a:pt x="0" y="53"/>
                    </a:lnTo>
                    <a:lnTo>
                      <a:pt x="0" y="47"/>
                    </a:lnTo>
                    <a:lnTo>
                      <a:pt x="0" y="41"/>
                    </a:lnTo>
                    <a:lnTo>
                      <a:pt x="0" y="35"/>
                    </a:lnTo>
                    <a:lnTo>
                      <a:pt x="5" y="32"/>
                    </a:lnTo>
                    <a:lnTo>
                      <a:pt x="13" y="29"/>
                    </a:lnTo>
                    <a:lnTo>
                      <a:pt x="16" y="23"/>
                    </a:lnTo>
                    <a:lnTo>
                      <a:pt x="19" y="17"/>
                    </a:lnTo>
                    <a:lnTo>
                      <a:pt x="21" y="11"/>
                    </a:lnTo>
                    <a:lnTo>
                      <a:pt x="24" y="5"/>
                    </a:lnTo>
                    <a:lnTo>
                      <a:pt x="27" y="0"/>
                    </a:lnTo>
                    <a:lnTo>
                      <a:pt x="24" y="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 name="Freeform 9"/>
              <p:cNvSpPr>
                <a:spLocks/>
              </p:cNvSpPr>
              <p:nvPr userDrawn="1"/>
            </p:nvSpPr>
            <p:spPr bwMode="ltGray">
              <a:xfrm>
                <a:off x="453" y="1349"/>
                <a:ext cx="180" cy="231"/>
              </a:xfrm>
              <a:custGeom>
                <a:avLst/>
                <a:gdLst>
                  <a:gd name="T0" fmla="*/ 82 w 180"/>
                  <a:gd name="T1" fmla="*/ 0 h 231"/>
                  <a:gd name="T2" fmla="*/ 93 w 180"/>
                  <a:gd name="T3" fmla="*/ 8 h 231"/>
                  <a:gd name="T4" fmla="*/ 104 w 180"/>
                  <a:gd name="T5" fmla="*/ 17 h 231"/>
                  <a:gd name="T6" fmla="*/ 117 w 180"/>
                  <a:gd name="T7" fmla="*/ 32 h 231"/>
                  <a:gd name="T8" fmla="*/ 133 w 180"/>
                  <a:gd name="T9" fmla="*/ 50 h 231"/>
                  <a:gd name="T10" fmla="*/ 144 w 180"/>
                  <a:gd name="T11" fmla="*/ 64 h 231"/>
                  <a:gd name="T12" fmla="*/ 149 w 180"/>
                  <a:gd name="T13" fmla="*/ 76 h 231"/>
                  <a:gd name="T14" fmla="*/ 162 w 180"/>
                  <a:gd name="T15" fmla="*/ 88 h 231"/>
                  <a:gd name="T16" fmla="*/ 170 w 180"/>
                  <a:gd name="T17" fmla="*/ 100 h 231"/>
                  <a:gd name="T18" fmla="*/ 176 w 180"/>
                  <a:gd name="T19" fmla="*/ 112 h 231"/>
                  <a:gd name="T20" fmla="*/ 179 w 180"/>
                  <a:gd name="T21" fmla="*/ 123 h 231"/>
                  <a:gd name="T22" fmla="*/ 179 w 180"/>
                  <a:gd name="T23" fmla="*/ 141 h 231"/>
                  <a:gd name="T24" fmla="*/ 179 w 180"/>
                  <a:gd name="T25" fmla="*/ 153 h 231"/>
                  <a:gd name="T26" fmla="*/ 179 w 180"/>
                  <a:gd name="T27" fmla="*/ 165 h 231"/>
                  <a:gd name="T28" fmla="*/ 173 w 180"/>
                  <a:gd name="T29" fmla="*/ 179 h 231"/>
                  <a:gd name="T30" fmla="*/ 165 w 180"/>
                  <a:gd name="T31" fmla="*/ 188 h 231"/>
                  <a:gd name="T32" fmla="*/ 160 w 180"/>
                  <a:gd name="T33" fmla="*/ 200 h 231"/>
                  <a:gd name="T34" fmla="*/ 146 w 180"/>
                  <a:gd name="T35" fmla="*/ 215 h 231"/>
                  <a:gd name="T36" fmla="*/ 136 w 180"/>
                  <a:gd name="T37" fmla="*/ 224 h 231"/>
                  <a:gd name="T38" fmla="*/ 125 w 180"/>
                  <a:gd name="T39" fmla="*/ 227 h 231"/>
                  <a:gd name="T40" fmla="*/ 114 w 180"/>
                  <a:gd name="T41" fmla="*/ 230 h 231"/>
                  <a:gd name="T42" fmla="*/ 104 w 180"/>
                  <a:gd name="T43" fmla="*/ 230 h 231"/>
                  <a:gd name="T44" fmla="*/ 85 w 180"/>
                  <a:gd name="T45" fmla="*/ 230 h 231"/>
                  <a:gd name="T46" fmla="*/ 69 w 180"/>
                  <a:gd name="T47" fmla="*/ 230 h 231"/>
                  <a:gd name="T48" fmla="*/ 58 w 180"/>
                  <a:gd name="T49" fmla="*/ 221 h 231"/>
                  <a:gd name="T50" fmla="*/ 48 w 180"/>
                  <a:gd name="T51" fmla="*/ 209 h 231"/>
                  <a:gd name="T52" fmla="*/ 34 w 180"/>
                  <a:gd name="T53" fmla="*/ 197 h 231"/>
                  <a:gd name="T54" fmla="*/ 26 w 180"/>
                  <a:gd name="T55" fmla="*/ 185 h 231"/>
                  <a:gd name="T56" fmla="*/ 18 w 180"/>
                  <a:gd name="T57" fmla="*/ 176 h 231"/>
                  <a:gd name="T58" fmla="*/ 13 w 180"/>
                  <a:gd name="T59" fmla="*/ 165 h 231"/>
                  <a:gd name="T60" fmla="*/ 5 w 180"/>
                  <a:gd name="T61" fmla="*/ 156 h 231"/>
                  <a:gd name="T62" fmla="*/ 2 w 180"/>
                  <a:gd name="T63" fmla="*/ 144 h 231"/>
                  <a:gd name="T64" fmla="*/ 2 w 180"/>
                  <a:gd name="T65" fmla="*/ 132 h 231"/>
                  <a:gd name="T66" fmla="*/ 2 w 180"/>
                  <a:gd name="T67" fmla="*/ 120 h 231"/>
                  <a:gd name="T68" fmla="*/ 0 w 180"/>
                  <a:gd name="T69" fmla="*/ 106 h 231"/>
                  <a:gd name="T70" fmla="*/ 2 w 180"/>
                  <a:gd name="T71" fmla="*/ 91 h 231"/>
                  <a:gd name="T72" fmla="*/ 8 w 180"/>
                  <a:gd name="T73" fmla="*/ 79 h 231"/>
                  <a:gd name="T74" fmla="*/ 21 w 180"/>
                  <a:gd name="T75" fmla="*/ 70 h 231"/>
                  <a:gd name="T76" fmla="*/ 29 w 180"/>
                  <a:gd name="T77" fmla="*/ 58 h 231"/>
                  <a:gd name="T78" fmla="*/ 34 w 180"/>
                  <a:gd name="T79" fmla="*/ 44 h 231"/>
                  <a:gd name="T80" fmla="*/ 40 w 180"/>
                  <a:gd name="T81" fmla="*/ 32 h 231"/>
                  <a:gd name="T82" fmla="*/ 50 w 180"/>
                  <a:gd name="T83" fmla="*/ 23 h 231"/>
                  <a:gd name="T84" fmla="*/ 61 w 180"/>
                  <a:gd name="T85" fmla="*/ 14 h 231"/>
                  <a:gd name="T86" fmla="*/ 72 w 180"/>
                  <a:gd name="T87" fmla="*/ 8 h 231"/>
                  <a:gd name="T88" fmla="*/ 80 w 180"/>
                  <a:gd name="T89" fmla="*/ 0 h 2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0" h="231">
                    <a:moveTo>
                      <a:pt x="77" y="0"/>
                    </a:moveTo>
                    <a:lnTo>
                      <a:pt x="82" y="0"/>
                    </a:lnTo>
                    <a:lnTo>
                      <a:pt x="88" y="2"/>
                    </a:lnTo>
                    <a:lnTo>
                      <a:pt x="93" y="8"/>
                    </a:lnTo>
                    <a:lnTo>
                      <a:pt x="98" y="11"/>
                    </a:lnTo>
                    <a:lnTo>
                      <a:pt x="104" y="17"/>
                    </a:lnTo>
                    <a:lnTo>
                      <a:pt x="109" y="20"/>
                    </a:lnTo>
                    <a:lnTo>
                      <a:pt x="117" y="32"/>
                    </a:lnTo>
                    <a:lnTo>
                      <a:pt x="120" y="38"/>
                    </a:lnTo>
                    <a:lnTo>
                      <a:pt x="133" y="50"/>
                    </a:lnTo>
                    <a:lnTo>
                      <a:pt x="138" y="53"/>
                    </a:lnTo>
                    <a:lnTo>
                      <a:pt x="144" y="64"/>
                    </a:lnTo>
                    <a:lnTo>
                      <a:pt x="146" y="70"/>
                    </a:lnTo>
                    <a:lnTo>
                      <a:pt x="149" y="76"/>
                    </a:lnTo>
                    <a:lnTo>
                      <a:pt x="157" y="82"/>
                    </a:lnTo>
                    <a:lnTo>
                      <a:pt x="162" y="88"/>
                    </a:lnTo>
                    <a:lnTo>
                      <a:pt x="168" y="94"/>
                    </a:lnTo>
                    <a:lnTo>
                      <a:pt x="170" y="100"/>
                    </a:lnTo>
                    <a:lnTo>
                      <a:pt x="173" y="106"/>
                    </a:lnTo>
                    <a:lnTo>
                      <a:pt x="176" y="112"/>
                    </a:lnTo>
                    <a:lnTo>
                      <a:pt x="179" y="117"/>
                    </a:lnTo>
                    <a:lnTo>
                      <a:pt x="179" y="123"/>
                    </a:lnTo>
                    <a:lnTo>
                      <a:pt x="179" y="129"/>
                    </a:lnTo>
                    <a:lnTo>
                      <a:pt x="179" y="141"/>
                    </a:lnTo>
                    <a:lnTo>
                      <a:pt x="179" y="147"/>
                    </a:lnTo>
                    <a:lnTo>
                      <a:pt x="179" y="153"/>
                    </a:lnTo>
                    <a:lnTo>
                      <a:pt x="179" y="159"/>
                    </a:lnTo>
                    <a:lnTo>
                      <a:pt x="179" y="165"/>
                    </a:lnTo>
                    <a:lnTo>
                      <a:pt x="176" y="171"/>
                    </a:lnTo>
                    <a:lnTo>
                      <a:pt x="173" y="179"/>
                    </a:lnTo>
                    <a:lnTo>
                      <a:pt x="170" y="185"/>
                    </a:lnTo>
                    <a:lnTo>
                      <a:pt x="165" y="188"/>
                    </a:lnTo>
                    <a:lnTo>
                      <a:pt x="162" y="194"/>
                    </a:lnTo>
                    <a:lnTo>
                      <a:pt x="160" y="200"/>
                    </a:lnTo>
                    <a:lnTo>
                      <a:pt x="154" y="206"/>
                    </a:lnTo>
                    <a:lnTo>
                      <a:pt x="146" y="215"/>
                    </a:lnTo>
                    <a:lnTo>
                      <a:pt x="141" y="221"/>
                    </a:lnTo>
                    <a:lnTo>
                      <a:pt x="136" y="224"/>
                    </a:lnTo>
                    <a:lnTo>
                      <a:pt x="130" y="227"/>
                    </a:lnTo>
                    <a:lnTo>
                      <a:pt x="125" y="227"/>
                    </a:lnTo>
                    <a:lnTo>
                      <a:pt x="120" y="230"/>
                    </a:lnTo>
                    <a:lnTo>
                      <a:pt x="114" y="230"/>
                    </a:lnTo>
                    <a:lnTo>
                      <a:pt x="109" y="230"/>
                    </a:lnTo>
                    <a:lnTo>
                      <a:pt x="104" y="230"/>
                    </a:lnTo>
                    <a:lnTo>
                      <a:pt x="98" y="230"/>
                    </a:lnTo>
                    <a:lnTo>
                      <a:pt x="85" y="230"/>
                    </a:lnTo>
                    <a:lnTo>
                      <a:pt x="80" y="230"/>
                    </a:lnTo>
                    <a:lnTo>
                      <a:pt x="69" y="230"/>
                    </a:lnTo>
                    <a:lnTo>
                      <a:pt x="64" y="224"/>
                    </a:lnTo>
                    <a:lnTo>
                      <a:pt x="58" y="221"/>
                    </a:lnTo>
                    <a:lnTo>
                      <a:pt x="53" y="215"/>
                    </a:lnTo>
                    <a:lnTo>
                      <a:pt x="48" y="209"/>
                    </a:lnTo>
                    <a:lnTo>
                      <a:pt x="42" y="206"/>
                    </a:lnTo>
                    <a:lnTo>
                      <a:pt x="34" y="197"/>
                    </a:lnTo>
                    <a:lnTo>
                      <a:pt x="29" y="191"/>
                    </a:lnTo>
                    <a:lnTo>
                      <a:pt x="26" y="185"/>
                    </a:lnTo>
                    <a:lnTo>
                      <a:pt x="21" y="182"/>
                    </a:lnTo>
                    <a:lnTo>
                      <a:pt x="18" y="176"/>
                    </a:lnTo>
                    <a:lnTo>
                      <a:pt x="16" y="171"/>
                    </a:lnTo>
                    <a:lnTo>
                      <a:pt x="13" y="165"/>
                    </a:lnTo>
                    <a:lnTo>
                      <a:pt x="10" y="159"/>
                    </a:lnTo>
                    <a:lnTo>
                      <a:pt x="5" y="156"/>
                    </a:lnTo>
                    <a:lnTo>
                      <a:pt x="5" y="150"/>
                    </a:lnTo>
                    <a:lnTo>
                      <a:pt x="2" y="144"/>
                    </a:lnTo>
                    <a:lnTo>
                      <a:pt x="2" y="138"/>
                    </a:lnTo>
                    <a:lnTo>
                      <a:pt x="2" y="132"/>
                    </a:lnTo>
                    <a:lnTo>
                      <a:pt x="2" y="126"/>
                    </a:lnTo>
                    <a:lnTo>
                      <a:pt x="2" y="120"/>
                    </a:lnTo>
                    <a:lnTo>
                      <a:pt x="0" y="112"/>
                    </a:lnTo>
                    <a:lnTo>
                      <a:pt x="0" y="106"/>
                    </a:lnTo>
                    <a:lnTo>
                      <a:pt x="0" y="97"/>
                    </a:lnTo>
                    <a:lnTo>
                      <a:pt x="2" y="91"/>
                    </a:lnTo>
                    <a:lnTo>
                      <a:pt x="5" y="85"/>
                    </a:lnTo>
                    <a:lnTo>
                      <a:pt x="8" y="79"/>
                    </a:lnTo>
                    <a:lnTo>
                      <a:pt x="16" y="76"/>
                    </a:lnTo>
                    <a:lnTo>
                      <a:pt x="21" y="70"/>
                    </a:lnTo>
                    <a:lnTo>
                      <a:pt x="26" y="64"/>
                    </a:lnTo>
                    <a:lnTo>
                      <a:pt x="29" y="58"/>
                    </a:lnTo>
                    <a:lnTo>
                      <a:pt x="32" y="50"/>
                    </a:lnTo>
                    <a:lnTo>
                      <a:pt x="34" y="44"/>
                    </a:lnTo>
                    <a:lnTo>
                      <a:pt x="37" y="38"/>
                    </a:lnTo>
                    <a:lnTo>
                      <a:pt x="40" y="32"/>
                    </a:lnTo>
                    <a:lnTo>
                      <a:pt x="45" y="32"/>
                    </a:lnTo>
                    <a:lnTo>
                      <a:pt x="50" y="23"/>
                    </a:lnTo>
                    <a:lnTo>
                      <a:pt x="53" y="17"/>
                    </a:lnTo>
                    <a:lnTo>
                      <a:pt x="61" y="14"/>
                    </a:lnTo>
                    <a:lnTo>
                      <a:pt x="66" y="11"/>
                    </a:lnTo>
                    <a:lnTo>
                      <a:pt x="72" y="8"/>
                    </a:lnTo>
                    <a:lnTo>
                      <a:pt x="74" y="2"/>
                    </a:lnTo>
                    <a:lnTo>
                      <a:pt x="80" y="0"/>
                    </a:lnTo>
                    <a:lnTo>
                      <a:pt x="77" y="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 name="Freeform 10"/>
              <p:cNvSpPr>
                <a:spLocks/>
              </p:cNvSpPr>
              <p:nvPr userDrawn="1"/>
            </p:nvSpPr>
            <p:spPr bwMode="ltGray">
              <a:xfrm>
                <a:off x="512" y="1124"/>
                <a:ext cx="37" cy="30"/>
              </a:xfrm>
              <a:custGeom>
                <a:avLst/>
                <a:gdLst>
                  <a:gd name="T0" fmla="*/ 10 w 37"/>
                  <a:gd name="T1" fmla="*/ 0 h 30"/>
                  <a:gd name="T2" fmla="*/ 15 w 37"/>
                  <a:gd name="T3" fmla="*/ 0 h 30"/>
                  <a:gd name="T4" fmla="*/ 23 w 37"/>
                  <a:gd name="T5" fmla="*/ 0 h 30"/>
                  <a:gd name="T6" fmla="*/ 28 w 37"/>
                  <a:gd name="T7" fmla="*/ 2 h 30"/>
                  <a:gd name="T8" fmla="*/ 30 w 37"/>
                  <a:gd name="T9" fmla="*/ 8 h 30"/>
                  <a:gd name="T10" fmla="*/ 33 w 37"/>
                  <a:gd name="T11" fmla="*/ 14 h 30"/>
                  <a:gd name="T12" fmla="*/ 36 w 37"/>
                  <a:gd name="T13" fmla="*/ 20 h 30"/>
                  <a:gd name="T14" fmla="*/ 30 w 37"/>
                  <a:gd name="T15" fmla="*/ 23 h 30"/>
                  <a:gd name="T16" fmla="*/ 25 w 37"/>
                  <a:gd name="T17" fmla="*/ 26 h 30"/>
                  <a:gd name="T18" fmla="*/ 20 w 37"/>
                  <a:gd name="T19" fmla="*/ 29 h 30"/>
                  <a:gd name="T20" fmla="*/ 12 w 37"/>
                  <a:gd name="T21" fmla="*/ 29 h 30"/>
                  <a:gd name="T22" fmla="*/ 7 w 37"/>
                  <a:gd name="T23" fmla="*/ 26 h 30"/>
                  <a:gd name="T24" fmla="*/ 5 w 37"/>
                  <a:gd name="T25" fmla="*/ 20 h 30"/>
                  <a:gd name="T26" fmla="*/ 0 w 37"/>
                  <a:gd name="T27" fmla="*/ 14 h 30"/>
                  <a:gd name="T28" fmla="*/ 0 w 37"/>
                  <a:gd name="T29" fmla="*/ 8 h 30"/>
                  <a:gd name="T30" fmla="*/ 5 w 37"/>
                  <a:gd name="T31" fmla="*/ 5 h 30"/>
                  <a:gd name="T32" fmla="*/ 7 w 37"/>
                  <a:gd name="T33" fmla="*/ 0 h 30"/>
                  <a:gd name="T34" fmla="*/ 10 w 37"/>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30">
                    <a:moveTo>
                      <a:pt x="10" y="0"/>
                    </a:moveTo>
                    <a:lnTo>
                      <a:pt x="15" y="0"/>
                    </a:lnTo>
                    <a:lnTo>
                      <a:pt x="23" y="0"/>
                    </a:lnTo>
                    <a:lnTo>
                      <a:pt x="28" y="2"/>
                    </a:lnTo>
                    <a:lnTo>
                      <a:pt x="30" y="8"/>
                    </a:lnTo>
                    <a:lnTo>
                      <a:pt x="33" y="14"/>
                    </a:lnTo>
                    <a:lnTo>
                      <a:pt x="36" y="20"/>
                    </a:lnTo>
                    <a:lnTo>
                      <a:pt x="30" y="23"/>
                    </a:lnTo>
                    <a:lnTo>
                      <a:pt x="25" y="26"/>
                    </a:lnTo>
                    <a:lnTo>
                      <a:pt x="20" y="29"/>
                    </a:lnTo>
                    <a:lnTo>
                      <a:pt x="12" y="29"/>
                    </a:lnTo>
                    <a:lnTo>
                      <a:pt x="7" y="26"/>
                    </a:lnTo>
                    <a:lnTo>
                      <a:pt x="5" y="20"/>
                    </a:lnTo>
                    <a:lnTo>
                      <a:pt x="0" y="14"/>
                    </a:lnTo>
                    <a:lnTo>
                      <a:pt x="0" y="8"/>
                    </a:lnTo>
                    <a:lnTo>
                      <a:pt x="5" y="5"/>
                    </a:lnTo>
                    <a:lnTo>
                      <a:pt x="7" y="0"/>
                    </a:lnTo>
                    <a:lnTo>
                      <a:pt x="10" y="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 name="Freeform 11"/>
              <p:cNvSpPr>
                <a:spLocks/>
              </p:cNvSpPr>
              <p:nvPr userDrawn="1"/>
            </p:nvSpPr>
            <p:spPr bwMode="ltGray">
              <a:xfrm>
                <a:off x="861" y="985"/>
                <a:ext cx="158" cy="110"/>
              </a:xfrm>
              <a:custGeom>
                <a:avLst/>
                <a:gdLst>
                  <a:gd name="T0" fmla="*/ 5 w 158"/>
                  <a:gd name="T1" fmla="*/ 23 h 110"/>
                  <a:gd name="T2" fmla="*/ 8 w 158"/>
                  <a:gd name="T3" fmla="*/ 11 h 110"/>
                  <a:gd name="T4" fmla="*/ 16 w 158"/>
                  <a:gd name="T5" fmla="*/ 0 h 110"/>
                  <a:gd name="T6" fmla="*/ 27 w 158"/>
                  <a:gd name="T7" fmla="*/ 0 h 110"/>
                  <a:gd name="T8" fmla="*/ 37 w 158"/>
                  <a:gd name="T9" fmla="*/ 0 h 110"/>
                  <a:gd name="T10" fmla="*/ 51 w 158"/>
                  <a:gd name="T11" fmla="*/ 0 h 110"/>
                  <a:gd name="T12" fmla="*/ 62 w 158"/>
                  <a:gd name="T13" fmla="*/ 0 h 110"/>
                  <a:gd name="T14" fmla="*/ 73 w 158"/>
                  <a:gd name="T15" fmla="*/ 0 h 110"/>
                  <a:gd name="T16" fmla="*/ 78 w 158"/>
                  <a:gd name="T17" fmla="*/ 11 h 110"/>
                  <a:gd name="T18" fmla="*/ 86 w 158"/>
                  <a:gd name="T19" fmla="*/ 23 h 110"/>
                  <a:gd name="T20" fmla="*/ 97 w 158"/>
                  <a:gd name="T21" fmla="*/ 35 h 110"/>
                  <a:gd name="T22" fmla="*/ 105 w 158"/>
                  <a:gd name="T23" fmla="*/ 44 h 110"/>
                  <a:gd name="T24" fmla="*/ 116 w 158"/>
                  <a:gd name="T25" fmla="*/ 47 h 110"/>
                  <a:gd name="T26" fmla="*/ 127 w 158"/>
                  <a:gd name="T27" fmla="*/ 47 h 110"/>
                  <a:gd name="T28" fmla="*/ 138 w 158"/>
                  <a:gd name="T29" fmla="*/ 53 h 110"/>
                  <a:gd name="T30" fmla="*/ 140 w 158"/>
                  <a:gd name="T31" fmla="*/ 64 h 110"/>
                  <a:gd name="T32" fmla="*/ 148 w 158"/>
                  <a:gd name="T33" fmla="*/ 73 h 110"/>
                  <a:gd name="T34" fmla="*/ 151 w 158"/>
                  <a:gd name="T35" fmla="*/ 85 h 110"/>
                  <a:gd name="T36" fmla="*/ 151 w 158"/>
                  <a:gd name="T37" fmla="*/ 91 h 110"/>
                  <a:gd name="T38" fmla="*/ 140 w 158"/>
                  <a:gd name="T39" fmla="*/ 103 h 110"/>
                  <a:gd name="T40" fmla="*/ 129 w 158"/>
                  <a:gd name="T41" fmla="*/ 106 h 110"/>
                  <a:gd name="T42" fmla="*/ 119 w 158"/>
                  <a:gd name="T43" fmla="*/ 109 h 110"/>
                  <a:gd name="T44" fmla="*/ 105 w 158"/>
                  <a:gd name="T45" fmla="*/ 109 h 110"/>
                  <a:gd name="T46" fmla="*/ 94 w 158"/>
                  <a:gd name="T47" fmla="*/ 109 h 110"/>
                  <a:gd name="T48" fmla="*/ 78 w 158"/>
                  <a:gd name="T49" fmla="*/ 106 h 110"/>
                  <a:gd name="T50" fmla="*/ 67 w 158"/>
                  <a:gd name="T51" fmla="*/ 97 h 110"/>
                  <a:gd name="T52" fmla="*/ 56 w 158"/>
                  <a:gd name="T53" fmla="*/ 94 h 110"/>
                  <a:gd name="T54" fmla="*/ 46 w 158"/>
                  <a:gd name="T55" fmla="*/ 94 h 110"/>
                  <a:gd name="T56" fmla="*/ 32 w 158"/>
                  <a:gd name="T57" fmla="*/ 88 h 110"/>
                  <a:gd name="T58" fmla="*/ 21 w 158"/>
                  <a:gd name="T59" fmla="*/ 88 h 110"/>
                  <a:gd name="T60" fmla="*/ 10 w 158"/>
                  <a:gd name="T61" fmla="*/ 79 h 110"/>
                  <a:gd name="T62" fmla="*/ 5 w 158"/>
                  <a:gd name="T63" fmla="*/ 67 h 110"/>
                  <a:gd name="T64" fmla="*/ 0 w 158"/>
                  <a:gd name="T65" fmla="*/ 55 h 110"/>
                  <a:gd name="T66" fmla="*/ 0 w 158"/>
                  <a:gd name="T67" fmla="*/ 44 h 110"/>
                  <a:gd name="T68" fmla="*/ 0 w 158"/>
                  <a:gd name="T69" fmla="*/ 32 h 110"/>
                  <a:gd name="T70" fmla="*/ 5 w 158"/>
                  <a:gd name="T71" fmla="*/ 23 h 1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8" h="110">
                    <a:moveTo>
                      <a:pt x="2" y="29"/>
                    </a:moveTo>
                    <a:lnTo>
                      <a:pt x="5" y="23"/>
                    </a:lnTo>
                    <a:lnTo>
                      <a:pt x="5" y="17"/>
                    </a:lnTo>
                    <a:lnTo>
                      <a:pt x="8" y="11"/>
                    </a:lnTo>
                    <a:lnTo>
                      <a:pt x="10" y="5"/>
                    </a:lnTo>
                    <a:lnTo>
                      <a:pt x="16" y="0"/>
                    </a:lnTo>
                    <a:lnTo>
                      <a:pt x="21" y="0"/>
                    </a:lnTo>
                    <a:lnTo>
                      <a:pt x="27" y="0"/>
                    </a:lnTo>
                    <a:lnTo>
                      <a:pt x="32" y="0"/>
                    </a:lnTo>
                    <a:lnTo>
                      <a:pt x="37" y="0"/>
                    </a:lnTo>
                    <a:lnTo>
                      <a:pt x="46" y="0"/>
                    </a:lnTo>
                    <a:lnTo>
                      <a:pt x="51" y="0"/>
                    </a:lnTo>
                    <a:lnTo>
                      <a:pt x="56" y="0"/>
                    </a:lnTo>
                    <a:lnTo>
                      <a:pt x="62" y="0"/>
                    </a:lnTo>
                    <a:lnTo>
                      <a:pt x="67" y="0"/>
                    </a:lnTo>
                    <a:lnTo>
                      <a:pt x="73" y="0"/>
                    </a:lnTo>
                    <a:lnTo>
                      <a:pt x="75" y="5"/>
                    </a:lnTo>
                    <a:lnTo>
                      <a:pt x="78" y="11"/>
                    </a:lnTo>
                    <a:lnTo>
                      <a:pt x="83" y="17"/>
                    </a:lnTo>
                    <a:lnTo>
                      <a:pt x="86" y="23"/>
                    </a:lnTo>
                    <a:lnTo>
                      <a:pt x="92" y="29"/>
                    </a:lnTo>
                    <a:lnTo>
                      <a:pt x="97" y="35"/>
                    </a:lnTo>
                    <a:lnTo>
                      <a:pt x="102" y="38"/>
                    </a:lnTo>
                    <a:lnTo>
                      <a:pt x="105" y="44"/>
                    </a:lnTo>
                    <a:lnTo>
                      <a:pt x="110" y="44"/>
                    </a:lnTo>
                    <a:lnTo>
                      <a:pt x="116" y="47"/>
                    </a:lnTo>
                    <a:lnTo>
                      <a:pt x="121" y="47"/>
                    </a:lnTo>
                    <a:lnTo>
                      <a:pt x="127" y="47"/>
                    </a:lnTo>
                    <a:lnTo>
                      <a:pt x="132" y="47"/>
                    </a:lnTo>
                    <a:lnTo>
                      <a:pt x="138" y="53"/>
                    </a:lnTo>
                    <a:lnTo>
                      <a:pt x="140" y="58"/>
                    </a:lnTo>
                    <a:lnTo>
                      <a:pt x="140" y="64"/>
                    </a:lnTo>
                    <a:lnTo>
                      <a:pt x="146" y="67"/>
                    </a:lnTo>
                    <a:lnTo>
                      <a:pt x="148" y="73"/>
                    </a:lnTo>
                    <a:lnTo>
                      <a:pt x="151" y="79"/>
                    </a:lnTo>
                    <a:lnTo>
                      <a:pt x="151" y="85"/>
                    </a:lnTo>
                    <a:lnTo>
                      <a:pt x="157" y="91"/>
                    </a:lnTo>
                    <a:lnTo>
                      <a:pt x="151" y="91"/>
                    </a:lnTo>
                    <a:lnTo>
                      <a:pt x="143" y="97"/>
                    </a:lnTo>
                    <a:lnTo>
                      <a:pt x="140" y="103"/>
                    </a:lnTo>
                    <a:lnTo>
                      <a:pt x="135" y="106"/>
                    </a:lnTo>
                    <a:lnTo>
                      <a:pt x="129" y="106"/>
                    </a:lnTo>
                    <a:lnTo>
                      <a:pt x="124" y="109"/>
                    </a:lnTo>
                    <a:lnTo>
                      <a:pt x="119" y="109"/>
                    </a:lnTo>
                    <a:lnTo>
                      <a:pt x="113" y="109"/>
                    </a:lnTo>
                    <a:lnTo>
                      <a:pt x="105" y="109"/>
                    </a:lnTo>
                    <a:lnTo>
                      <a:pt x="100" y="109"/>
                    </a:lnTo>
                    <a:lnTo>
                      <a:pt x="94" y="109"/>
                    </a:lnTo>
                    <a:lnTo>
                      <a:pt x="86" y="109"/>
                    </a:lnTo>
                    <a:lnTo>
                      <a:pt x="78" y="106"/>
                    </a:lnTo>
                    <a:lnTo>
                      <a:pt x="73" y="103"/>
                    </a:lnTo>
                    <a:lnTo>
                      <a:pt x="67" y="97"/>
                    </a:lnTo>
                    <a:lnTo>
                      <a:pt x="62" y="97"/>
                    </a:lnTo>
                    <a:lnTo>
                      <a:pt x="56" y="94"/>
                    </a:lnTo>
                    <a:lnTo>
                      <a:pt x="51" y="94"/>
                    </a:lnTo>
                    <a:lnTo>
                      <a:pt x="46" y="94"/>
                    </a:lnTo>
                    <a:lnTo>
                      <a:pt x="40" y="91"/>
                    </a:lnTo>
                    <a:lnTo>
                      <a:pt x="32" y="88"/>
                    </a:lnTo>
                    <a:lnTo>
                      <a:pt x="27" y="88"/>
                    </a:lnTo>
                    <a:lnTo>
                      <a:pt x="21" y="88"/>
                    </a:lnTo>
                    <a:lnTo>
                      <a:pt x="16" y="85"/>
                    </a:lnTo>
                    <a:lnTo>
                      <a:pt x="10" y="79"/>
                    </a:lnTo>
                    <a:lnTo>
                      <a:pt x="5" y="73"/>
                    </a:lnTo>
                    <a:lnTo>
                      <a:pt x="5" y="67"/>
                    </a:lnTo>
                    <a:lnTo>
                      <a:pt x="0" y="61"/>
                    </a:lnTo>
                    <a:lnTo>
                      <a:pt x="0" y="55"/>
                    </a:lnTo>
                    <a:lnTo>
                      <a:pt x="0" y="50"/>
                    </a:lnTo>
                    <a:lnTo>
                      <a:pt x="0" y="44"/>
                    </a:lnTo>
                    <a:lnTo>
                      <a:pt x="0" y="38"/>
                    </a:lnTo>
                    <a:lnTo>
                      <a:pt x="0" y="32"/>
                    </a:lnTo>
                    <a:lnTo>
                      <a:pt x="5" y="29"/>
                    </a:lnTo>
                    <a:lnTo>
                      <a:pt x="5" y="23"/>
                    </a:lnTo>
                    <a:lnTo>
                      <a:pt x="2" y="29"/>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Freeform 12"/>
              <p:cNvSpPr>
                <a:spLocks/>
              </p:cNvSpPr>
              <p:nvPr userDrawn="1"/>
            </p:nvSpPr>
            <p:spPr bwMode="ltGray">
              <a:xfrm>
                <a:off x="1273" y="811"/>
                <a:ext cx="125" cy="178"/>
              </a:xfrm>
              <a:custGeom>
                <a:avLst/>
                <a:gdLst>
                  <a:gd name="T0" fmla="*/ 78 w 125"/>
                  <a:gd name="T1" fmla="*/ 171 h 178"/>
                  <a:gd name="T2" fmla="*/ 83 w 125"/>
                  <a:gd name="T3" fmla="*/ 159 h 178"/>
                  <a:gd name="T4" fmla="*/ 88 w 125"/>
                  <a:gd name="T5" fmla="*/ 147 h 178"/>
                  <a:gd name="T6" fmla="*/ 97 w 125"/>
                  <a:gd name="T7" fmla="*/ 132 h 178"/>
                  <a:gd name="T8" fmla="*/ 107 w 125"/>
                  <a:gd name="T9" fmla="*/ 118 h 178"/>
                  <a:gd name="T10" fmla="*/ 113 w 125"/>
                  <a:gd name="T11" fmla="*/ 106 h 178"/>
                  <a:gd name="T12" fmla="*/ 115 w 125"/>
                  <a:gd name="T13" fmla="*/ 94 h 178"/>
                  <a:gd name="T14" fmla="*/ 118 w 125"/>
                  <a:gd name="T15" fmla="*/ 82 h 178"/>
                  <a:gd name="T16" fmla="*/ 121 w 125"/>
                  <a:gd name="T17" fmla="*/ 70 h 178"/>
                  <a:gd name="T18" fmla="*/ 124 w 125"/>
                  <a:gd name="T19" fmla="*/ 44 h 178"/>
                  <a:gd name="T20" fmla="*/ 118 w 125"/>
                  <a:gd name="T21" fmla="*/ 32 h 178"/>
                  <a:gd name="T22" fmla="*/ 110 w 125"/>
                  <a:gd name="T23" fmla="*/ 17 h 178"/>
                  <a:gd name="T24" fmla="*/ 99 w 125"/>
                  <a:gd name="T25" fmla="*/ 11 h 178"/>
                  <a:gd name="T26" fmla="*/ 88 w 125"/>
                  <a:gd name="T27" fmla="*/ 2 h 178"/>
                  <a:gd name="T28" fmla="*/ 75 w 125"/>
                  <a:gd name="T29" fmla="*/ 0 h 178"/>
                  <a:gd name="T30" fmla="*/ 59 w 125"/>
                  <a:gd name="T31" fmla="*/ 0 h 178"/>
                  <a:gd name="T32" fmla="*/ 48 w 125"/>
                  <a:gd name="T33" fmla="*/ 8 h 178"/>
                  <a:gd name="T34" fmla="*/ 37 w 125"/>
                  <a:gd name="T35" fmla="*/ 14 h 178"/>
                  <a:gd name="T36" fmla="*/ 26 w 125"/>
                  <a:gd name="T37" fmla="*/ 17 h 178"/>
                  <a:gd name="T38" fmla="*/ 16 w 125"/>
                  <a:gd name="T39" fmla="*/ 23 h 178"/>
                  <a:gd name="T40" fmla="*/ 8 w 125"/>
                  <a:gd name="T41" fmla="*/ 32 h 178"/>
                  <a:gd name="T42" fmla="*/ 0 w 125"/>
                  <a:gd name="T43" fmla="*/ 41 h 178"/>
                  <a:gd name="T44" fmla="*/ 0 w 125"/>
                  <a:gd name="T45" fmla="*/ 53 h 178"/>
                  <a:gd name="T46" fmla="*/ 0 w 125"/>
                  <a:gd name="T47" fmla="*/ 64 h 178"/>
                  <a:gd name="T48" fmla="*/ 2 w 125"/>
                  <a:gd name="T49" fmla="*/ 76 h 178"/>
                  <a:gd name="T50" fmla="*/ 5 w 125"/>
                  <a:gd name="T51" fmla="*/ 88 h 178"/>
                  <a:gd name="T52" fmla="*/ 10 w 125"/>
                  <a:gd name="T53" fmla="*/ 100 h 178"/>
                  <a:gd name="T54" fmla="*/ 24 w 125"/>
                  <a:gd name="T55" fmla="*/ 112 h 178"/>
                  <a:gd name="T56" fmla="*/ 32 w 125"/>
                  <a:gd name="T57" fmla="*/ 120 h 178"/>
                  <a:gd name="T58" fmla="*/ 37 w 125"/>
                  <a:gd name="T59" fmla="*/ 129 h 178"/>
                  <a:gd name="T60" fmla="*/ 40 w 125"/>
                  <a:gd name="T61" fmla="*/ 144 h 178"/>
                  <a:gd name="T62" fmla="*/ 48 w 125"/>
                  <a:gd name="T63" fmla="*/ 159 h 178"/>
                  <a:gd name="T64" fmla="*/ 56 w 125"/>
                  <a:gd name="T65" fmla="*/ 168 h 178"/>
                  <a:gd name="T66" fmla="*/ 64 w 125"/>
                  <a:gd name="T67" fmla="*/ 177 h 178"/>
                  <a:gd name="T68" fmla="*/ 75 w 125"/>
                  <a:gd name="T69" fmla="*/ 177 h 1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5" h="178">
                    <a:moveTo>
                      <a:pt x="75" y="177"/>
                    </a:moveTo>
                    <a:lnTo>
                      <a:pt x="78" y="171"/>
                    </a:lnTo>
                    <a:lnTo>
                      <a:pt x="80" y="165"/>
                    </a:lnTo>
                    <a:lnTo>
                      <a:pt x="83" y="159"/>
                    </a:lnTo>
                    <a:lnTo>
                      <a:pt x="86" y="153"/>
                    </a:lnTo>
                    <a:lnTo>
                      <a:pt x="88" y="147"/>
                    </a:lnTo>
                    <a:lnTo>
                      <a:pt x="91" y="141"/>
                    </a:lnTo>
                    <a:lnTo>
                      <a:pt x="97" y="132"/>
                    </a:lnTo>
                    <a:lnTo>
                      <a:pt x="99" y="126"/>
                    </a:lnTo>
                    <a:lnTo>
                      <a:pt x="107" y="118"/>
                    </a:lnTo>
                    <a:lnTo>
                      <a:pt x="110" y="112"/>
                    </a:lnTo>
                    <a:lnTo>
                      <a:pt x="113" y="106"/>
                    </a:lnTo>
                    <a:lnTo>
                      <a:pt x="113" y="100"/>
                    </a:lnTo>
                    <a:lnTo>
                      <a:pt x="115" y="94"/>
                    </a:lnTo>
                    <a:lnTo>
                      <a:pt x="115" y="88"/>
                    </a:lnTo>
                    <a:lnTo>
                      <a:pt x="118" y="82"/>
                    </a:lnTo>
                    <a:lnTo>
                      <a:pt x="121" y="76"/>
                    </a:lnTo>
                    <a:lnTo>
                      <a:pt x="121" y="70"/>
                    </a:lnTo>
                    <a:lnTo>
                      <a:pt x="121" y="64"/>
                    </a:lnTo>
                    <a:lnTo>
                      <a:pt x="124" y="44"/>
                    </a:lnTo>
                    <a:lnTo>
                      <a:pt x="121" y="38"/>
                    </a:lnTo>
                    <a:lnTo>
                      <a:pt x="118" y="32"/>
                    </a:lnTo>
                    <a:lnTo>
                      <a:pt x="115" y="26"/>
                    </a:lnTo>
                    <a:lnTo>
                      <a:pt x="110" y="17"/>
                    </a:lnTo>
                    <a:lnTo>
                      <a:pt x="105" y="14"/>
                    </a:lnTo>
                    <a:lnTo>
                      <a:pt x="99" y="11"/>
                    </a:lnTo>
                    <a:lnTo>
                      <a:pt x="94" y="5"/>
                    </a:lnTo>
                    <a:lnTo>
                      <a:pt x="88" y="2"/>
                    </a:lnTo>
                    <a:lnTo>
                      <a:pt x="83" y="0"/>
                    </a:lnTo>
                    <a:lnTo>
                      <a:pt x="75" y="0"/>
                    </a:lnTo>
                    <a:lnTo>
                      <a:pt x="70" y="0"/>
                    </a:lnTo>
                    <a:lnTo>
                      <a:pt x="59" y="0"/>
                    </a:lnTo>
                    <a:lnTo>
                      <a:pt x="53" y="2"/>
                    </a:lnTo>
                    <a:lnTo>
                      <a:pt x="48" y="8"/>
                    </a:lnTo>
                    <a:lnTo>
                      <a:pt x="43" y="11"/>
                    </a:lnTo>
                    <a:lnTo>
                      <a:pt x="37" y="14"/>
                    </a:lnTo>
                    <a:lnTo>
                      <a:pt x="32" y="17"/>
                    </a:lnTo>
                    <a:lnTo>
                      <a:pt x="26" y="17"/>
                    </a:lnTo>
                    <a:lnTo>
                      <a:pt x="21" y="20"/>
                    </a:lnTo>
                    <a:lnTo>
                      <a:pt x="16" y="23"/>
                    </a:lnTo>
                    <a:lnTo>
                      <a:pt x="10" y="26"/>
                    </a:lnTo>
                    <a:lnTo>
                      <a:pt x="8" y="32"/>
                    </a:lnTo>
                    <a:lnTo>
                      <a:pt x="2" y="35"/>
                    </a:lnTo>
                    <a:lnTo>
                      <a:pt x="0" y="41"/>
                    </a:lnTo>
                    <a:lnTo>
                      <a:pt x="0" y="47"/>
                    </a:lnTo>
                    <a:lnTo>
                      <a:pt x="0" y="53"/>
                    </a:lnTo>
                    <a:lnTo>
                      <a:pt x="0" y="59"/>
                    </a:lnTo>
                    <a:lnTo>
                      <a:pt x="0" y="64"/>
                    </a:lnTo>
                    <a:lnTo>
                      <a:pt x="0" y="70"/>
                    </a:lnTo>
                    <a:lnTo>
                      <a:pt x="2" y="76"/>
                    </a:lnTo>
                    <a:lnTo>
                      <a:pt x="2" y="82"/>
                    </a:lnTo>
                    <a:lnTo>
                      <a:pt x="5" y="88"/>
                    </a:lnTo>
                    <a:lnTo>
                      <a:pt x="8" y="94"/>
                    </a:lnTo>
                    <a:lnTo>
                      <a:pt x="10" y="100"/>
                    </a:lnTo>
                    <a:lnTo>
                      <a:pt x="18" y="109"/>
                    </a:lnTo>
                    <a:lnTo>
                      <a:pt x="24" y="112"/>
                    </a:lnTo>
                    <a:lnTo>
                      <a:pt x="26" y="118"/>
                    </a:lnTo>
                    <a:lnTo>
                      <a:pt x="32" y="120"/>
                    </a:lnTo>
                    <a:lnTo>
                      <a:pt x="37" y="123"/>
                    </a:lnTo>
                    <a:lnTo>
                      <a:pt x="37" y="129"/>
                    </a:lnTo>
                    <a:lnTo>
                      <a:pt x="40" y="138"/>
                    </a:lnTo>
                    <a:lnTo>
                      <a:pt x="40" y="144"/>
                    </a:lnTo>
                    <a:lnTo>
                      <a:pt x="45" y="153"/>
                    </a:lnTo>
                    <a:lnTo>
                      <a:pt x="48" y="159"/>
                    </a:lnTo>
                    <a:lnTo>
                      <a:pt x="53" y="162"/>
                    </a:lnTo>
                    <a:lnTo>
                      <a:pt x="56" y="168"/>
                    </a:lnTo>
                    <a:lnTo>
                      <a:pt x="59" y="174"/>
                    </a:lnTo>
                    <a:lnTo>
                      <a:pt x="64" y="177"/>
                    </a:lnTo>
                    <a:lnTo>
                      <a:pt x="70" y="177"/>
                    </a:lnTo>
                    <a:lnTo>
                      <a:pt x="75" y="177"/>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 name="Freeform 13"/>
              <p:cNvSpPr>
                <a:spLocks/>
              </p:cNvSpPr>
              <p:nvPr userDrawn="1"/>
            </p:nvSpPr>
            <p:spPr bwMode="ltGray">
              <a:xfrm>
                <a:off x="1526" y="1068"/>
                <a:ext cx="41" cy="51"/>
              </a:xfrm>
              <a:custGeom>
                <a:avLst/>
                <a:gdLst>
                  <a:gd name="T0" fmla="*/ 8 w 41"/>
                  <a:gd name="T1" fmla="*/ 0 h 51"/>
                  <a:gd name="T2" fmla="*/ 13 w 41"/>
                  <a:gd name="T3" fmla="*/ 2 h 51"/>
                  <a:gd name="T4" fmla="*/ 18 w 41"/>
                  <a:gd name="T5" fmla="*/ 2 h 51"/>
                  <a:gd name="T6" fmla="*/ 24 w 41"/>
                  <a:gd name="T7" fmla="*/ 2 h 51"/>
                  <a:gd name="T8" fmla="*/ 32 w 41"/>
                  <a:gd name="T9" fmla="*/ 8 h 51"/>
                  <a:gd name="T10" fmla="*/ 34 w 41"/>
                  <a:gd name="T11" fmla="*/ 14 h 51"/>
                  <a:gd name="T12" fmla="*/ 37 w 41"/>
                  <a:gd name="T13" fmla="*/ 20 h 51"/>
                  <a:gd name="T14" fmla="*/ 40 w 41"/>
                  <a:gd name="T15" fmla="*/ 26 h 51"/>
                  <a:gd name="T16" fmla="*/ 40 w 41"/>
                  <a:gd name="T17" fmla="*/ 32 h 51"/>
                  <a:gd name="T18" fmla="*/ 40 w 41"/>
                  <a:gd name="T19" fmla="*/ 38 h 51"/>
                  <a:gd name="T20" fmla="*/ 37 w 41"/>
                  <a:gd name="T21" fmla="*/ 44 h 51"/>
                  <a:gd name="T22" fmla="*/ 32 w 41"/>
                  <a:gd name="T23" fmla="*/ 47 h 51"/>
                  <a:gd name="T24" fmla="*/ 24 w 41"/>
                  <a:gd name="T25" fmla="*/ 50 h 51"/>
                  <a:gd name="T26" fmla="*/ 18 w 41"/>
                  <a:gd name="T27" fmla="*/ 47 h 51"/>
                  <a:gd name="T28" fmla="*/ 13 w 41"/>
                  <a:gd name="T29" fmla="*/ 44 h 51"/>
                  <a:gd name="T30" fmla="*/ 10 w 41"/>
                  <a:gd name="T31" fmla="*/ 38 h 51"/>
                  <a:gd name="T32" fmla="*/ 5 w 41"/>
                  <a:gd name="T33" fmla="*/ 35 h 51"/>
                  <a:gd name="T34" fmla="*/ 0 w 41"/>
                  <a:gd name="T35" fmla="*/ 32 h 51"/>
                  <a:gd name="T36" fmla="*/ 0 w 41"/>
                  <a:gd name="T37" fmla="*/ 26 h 51"/>
                  <a:gd name="T38" fmla="*/ 0 w 41"/>
                  <a:gd name="T39" fmla="*/ 20 h 51"/>
                  <a:gd name="T40" fmla="*/ 0 w 41"/>
                  <a:gd name="T41" fmla="*/ 14 h 51"/>
                  <a:gd name="T42" fmla="*/ 0 w 41"/>
                  <a:gd name="T43" fmla="*/ 8 h 51"/>
                  <a:gd name="T44" fmla="*/ 5 w 41"/>
                  <a:gd name="T45" fmla="*/ 2 h 51"/>
                  <a:gd name="T46" fmla="*/ 8 w 41"/>
                  <a:gd name="T47" fmla="*/ 0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 h="51">
                    <a:moveTo>
                      <a:pt x="8" y="0"/>
                    </a:moveTo>
                    <a:lnTo>
                      <a:pt x="13" y="2"/>
                    </a:lnTo>
                    <a:lnTo>
                      <a:pt x="18" y="2"/>
                    </a:lnTo>
                    <a:lnTo>
                      <a:pt x="24" y="2"/>
                    </a:lnTo>
                    <a:lnTo>
                      <a:pt x="32" y="8"/>
                    </a:lnTo>
                    <a:lnTo>
                      <a:pt x="34" y="14"/>
                    </a:lnTo>
                    <a:lnTo>
                      <a:pt x="37" y="20"/>
                    </a:lnTo>
                    <a:lnTo>
                      <a:pt x="40" y="26"/>
                    </a:lnTo>
                    <a:lnTo>
                      <a:pt x="40" y="32"/>
                    </a:lnTo>
                    <a:lnTo>
                      <a:pt x="40" y="38"/>
                    </a:lnTo>
                    <a:lnTo>
                      <a:pt x="37" y="44"/>
                    </a:lnTo>
                    <a:lnTo>
                      <a:pt x="32" y="47"/>
                    </a:lnTo>
                    <a:lnTo>
                      <a:pt x="24" y="50"/>
                    </a:lnTo>
                    <a:lnTo>
                      <a:pt x="18" y="47"/>
                    </a:lnTo>
                    <a:lnTo>
                      <a:pt x="13" y="44"/>
                    </a:lnTo>
                    <a:lnTo>
                      <a:pt x="10" y="38"/>
                    </a:lnTo>
                    <a:lnTo>
                      <a:pt x="5" y="35"/>
                    </a:lnTo>
                    <a:lnTo>
                      <a:pt x="0" y="32"/>
                    </a:lnTo>
                    <a:lnTo>
                      <a:pt x="0" y="26"/>
                    </a:lnTo>
                    <a:lnTo>
                      <a:pt x="0" y="20"/>
                    </a:lnTo>
                    <a:lnTo>
                      <a:pt x="0" y="14"/>
                    </a:lnTo>
                    <a:lnTo>
                      <a:pt x="0" y="8"/>
                    </a:lnTo>
                    <a:lnTo>
                      <a:pt x="5" y="2"/>
                    </a:lnTo>
                    <a:lnTo>
                      <a:pt x="8" y="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Freeform 14"/>
              <p:cNvSpPr>
                <a:spLocks/>
              </p:cNvSpPr>
              <p:nvPr userDrawn="1"/>
            </p:nvSpPr>
            <p:spPr bwMode="ltGray">
              <a:xfrm>
                <a:off x="1505" y="624"/>
                <a:ext cx="292" cy="345"/>
              </a:xfrm>
              <a:custGeom>
                <a:avLst/>
                <a:gdLst>
                  <a:gd name="T0" fmla="*/ 114 w 292"/>
                  <a:gd name="T1" fmla="*/ 344 h 345"/>
                  <a:gd name="T2" fmla="*/ 130 w 292"/>
                  <a:gd name="T3" fmla="*/ 344 h 345"/>
                  <a:gd name="T4" fmla="*/ 149 w 292"/>
                  <a:gd name="T5" fmla="*/ 338 h 345"/>
                  <a:gd name="T6" fmla="*/ 168 w 292"/>
                  <a:gd name="T7" fmla="*/ 320 h 345"/>
                  <a:gd name="T8" fmla="*/ 184 w 292"/>
                  <a:gd name="T9" fmla="*/ 299 h 345"/>
                  <a:gd name="T10" fmla="*/ 194 w 292"/>
                  <a:gd name="T11" fmla="*/ 279 h 345"/>
                  <a:gd name="T12" fmla="*/ 194 w 292"/>
                  <a:gd name="T13" fmla="*/ 267 h 345"/>
                  <a:gd name="T14" fmla="*/ 200 w 292"/>
                  <a:gd name="T15" fmla="*/ 246 h 345"/>
                  <a:gd name="T16" fmla="*/ 213 w 292"/>
                  <a:gd name="T17" fmla="*/ 232 h 345"/>
                  <a:gd name="T18" fmla="*/ 234 w 292"/>
                  <a:gd name="T19" fmla="*/ 208 h 345"/>
                  <a:gd name="T20" fmla="*/ 248 w 292"/>
                  <a:gd name="T21" fmla="*/ 185 h 345"/>
                  <a:gd name="T22" fmla="*/ 261 w 292"/>
                  <a:gd name="T23" fmla="*/ 173 h 345"/>
                  <a:gd name="T24" fmla="*/ 280 w 292"/>
                  <a:gd name="T25" fmla="*/ 158 h 345"/>
                  <a:gd name="T26" fmla="*/ 291 w 292"/>
                  <a:gd name="T27" fmla="*/ 138 h 345"/>
                  <a:gd name="T28" fmla="*/ 291 w 292"/>
                  <a:gd name="T29" fmla="*/ 105 h 345"/>
                  <a:gd name="T30" fmla="*/ 288 w 292"/>
                  <a:gd name="T31" fmla="*/ 88 h 345"/>
                  <a:gd name="T32" fmla="*/ 266 w 292"/>
                  <a:gd name="T33" fmla="*/ 70 h 345"/>
                  <a:gd name="T34" fmla="*/ 250 w 292"/>
                  <a:gd name="T35" fmla="*/ 64 h 345"/>
                  <a:gd name="T36" fmla="*/ 229 w 292"/>
                  <a:gd name="T37" fmla="*/ 47 h 345"/>
                  <a:gd name="T38" fmla="*/ 216 w 292"/>
                  <a:gd name="T39" fmla="*/ 32 h 345"/>
                  <a:gd name="T40" fmla="*/ 192 w 292"/>
                  <a:gd name="T41" fmla="*/ 17 h 345"/>
                  <a:gd name="T42" fmla="*/ 176 w 292"/>
                  <a:gd name="T43" fmla="*/ 11 h 345"/>
                  <a:gd name="T44" fmla="*/ 152 w 292"/>
                  <a:gd name="T45" fmla="*/ 2 h 345"/>
                  <a:gd name="T46" fmla="*/ 130 w 292"/>
                  <a:gd name="T47" fmla="*/ 0 h 345"/>
                  <a:gd name="T48" fmla="*/ 106 w 292"/>
                  <a:gd name="T49" fmla="*/ 0 h 345"/>
                  <a:gd name="T50" fmla="*/ 90 w 292"/>
                  <a:gd name="T51" fmla="*/ 0 h 345"/>
                  <a:gd name="T52" fmla="*/ 69 w 292"/>
                  <a:gd name="T53" fmla="*/ 8 h 345"/>
                  <a:gd name="T54" fmla="*/ 53 w 292"/>
                  <a:gd name="T55" fmla="*/ 23 h 345"/>
                  <a:gd name="T56" fmla="*/ 34 w 292"/>
                  <a:gd name="T57" fmla="*/ 41 h 345"/>
                  <a:gd name="T58" fmla="*/ 21 w 292"/>
                  <a:gd name="T59" fmla="*/ 55 h 345"/>
                  <a:gd name="T60" fmla="*/ 8 w 292"/>
                  <a:gd name="T61" fmla="*/ 70 h 345"/>
                  <a:gd name="T62" fmla="*/ 2 w 292"/>
                  <a:gd name="T63" fmla="*/ 88 h 345"/>
                  <a:gd name="T64" fmla="*/ 0 w 292"/>
                  <a:gd name="T65" fmla="*/ 105 h 345"/>
                  <a:gd name="T66" fmla="*/ 0 w 292"/>
                  <a:gd name="T67" fmla="*/ 126 h 345"/>
                  <a:gd name="T68" fmla="*/ 0 w 292"/>
                  <a:gd name="T69" fmla="*/ 149 h 345"/>
                  <a:gd name="T70" fmla="*/ 5 w 292"/>
                  <a:gd name="T71" fmla="*/ 170 h 345"/>
                  <a:gd name="T72" fmla="*/ 13 w 292"/>
                  <a:gd name="T73" fmla="*/ 185 h 345"/>
                  <a:gd name="T74" fmla="*/ 29 w 292"/>
                  <a:gd name="T75" fmla="*/ 208 h 345"/>
                  <a:gd name="T76" fmla="*/ 34 w 292"/>
                  <a:gd name="T77" fmla="*/ 226 h 345"/>
                  <a:gd name="T78" fmla="*/ 45 w 292"/>
                  <a:gd name="T79" fmla="*/ 244 h 345"/>
                  <a:gd name="T80" fmla="*/ 50 w 292"/>
                  <a:gd name="T81" fmla="*/ 264 h 345"/>
                  <a:gd name="T82" fmla="*/ 50 w 292"/>
                  <a:gd name="T83" fmla="*/ 285 h 345"/>
                  <a:gd name="T84" fmla="*/ 56 w 292"/>
                  <a:gd name="T85" fmla="*/ 305 h 345"/>
                  <a:gd name="T86" fmla="*/ 69 w 292"/>
                  <a:gd name="T87" fmla="*/ 317 h 345"/>
                  <a:gd name="T88" fmla="*/ 85 w 292"/>
                  <a:gd name="T89" fmla="*/ 326 h 345"/>
                  <a:gd name="T90" fmla="*/ 101 w 292"/>
                  <a:gd name="T91" fmla="*/ 338 h 3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2" h="345">
                    <a:moveTo>
                      <a:pt x="98" y="338"/>
                    </a:moveTo>
                    <a:lnTo>
                      <a:pt x="109" y="341"/>
                    </a:lnTo>
                    <a:lnTo>
                      <a:pt x="114" y="344"/>
                    </a:lnTo>
                    <a:lnTo>
                      <a:pt x="120" y="344"/>
                    </a:lnTo>
                    <a:lnTo>
                      <a:pt x="125" y="344"/>
                    </a:lnTo>
                    <a:lnTo>
                      <a:pt x="130" y="344"/>
                    </a:lnTo>
                    <a:lnTo>
                      <a:pt x="138" y="344"/>
                    </a:lnTo>
                    <a:lnTo>
                      <a:pt x="144" y="341"/>
                    </a:lnTo>
                    <a:lnTo>
                      <a:pt x="149" y="338"/>
                    </a:lnTo>
                    <a:lnTo>
                      <a:pt x="160" y="335"/>
                    </a:lnTo>
                    <a:lnTo>
                      <a:pt x="162" y="329"/>
                    </a:lnTo>
                    <a:lnTo>
                      <a:pt x="168" y="320"/>
                    </a:lnTo>
                    <a:lnTo>
                      <a:pt x="173" y="314"/>
                    </a:lnTo>
                    <a:lnTo>
                      <a:pt x="181" y="305"/>
                    </a:lnTo>
                    <a:lnTo>
                      <a:pt x="184" y="299"/>
                    </a:lnTo>
                    <a:lnTo>
                      <a:pt x="189" y="291"/>
                    </a:lnTo>
                    <a:lnTo>
                      <a:pt x="192" y="285"/>
                    </a:lnTo>
                    <a:lnTo>
                      <a:pt x="194" y="279"/>
                    </a:lnTo>
                    <a:lnTo>
                      <a:pt x="197" y="273"/>
                    </a:lnTo>
                    <a:lnTo>
                      <a:pt x="200" y="267"/>
                    </a:lnTo>
                    <a:lnTo>
                      <a:pt x="194" y="267"/>
                    </a:lnTo>
                    <a:lnTo>
                      <a:pt x="194" y="258"/>
                    </a:lnTo>
                    <a:lnTo>
                      <a:pt x="197" y="252"/>
                    </a:lnTo>
                    <a:lnTo>
                      <a:pt x="200" y="246"/>
                    </a:lnTo>
                    <a:lnTo>
                      <a:pt x="205" y="241"/>
                    </a:lnTo>
                    <a:lnTo>
                      <a:pt x="208" y="235"/>
                    </a:lnTo>
                    <a:lnTo>
                      <a:pt x="213" y="232"/>
                    </a:lnTo>
                    <a:lnTo>
                      <a:pt x="218" y="229"/>
                    </a:lnTo>
                    <a:lnTo>
                      <a:pt x="229" y="214"/>
                    </a:lnTo>
                    <a:lnTo>
                      <a:pt x="234" y="208"/>
                    </a:lnTo>
                    <a:lnTo>
                      <a:pt x="237" y="202"/>
                    </a:lnTo>
                    <a:lnTo>
                      <a:pt x="240" y="196"/>
                    </a:lnTo>
                    <a:lnTo>
                      <a:pt x="248" y="185"/>
                    </a:lnTo>
                    <a:lnTo>
                      <a:pt x="253" y="182"/>
                    </a:lnTo>
                    <a:lnTo>
                      <a:pt x="258" y="179"/>
                    </a:lnTo>
                    <a:lnTo>
                      <a:pt x="261" y="173"/>
                    </a:lnTo>
                    <a:lnTo>
                      <a:pt x="266" y="170"/>
                    </a:lnTo>
                    <a:lnTo>
                      <a:pt x="274" y="161"/>
                    </a:lnTo>
                    <a:lnTo>
                      <a:pt x="280" y="158"/>
                    </a:lnTo>
                    <a:lnTo>
                      <a:pt x="282" y="152"/>
                    </a:lnTo>
                    <a:lnTo>
                      <a:pt x="288" y="147"/>
                    </a:lnTo>
                    <a:lnTo>
                      <a:pt x="291" y="138"/>
                    </a:lnTo>
                    <a:lnTo>
                      <a:pt x="291" y="132"/>
                    </a:lnTo>
                    <a:lnTo>
                      <a:pt x="291" y="117"/>
                    </a:lnTo>
                    <a:lnTo>
                      <a:pt x="291" y="105"/>
                    </a:lnTo>
                    <a:lnTo>
                      <a:pt x="291" y="99"/>
                    </a:lnTo>
                    <a:lnTo>
                      <a:pt x="291" y="94"/>
                    </a:lnTo>
                    <a:lnTo>
                      <a:pt x="288" y="88"/>
                    </a:lnTo>
                    <a:lnTo>
                      <a:pt x="282" y="82"/>
                    </a:lnTo>
                    <a:lnTo>
                      <a:pt x="277" y="79"/>
                    </a:lnTo>
                    <a:lnTo>
                      <a:pt x="266" y="70"/>
                    </a:lnTo>
                    <a:lnTo>
                      <a:pt x="261" y="67"/>
                    </a:lnTo>
                    <a:lnTo>
                      <a:pt x="256" y="67"/>
                    </a:lnTo>
                    <a:lnTo>
                      <a:pt x="250" y="64"/>
                    </a:lnTo>
                    <a:lnTo>
                      <a:pt x="237" y="55"/>
                    </a:lnTo>
                    <a:lnTo>
                      <a:pt x="232" y="52"/>
                    </a:lnTo>
                    <a:lnTo>
                      <a:pt x="229" y="47"/>
                    </a:lnTo>
                    <a:lnTo>
                      <a:pt x="224" y="41"/>
                    </a:lnTo>
                    <a:lnTo>
                      <a:pt x="218" y="38"/>
                    </a:lnTo>
                    <a:lnTo>
                      <a:pt x="216" y="32"/>
                    </a:lnTo>
                    <a:lnTo>
                      <a:pt x="210" y="29"/>
                    </a:lnTo>
                    <a:lnTo>
                      <a:pt x="197" y="20"/>
                    </a:lnTo>
                    <a:lnTo>
                      <a:pt x="192" y="17"/>
                    </a:lnTo>
                    <a:lnTo>
                      <a:pt x="186" y="14"/>
                    </a:lnTo>
                    <a:lnTo>
                      <a:pt x="181" y="11"/>
                    </a:lnTo>
                    <a:lnTo>
                      <a:pt x="176" y="11"/>
                    </a:lnTo>
                    <a:lnTo>
                      <a:pt x="162" y="5"/>
                    </a:lnTo>
                    <a:lnTo>
                      <a:pt x="157" y="5"/>
                    </a:lnTo>
                    <a:lnTo>
                      <a:pt x="152" y="2"/>
                    </a:lnTo>
                    <a:lnTo>
                      <a:pt x="146" y="2"/>
                    </a:lnTo>
                    <a:lnTo>
                      <a:pt x="141" y="2"/>
                    </a:lnTo>
                    <a:lnTo>
                      <a:pt x="130" y="0"/>
                    </a:lnTo>
                    <a:lnTo>
                      <a:pt x="125" y="0"/>
                    </a:lnTo>
                    <a:lnTo>
                      <a:pt x="120" y="0"/>
                    </a:lnTo>
                    <a:lnTo>
                      <a:pt x="106" y="0"/>
                    </a:lnTo>
                    <a:lnTo>
                      <a:pt x="101" y="0"/>
                    </a:lnTo>
                    <a:lnTo>
                      <a:pt x="96" y="0"/>
                    </a:lnTo>
                    <a:lnTo>
                      <a:pt x="90" y="0"/>
                    </a:lnTo>
                    <a:lnTo>
                      <a:pt x="85" y="2"/>
                    </a:lnTo>
                    <a:lnTo>
                      <a:pt x="74" y="5"/>
                    </a:lnTo>
                    <a:lnTo>
                      <a:pt x="69" y="8"/>
                    </a:lnTo>
                    <a:lnTo>
                      <a:pt x="61" y="14"/>
                    </a:lnTo>
                    <a:lnTo>
                      <a:pt x="56" y="17"/>
                    </a:lnTo>
                    <a:lnTo>
                      <a:pt x="53" y="23"/>
                    </a:lnTo>
                    <a:lnTo>
                      <a:pt x="42" y="32"/>
                    </a:lnTo>
                    <a:lnTo>
                      <a:pt x="37" y="35"/>
                    </a:lnTo>
                    <a:lnTo>
                      <a:pt x="34" y="41"/>
                    </a:lnTo>
                    <a:lnTo>
                      <a:pt x="26" y="44"/>
                    </a:lnTo>
                    <a:lnTo>
                      <a:pt x="24" y="49"/>
                    </a:lnTo>
                    <a:lnTo>
                      <a:pt x="21" y="55"/>
                    </a:lnTo>
                    <a:lnTo>
                      <a:pt x="16" y="61"/>
                    </a:lnTo>
                    <a:lnTo>
                      <a:pt x="13" y="67"/>
                    </a:lnTo>
                    <a:lnTo>
                      <a:pt x="8" y="70"/>
                    </a:lnTo>
                    <a:lnTo>
                      <a:pt x="5" y="76"/>
                    </a:lnTo>
                    <a:lnTo>
                      <a:pt x="5" y="82"/>
                    </a:lnTo>
                    <a:lnTo>
                      <a:pt x="2" y="88"/>
                    </a:lnTo>
                    <a:lnTo>
                      <a:pt x="2" y="94"/>
                    </a:lnTo>
                    <a:lnTo>
                      <a:pt x="2" y="99"/>
                    </a:lnTo>
                    <a:lnTo>
                      <a:pt x="0" y="105"/>
                    </a:lnTo>
                    <a:lnTo>
                      <a:pt x="0" y="111"/>
                    </a:lnTo>
                    <a:lnTo>
                      <a:pt x="0" y="120"/>
                    </a:lnTo>
                    <a:lnTo>
                      <a:pt x="0" y="126"/>
                    </a:lnTo>
                    <a:lnTo>
                      <a:pt x="0" y="132"/>
                    </a:lnTo>
                    <a:lnTo>
                      <a:pt x="0" y="138"/>
                    </a:lnTo>
                    <a:lnTo>
                      <a:pt x="0" y="149"/>
                    </a:lnTo>
                    <a:lnTo>
                      <a:pt x="0" y="155"/>
                    </a:lnTo>
                    <a:lnTo>
                      <a:pt x="2" y="161"/>
                    </a:lnTo>
                    <a:lnTo>
                      <a:pt x="5" y="170"/>
                    </a:lnTo>
                    <a:lnTo>
                      <a:pt x="8" y="176"/>
                    </a:lnTo>
                    <a:lnTo>
                      <a:pt x="13" y="179"/>
                    </a:lnTo>
                    <a:lnTo>
                      <a:pt x="13" y="185"/>
                    </a:lnTo>
                    <a:lnTo>
                      <a:pt x="18" y="194"/>
                    </a:lnTo>
                    <a:lnTo>
                      <a:pt x="24" y="199"/>
                    </a:lnTo>
                    <a:lnTo>
                      <a:pt x="29" y="208"/>
                    </a:lnTo>
                    <a:lnTo>
                      <a:pt x="29" y="214"/>
                    </a:lnTo>
                    <a:lnTo>
                      <a:pt x="32" y="220"/>
                    </a:lnTo>
                    <a:lnTo>
                      <a:pt x="34" y="226"/>
                    </a:lnTo>
                    <a:lnTo>
                      <a:pt x="40" y="232"/>
                    </a:lnTo>
                    <a:lnTo>
                      <a:pt x="40" y="238"/>
                    </a:lnTo>
                    <a:lnTo>
                      <a:pt x="45" y="244"/>
                    </a:lnTo>
                    <a:lnTo>
                      <a:pt x="45" y="249"/>
                    </a:lnTo>
                    <a:lnTo>
                      <a:pt x="48" y="255"/>
                    </a:lnTo>
                    <a:lnTo>
                      <a:pt x="50" y="264"/>
                    </a:lnTo>
                    <a:lnTo>
                      <a:pt x="50" y="270"/>
                    </a:lnTo>
                    <a:lnTo>
                      <a:pt x="50" y="279"/>
                    </a:lnTo>
                    <a:lnTo>
                      <a:pt x="50" y="285"/>
                    </a:lnTo>
                    <a:lnTo>
                      <a:pt x="50" y="291"/>
                    </a:lnTo>
                    <a:lnTo>
                      <a:pt x="50" y="296"/>
                    </a:lnTo>
                    <a:lnTo>
                      <a:pt x="56" y="305"/>
                    </a:lnTo>
                    <a:lnTo>
                      <a:pt x="58" y="311"/>
                    </a:lnTo>
                    <a:lnTo>
                      <a:pt x="64" y="314"/>
                    </a:lnTo>
                    <a:lnTo>
                      <a:pt x="69" y="317"/>
                    </a:lnTo>
                    <a:lnTo>
                      <a:pt x="74" y="320"/>
                    </a:lnTo>
                    <a:lnTo>
                      <a:pt x="80" y="323"/>
                    </a:lnTo>
                    <a:lnTo>
                      <a:pt x="85" y="326"/>
                    </a:lnTo>
                    <a:lnTo>
                      <a:pt x="93" y="329"/>
                    </a:lnTo>
                    <a:lnTo>
                      <a:pt x="96" y="335"/>
                    </a:lnTo>
                    <a:lnTo>
                      <a:pt x="101" y="338"/>
                    </a:lnTo>
                    <a:lnTo>
                      <a:pt x="106" y="335"/>
                    </a:lnTo>
                    <a:lnTo>
                      <a:pt x="98" y="338"/>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 name="Freeform 15"/>
              <p:cNvSpPr>
                <a:spLocks/>
              </p:cNvSpPr>
              <p:nvPr userDrawn="1"/>
            </p:nvSpPr>
            <p:spPr bwMode="ltGray">
              <a:xfrm>
                <a:off x="1515" y="953"/>
                <a:ext cx="90" cy="103"/>
              </a:xfrm>
              <a:custGeom>
                <a:avLst/>
                <a:gdLst>
                  <a:gd name="T0" fmla="*/ 51 w 90"/>
                  <a:gd name="T1" fmla="*/ 102 h 103"/>
                  <a:gd name="T2" fmla="*/ 59 w 90"/>
                  <a:gd name="T3" fmla="*/ 102 h 103"/>
                  <a:gd name="T4" fmla="*/ 64 w 90"/>
                  <a:gd name="T5" fmla="*/ 99 h 103"/>
                  <a:gd name="T6" fmla="*/ 67 w 90"/>
                  <a:gd name="T7" fmla="*/ 93 h 103"/>
                  <a:gd name="T8" fmla="*/ 72 w 90"/>
                  <a:gd name="T9" fmla="*/ 90 h 103"/>
                  <a:gd name="T10" fmla="*/ 75 w 90"/>
                  <a:gd name="T11" fmla="*/ 84 h 103"/>
                  <a:gd name="T12" fmla="*/ 80 w 90"/>
                  <a:gd name="T13" fmla="*/ 81 h 103"/>
                  <a:gd name="T14" fmla="*/ 83 w 90"/>
                  <a:gd name="T15" fmla="*/ 75 h 103"/>
                  <a:gd name="T16" fmla="*/ 83 w 90"/>
                  <a:gd name="T17" fmla="*/ 69 h 103"/>
                  <a:gd name="T18" fmla="*/ 86 w 90"/>
                  <a:gd name="T19" fmla="*/ 64 h 103"/>
                  <a:gd name="T20" fmla="*/ 86 w 90"/>
                  <a:gd name="T21" fmla="*/ 58 h 103"/>
                  <a:gd name="T22" fmla="*/ 86 w 90"/>
                  <a:gd name="T23" fmla="*/ 52 h 103"/>
                  <a:gd name="T24" fmla="*/ 89 w 90"/>
                  <a:gd name="T25" fmla="*/ 46 h 103"/>
                  <a:gd name="T26" fmla="*/ 89 w 90"/>
                  <a:gd name="T27" fmla="*/ 40 h 103"/>
                  <a:gd name="T28" fmla="*/ 89 w 90"/>
                  <a:gd name="T29" fmla="*/ 34 h 103"/>
                  <a:gd name="T30" fmla="*/ 89 w 90"/>
                  <a:gd name="T31" fmla="*/ 29 h 103"/>
                  <a:gd name="T32" fmla="*/ 80 w 90"/>
                  <a:gd name="T33" fmla="*/ 23 h 103"/>
                  <a:gd name="T34" fmla="*/ 78 w 90"/>
                  <a:gd name="T35" fmla="*/ 17 h 103"/>
                  <a:gd name="T36" fmla="*/ 72 w 90"/>
                  <a:gd name="T37" fmla="*/ 17 h 103"/>
                  <a:gd name="T38" fmla="*/ 67 w 90"/>
                  <a:gd name="T39" fmla="*/ 11 h 103"/>
                  <a:gd name="T40" fmla="*/ 62 w 90"/>
                  <a:gd name="T41" fmla="*/ 8 h 103"/>
                  <a:gd name="T42" fmla="*/ 56 w 90"/>
                  <a:gd name="T43" fmla="*/ 5 h 103"/>
                  <a:gd name="T44" fmla="*/ 48 w 90"/>
                  <a:gd name="T45" fmla="*/ 2 h 103"/>
                  <a:gd name="T46" fmla="*/ 43 w 90"/>
                  <a:gd name="T47" fmla="*/ 0 h 103"/>
                  <a:gd name="T48" fmla="*/ 35 w 90"/>
                  <a:gd name="T49" fmla="*/ 0 h 103"/>
                  <a:gd name="T50" fmla="*/ 29 w 90"/>
                  <a:gd name="T51" fmla="*/ 0 h 103"/>
                  <a:gd name="T52" fmla="*/ 16 w 90"/>
                  <a:gd name="T53" fmla="*/ 0 h 103"/>
                  <a:gd name="T54" fmla="*/ 10 w 90"/>
                  <a:gd name="T55" fmla="*/ 5 h 103"/>
                  <a:gd name="T56" fmla="*/ 5 w 90"/>
                  <a:gd name="T57" fmla="*/ 8 h 103"/>
                  <a:gd name="T58" fmla="*/ 2 w 90"/>
                  <a:gd name="T59" fmla="*/ 14 h 103"/>
                  <a:gd name="T60" fmla="*/ 0 w 90"/>
                  <a:gd name="T61" fmla="*/ 20 h 103"/>
                  <a:gd name="T62" fmla="*/ 0 w 90"/>
                  <a:gd name="T63" fmla="*/ 26 h 103"/>
                  <a:gd name="T64" fmla="*/ 0 w 90"/>
                  <a:gd name="T65" fmla="*/ 32 h 103"/>
                  <a:gd name="T66" fmla="*/ 0 w 90"/>
                  <a:gd name="T67" fmla="*/ 37 h 103"/>
                  <a:gd name="T68" fmla="*/ 0 w 90"/>
                  <a:gd name="T69" fmla="*/ 43 h 103"/>
                  <a:gd name="T70" fmla="*/ 0 w 90"/>
                  <a:gd name="T71" fmla="*/ 49 h 103"/>
                  <a:gd name="T72" fmla="*/ 0 w 90"/>
                  <a:gd name="T73" fmla="*/ 55 h 103"/>
                  <a:gd name="T74" fmla="*/ 5 w 90"/>
                  <a:gd name="T75" fmla="*/ 58 h 103"/>
                  <a:gd name="T76" fmla="*/ 10 w 90"/>
                  <a:gd name="T77" fmla="*/ 61 h 103"/>
                  <a:gd name="T78" fmla="*/ 16 w 90"/>
                  <a:gd name="T79" fmla="*/ 69 h 103"/>
                  <a:gd name="T80" fmla="*/ 18 w 90"/>
                  <a:gd name="T81" fmla="*/ 75 h 103"/>
                  <a:gd name="T82" fmla="*/ 24 w 90"/>
                  <a:gd name="T83" fmla="*/ 78 h 103"/>
                  <a:gd name="T84" fmla="*/ 29 w 90"/>
                  <a:gd name="T85" fmla="*/ 81 h 103"/>
                  <a:gd name="T86" fmla="*/ 37 w 90"/>
                  <a:gd name="T87" fmla="*/ 90 h 103"/>
                  <a:gd name="T88" fmla="*/ 43 w 90"/>
                  <a:gd name="T89" fmla="*/ 93 h 103"/>
                  <a:gd name="T90" fmla="*/ 45 w 90"/>
                  <a:gd name="T91" fmla="*/ 99 h 103"/>
                  <a:gd name="T92" fmla="*/ 51 w 90"/>
                  <a:gd name="T93" fmla="*/ 102 h 103"/>
                  <a:gd name="T94" fmla="*/ 56 w 90"/>
                  <a:gd name="T95" fmla="*/ 102 h 103"/>
                  <a:gd name="T96" fmla="*/ 51 w 90"/>
                  <a:gd name="T97" fmla="*/ 102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103">
                    <a:moveTo>
                      <a:pt x="51" y="102"/>
                    </a:moveTo>
                    <a:lnTo>
                      <a:pt x="59" y="102"/>
                    </a:lnTo>
                    <a:lnTo>
                      <a:pt x="64" y="99"/>
                    </a:lnTo>
                    <a:lnTo>
                      <a:pt x="67" y="93"/>
                    </a:lnTo>
                    <a:lnTo>
                      <a:pt x="72" y="90"/>
                    </a:lnTo>
                    <a:lnTo>
                      <a:pt x="75" y="84"/>
                    </a:lnTo>
                    <a:lnTo>
                      <a:pt x="80" y="81"/>
                    </a:lnTo>
                    <a:lnTo>
                      <a:pt x="83" y="75"/>
                    </a:lnTo>
                    <a:lnTo>
                      <a:pt x="83" y="69"/>
                    </a:lnTo>
                    <a:lnTo>
                      <a:pt x="86" y="64"/>
                    </a:lnTo>
                    <a:lnTo>
                      <a:pt x="86" y="58"/>
                    </a:lnTo>
                    <a:lnTo>
                      <a:pt x="86" y="52"/>
                    </a:lnTo>
                    <a:lnTo>
                      <a:pt x="89" y="46"/>
                    </a:lnTo>
                    <a:lnTo>
                      <a:pt x="89" y="40"/>
                    </a:lnTo>
                    <a:lnTo>
                      <a:pt x="89" y="34"/>
                    </a:lnTo>
                    <a:lnTo>
                      <a:pt x="89" y="29"/>
                    </a:lnTo>
                    <a:lnTo>
                      <a:pt x="80" y="23"/>
                    </a:lnTo>
                    <a:lnTo>
                      <a:pt x="78" y="17"/>
                    </a:lnTo>
                    <a:lnTo>
                      <a:pt x="72" y="17"/>
                    </a:lnTo>
                    <a:lnTo>
                      <a:pt x="67" y="11"/>
                    </a:lnTo>
                    <a:lnTo>
                      <a:pt x="62" y="8"/>
                    </a:lnTo>
                    <a:lnTo>
                      <a:pt x="56" y="5"/>
                    </a:lnTo>
                    <a:lnTo>
                      <a:pt x="48" y="2"/>
                    </a:lnTo>
                    <a:lnTo>
                      <a:pt x="43" y="0"/>
                    </a:lnTo>
                    <a:lnTo>
                      <a:pt x="35" y="0"/>
                    </a:lnTo>
                    <a:lnTo>
                      <a:pt x="29" y="0"/>
                    </a:lnTo>
                    <a:lnTo>
                      <a:pt x="16" y="0"/>
                    </a:lnTo>
                    <a:lnTo>
                      <a:pt x="10" y="5"/>
                    </a:lnTo>
                    <a:lnTo>
                      <a:pt x="5" y="8"/>
                    </a:lnTo>
                    <a:lnTo>
                      <a:pt x="2" y="14"/>
                    </a:lnTo>
                    <a:lnTo>
                      <a:pt x="0" y="20"/>
                    </a:lnTo>
                    <a:lnTo>
                      <a:pt x="0" y="26"/>
                    </a:lnTo>
                    <a:lnTo>
                      <a:pt x="0" y="32"/>
                    </a:lnTo>
                    <a:lnTo>
                      <a:pt x="0" y="37"/>
                    </a:lnTo>
                    <a:lnTo>
                      <a:pt x="0" y="43"/>
                    </a:lnTo>
                    <a:lnTo>
                      <a:pt x="0" y="49"/>
                    </a:lnTo>
                    <a:lnTo>
                      <a:pt x="0" y="55"/>
                    </a:lnTo>
                    <a:lnTo>
                      <a:pt x="5" y="58"/>
                    </a:lnTo>
                    <a:lnTo>
                      <a:pt x="10" y="61"/>
                    </a:lnTo>
                    <a:lnTo>
                      <a:pt x="16" y="69"/>
                    </a:lnTo>
                    <a:lnTo>
                      <a:pt x="18" y="75"/>
                    </a:lnTo>
                    <a:lnTo>
                      <a:pt x="24" y="78"/>
                    </a:lnTo>
                    <a:lnTo>
                      <a:pt x="29" y="81"/>
                    </a:lnTo>
                    <a:lnTo>
                      <a:pt x="37" y="90"/>
                    </a:lnTo>
                    <a:lnTo>
                      <a:pt x="43" y="93"/>
                    </a:lnTo>
                    <a:lnTo>
                      <a:pt x="45" y="99"/>
                    </a:lnTo>
                    <a:lnTo>
                      <a:pt x="51" y="102"/>
                    </a:lnTo>
                    <a:lnTo>
                      <a:pt x="56" y="102"/>
                    </a:lnTo>
                    <a:lnTo>
                      <a:pt x="51" y="102"/>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Freeform 16"/>
              <p:cNvSpPr>
                <a:spLocks/>
              </p:cNvSpPr>
              <p:nvPr userDrawn="1"/>
            </p:nvSpPr>
            <p:spPr bwMode="ltGray">
              <a:xfrm>
                <a:off x="2143" y="1209"/>
                <a:ext cx="53" cy="42"/>
              </a:xfrm>
              <a:custGeom>
                <a:avLst/>
                <a:gdLst>
                  <a:gd name="T0" fmla="*/ 2 w 53"/>
                  <a:gd name="T1" fmla="*/ 38 h 42"/>
                  <a:gd name="T2" fmla="*/ 2 w 53"/>
                  <a:gd name="T3" fmla="*/ 32 h 42"/>
                  <a:gd name="T4" fmla="*/ 0 w 53"/>
                  <a:gd name="T5" fmla="*/ 26 h 42"/>
                  <a:gd name="T6" fmla="*/ 0 w 53"/>
                  <a:gd name="T7" fmla="*/ 20 h 42"/>
                  <a:gd name="T8" fmla="*/ 2 w 53"/>
                  <a:gd name="T9" fmla="*/ 14 h 42"/>
                  <a:gd name="T10" fmla="*/ 8 w 53"/>
                  <a:gd name="T11" fmla="*/ 14 h 42"/>
                  <a:gd name="T12" fmla="*/ 10 w 53"/>
                  <a:gd name="T13" fmla="*/ 8 h 42"/>
                  <a:gd name="T14" fmla="*/ 10 w 53"/>
                  <a:gd name="T15" fmla="*/ 2 h 42"/>
                  <a:gd name="T16" fmla="*/ 16 w 53"/>
                  <a:gd name="T17" fmla="*/ 2 h 42"/>
                  <a:gd name="T18" fmla="*/ 21 w 53"/>
                  <a:gd name="T19" fmla="*/ 2 h 42"/>
                  <a:gd name="T20" fmla="*/ 30 w 53"/>
                  <a:gd name="T21" fmla="*/ 2 h 42"/>
                  <a:gd name="T22" fmla="*/ 35 w 53"/>
                  <a:gd name="T23" fmla="*/ 2 h 42"/>
                  <a:gd name="T24" fmla="*/ 41 w 53"/>
                  <a:gd name="T25" fmla="*/ 0 h 42"/>
                  <a:gd name="T26" fmla="*/ 46 w 53"/>
                  <a:gd name="T27" fmla="*/ 0 h 42"/>
                  <a:gd name="T28" fmla="*/ 49 w 53"/>
                  <a:gd name="T29" fmla="*/ 5 h 42"/>
                  <a:gd name="T30" fmla="*/ 52 w 53"/>
                  <a:gd name="T31" fmla="*/ 11 h 42"/>
                  <a:gd name="T32" fmla="*/ 52 w 53"/>
                  <a:gd name="T33" fmla="*/ 17 h 42"/>
                  <a:gd name="T34" fmla="*/ 52 w 53"/>
                  <a:gd name="T35" fmla="*/ 23 h 42"/>
                  <a:gd name="T36" fmla="*/ 46 w 53"/>
                  <a:gd name="T37" fmla="*/ 23 h 42"/>
                  <a:gd name="T38" fmla="*/ 41 w 53"/>
                  <a:gd name="T39" fmla="*/ 23 h 42"/>
                  <a:gd name="T40" fmla="*/ 41 w 53"/>
                  <a:gd name="T41" fmla="*/ 29 h 42"/>
                  <a:gd name="T42" fmla="*/ 41 w 53"/>
                  <a:gd name="T43" fmla="*/ 35 h 42"/>
                  <a:gd name="T44" fmla="*/ 35 w 53"/>
                  <a:gd name="T45" fmla="*/ 38 h 42"/>
                  <a:gd name="T46" fmla="*/ 24 w 53"/>
                  <a:gd name="T47" fmla="*/ 41 h 42"/>
                  <a:gd name="T48" fmla="*/ 19 w 53"/>
                  <a:gd name="T49" fmla="*/ 41 h 42"/>
                  <a:gd name="T50" fmla="*/ 13 w 53"/>
                  <a:gd name="T51" fmla="*/ 41 h 42"/>
                  <a:gd name="T52" fmla="*/ 8 w 53"/>
                  <a:gd name="T53" fmla="*/ 41 h 42"/>
                  <a:gd name="T54" fmla="*/ 2 w 53"/>
                  <a:gd name="T55" fmla="*/ 41 h 42"/>
                  <a:gd name="T56" fmla="*/ 2 w 53"/>
                  <a:gd name="T57" fmla="*/ 38 h 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 h="42">
                    <a:moveTo>
                      <a:pt x="2" y="38"/>
                    </a:moveTo>
                    <a:lnTo>
                      <a:pt x="2" y="32"/>
                    </a:lnTo>
                    <a:lnTo>
                      <a:pt x="0" y="26"/>
                    </a:lnTo>
                    <a:lnTo>
                      <a:pt x="0" y="20"/>
                    </a:lnTo>
                    <a:lnTo>
                      <a:pt x="2" y="14"/>
                    </a:lnTo>
                    <a:lnTo>
                      <a:pt x="8" y="14"/>
                    </a:lnTo>
                    <a:lnTo>
                      <a:pt x="10" y="8"/>
                    </a:lnTo>
                    <a:lnTo>
                      <a:pt x="10" y="2"/>
                    </a:lnTo>
                    <a:lnTo>
                      <a:pt x="16" y="2"/>
                    </a:lnTo>
                    <a:lnTo>
                      <a:pt x="21" y="2"/>
                    </a:lnTo>
                    <a:lnTo>
                      <a:pt x="30" y="2"/>
                    </a:lnTo>
                    <a:lnTo>
                      <a:pt x="35" y="2"/>
                    </a:lnTo>
                    <a:lnTo>
                      <a:pt x="41" y="0"/>
                    </a:lnTo>
                    <a:lnTo>
                      <a:pt x="46" y="0"/>
                    </a:lnTo>
                    <a:lnTo>
                      <a:pt x="49" y="5"/>
                    </a:lnTo>
                    <a:lnTo>
                      <a:pt x="52" y="11"/>
                    </a:lnTo>
                    <a:lnTo>
                      <a:pt x="52" y="17"/>
                    </a:lnTo>
                    <a:lnTo>
                      <a:pt x="52" y="23"/>
                    </a:lnTo>
                    <a:lnTo>
                      <a:pt x="46" y="23"/>
                    </a:lnTo>
                    <a:lnTo>
                      <a:pt x="41" y="23"/>
                    </a:lnTo>
                    <a:lnTo>
                      <a:pt x="41" y="29"/>
                    </a:lnTo>
                    <a:lnTo>
                      <a:pt x="41" y="35"/>
                    </a:lnTo>
                    <a:lnTo>
                      <a:pt x="35" y="38"/>
                    </a:lnTo>
                    <a:lnTo>
                      <a:pt x="24" y="41"/>
                    </a:lnTo>
                    <a:lnTo>
                      <a:pt x="19" y="41"/>
                    </a:lnTo>
                    <a:lnTo>
                      <a:pt x="13" y="41"/>
                    </a:lnTo>
                    <a:lnTo>
                      <a:pt x="8" y="41"/>
                    </a:lnTo>
                    <a:lnTo>
                      <a:pt x="2" y="41"/>
                    </a:lnTo>
                    <a:lnTo>
                      <a:pt x="2" y="38"/>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 name="Freeform 17"/>
              <p:cNvSpPr>
                <a:spLocks/>
              </p:cNvSpPr>
              <p:nvPr userDrawn="1"/>
            </p:nvSpPr>
            <p:spPr bwMode="ltGray">
              <a:xfrm>
                <a:off x="1920" y="1281"/>
                <a:ext cx="62" cy="79"/>
              </a:xfrm>
              <a:custGeom>
                <a:avLst/>
                <a:gdLst>
                  <a:gd name="T0" fmla="*/ 2 w 62"/>
                  <a:gd name="T1" fmla="*/ 75 h 79"/>
                  <a:gd name="T2" fmla="*/ 7 w 62"/>
                  <a:gd name="T3" fmla="*/ 75 h 79"/>
                  <a:gd name="T4" fmla="*/ 13 w 62"/>
                  <a:gd name="T5" fmla="*/ 75 h 79"/>
                  <a:gd name="T6" fmla="*/ 18 w 62"/>
                  <a:gd name="T7" fmla="*/ 75 h 79"/>
                  <a:gd name="T8" fmla="*/ 26 w 62"/>
                  <a:gd name="T9" fmla="*/ 72 h 79"/>
                  <a:gd name="T10" fmla="*/ 31 w 62"/>
                  <a:gd name="T11" fmla="*/ 72 h 79"/>
                  <a:gd name="T12" fmla="*/ 39 w 62"/>
                  <a:gd name="T13" fmla="*/ 72 h 79"/>
                  <a:gd name="T14" fmla="*/ 45 w 62"/>
                  <a:gd name="T15" fmla="*/ 72 h 79"/>
                  <a:gd name="T16" fmla="*/ 47 w 62"/>
                  <a:gd name="T17" fmla="*/ 66 h 79"/>
                  <a:gd name="T18" fmla="*/ 50 w 62"/>
                  <a:gd name="T19" fmla="*/ 60 h 79"/>
                  <a:gd name="T20" fmla="*/ 55 w 62"/>
                  <a:gd name="T21" fmla="*/ 54 h 79"/>
                  <a:gd name="T22" fmla="*/ 61 w 62"/>
                  <a:gd name="T23" fmla="*/ 48 h 79"/>
                  <a:gd name="T24" fmla="*/ 61 w 62"/>
                  <a:gd name="T25" fmla="*/ 42 h 79"/>
                  <a:gd name="T26" fmla="*/ 61 w 62"/>
                  <a:gd name="T27" fmla="*/ 36 h 79"/>
                  <a:gd name="T28" fmla="*/ 58 w 62"/>
                  <a:gd name="T29" fmla="*/ 30 h 79"/>
                  <a:gd name="T30" fmla="*/ 53 w 62"/>
                  <a:gd name="T31" fmla="*/ 18 h 79"/>
                  <a:gd name="T32" fmla="*/ 53 w 62"/>
                  <a:gd name="T33" fmla="*/ 12 h 79"/>
                  <a:gd name="T34" fmla="*/ 53 w 62"/>
                  <a:gd name="T35" fmla="*/ 6 h 79"/>
                  <a:gd name="T36" fmla="*/ 53 w 62"/>
                  <a:gd name="T37" fmla="*/ 0 h 79"/>
                  <a:gd name="T38" fmla="*/ 45 w 62"/>
                  <a:gd name="T39" fmla="*/ 0 h 79"/>
                  <a:gd name="T40" fmla="*/ 37 w 62"/>
                  <a:gd name="T41" fmla="*/ 3 h 79"/>
                  <a:gd name="T42" fmla="*/ 37 w 62"/>
                  <a:gd name="T43" fmla="*/ 9 h 79"/>
                  <a:gd name="T44" fmla="*/ 31 w 62"/>
                  <a:gd name="T45" fmla="*/ 12 h 79"/>
                  <a:gd name="T46" fmla="*/ 26 w 62"/>
                  <a:gd name="T47" fmla="*/ 12 h 79"/>
                  <a:gd name="T48" fmla="*/ 23 w 62"/>
                  <a:gd name="T49" fmla="*/ 18 h 79"/>
                  <a:gd name="T50" fmla="*/ 23 w 62"/>
                  <a:gd name="T51" fmla="*/ 24 h 79"/>
                  <a:gd name="T52" fmla="*/ 23 w 62"/>
                  <a:gd name="T53" fmla="*/ 30 h 79"/>
                  <a:gd name="T54" fmla="*/ 23 w 62"/>
                  <a:gd name="T55" fmla="*/ 36 h 79"/>
                  <a:gd name="T56" fmla="*/ 23 w 62"/>
                  <a:gd name="T57" fmla="*/ 45 h 79"/>
                  <a:gd name="T58" fmla="*/ 21 w 62"/>
                  <a:gd name="T59" fmla="*/ 51 h 79"/>
                  <a:gd name="T60" fmla="*/ 13 w 62"/>
                  <a:gd name="T61" fmla="*/ 54 h 79"/>
                  <a:gd name="T62" fmla="*/ 7 w 62"/>
                  <a:gd name="T63" fmla="*/ 57 h 79"/>
                  <a:gd name="T64" fmla="*/ 2 w 62"/>
                  <a:gd name="T65" fmla="*/ 60 h 79"/>
                  <a:gd name="T66" fmla="*/ 0 w 62"/>
                  <a:gd name="T67" fmla="*/ 66 h 79"/>
                  <a:gd name="T68" fmla="*/ 0 w 62"/>
                  <a:gd name="T69" fmla="*/ 72 h 79"/>
                  <a:gd name="T70" fmla="*/ 0 w 62"/>
                  <a:gd name="T71" fmla="*/ 78 h 79"/>
                  <a:gd name="T72" fmla="*/ 2 w 62"/>
                  <a:gd name="T73" fmla="*/ 75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 h="79">
                    <a:moveTo>
                      <a:pt x="2" y="75"/>
                    </a:moveTo>
                    <a:lnTo>
                      <a:pt x="7" y="75"/>
                    </a:lnTo>
                    <a:lnTo>
                      <a:pt x="13" y="75"/>
                    </a:lnTo>
                    <a:lnTo>
                      <a:pt x="18" y="75"/>
                    </a:lnTo>
                    <a:lnTo>
                      <a:pt x="26" y="72"/>
                    </a:lnTo>
                    <a:lnTo>
                      <a:pt x="31" y="72"/>
                    </a:lnTo>
                    <a:lnTo>
                      <a:pt x="39" y="72"/>
                    </a:lnTo>
                    <a:lnTo>
                      <a:pt x="45" y="72"/>
                    </a:lnTo>
                    <a:lnTo>
                      <a:pt x="47" y="66"/>
                    </a:lnTo>
                    <a:lnTo>
                      <a:pt x="50" y="60"/>
                    </a:lnTo>
                    <a:lnTo>
                      <a:pt x="55" y="54"/>
                    </a:lnTo>
                    <a:lnTo>
                      <a:pt x="61" y="48"/>
                    </a:lnTo>
                    <a:lnTo>
                      <a:pt x="61" y="42"/>
                    </a:lnTo>
                    <a:lnTo>
                      <a:pt x="61" y="36"/>
                    </a:lnTo>
                    <a:lnTo>
                      <a:pt x="58" y="30"/>
                    </a:lnTo>
                    <a:lnTo>
                      <a:pt x="53" y="18"/>
                    </a:lnTo>
                    <a:lnTo>
                      <a:pt x="53" y="12"/>
                    </a:lnTo>
                    <a:lnTo>
                      <a:pt x="53" y="6"/>
                    </a:lnTo>
                    <a:lnTo>
                      <a:pt x="53" y="0"/>
                    </a:lnTo>
                    <a:lnTo>
                      <a:pt x="45" y="0"/>
                    </a:lnTo>
                    <a:lnTo>
                      <a:pt x="37" y="3"/>
                    </a:lnTo>
                    <a:lnTo>
                      <a:pt x="37" y="9"/>
                    </a:lnTo>
                    <a:lnTo>
                      <a:pt x="31" y="12"/>
                    </a:lnTo>
                    <a:lnTo>
                      <a:pt x="26" y="12"/>
                    </a:lnTo>
                    <a:lnTo>
                      <a:pt x="23" y="18"/>
                    </a:lnTo>
                    <a:lnTo>
                      <a:pt x="23" y="24"/>
                    </a:lnTo>
                    <a:lnTo>
                      <a:pt x="23" y="30"/>
                    </a:lnTo>
                    <a:lnTo>
                      <a:pt x="23" y="36"/>
                    </a:lnTo>
                    <a:lnTo>
                      <a:pt x="23" y="45"/>
                    </a:lnTo>
                    <a:lnTo>
                      <a:pt x="21" y="51"/>
                    </a:lnTo>
                    <a:lnTo>
                      <a:pt x="13" y="54"/>
                    </a:lnTo>
                    <a:lnTo>
                      <a:pt x="7" y="57"/>
                    </a:lnTo>
                    <a:lnTo>
                      <a:pt x="2" y="60"/>
                    </a:lnTo>
                    <a:lnTo>
                      <a:pt x="0" y="66"/>
                    </a:lnTo>
                    <a:lnTo>
                      <a:pt x="0" y="72"/>
                    </a:lnTo>
                    <a:lnTo>
                      <a:pt x="0" y="78"/>
                    </a:lnTo>
                    <a:lnTo>
                      <a:pt x="2" y="75"/>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 name="Freeform 18"/>
              <p:cNvSpPr>
                <a:spLocks/>
              </p:cNvSpPr>
              <p:nvPr userDrawn="1"/>
            </p:nvSpPr>
            <p:spPr bwMode="ltGray">
              <a:xfrm>
                <a:off x="2343" y="961"/>
                <a:ext cx="228" cy="140"/>
              </a:xfrm>
              <a:custGeom>
                <a:avLst/>
                <a:gdLst>
                  <a:gd name="T0" fmla="*/ 13 w 228"/>
                  <a:gd name="T1" fmla="*/ 136 h 140"/>
                  <a:gd name="T2" fmla="*/ 24 w 228"/>
                  <a:gd name="T3" fmla="*/ 136 h 140"/>
                  <a:gd name="T4" fmla="*/ 34 w 228"/>
                  <a:gd name="T5" fmla="*/ 133 h 140"/>
                  <a:gd name="T6" fmla="*/ 45 w 228"/>
                  <a:gd name="T7" fmla="*/ 133 h 140"/>
                  <a:gd name="T8" fmla="*/ 56 w 228"/>
                  <a:gd name="T9" fmla="*/ 133 h 140"/>
                  <a:gd name="T10" fmla="*/ 64 w 228"/>
                  <a:gd name="T11" fmla="*/ 127 h 140"/>
                  <a:gd name="T12" fmla="*/ 74 w 228"/>
                  <a:gd name="T13" fmla="*/ 121 h 140"/>
                  <a:gd name="T14" fmla="*/ 88 w 228"/>
                  <a:gd name="T15" fmla="*/ 124 h 140"/>
                  <a:gd name="T16" fmla="*/ 101 w 228"/>
                  <a:gd name="T17" fmla="*/ 124 h 140"/>
                  <a:gd name="T18" fmla="*/ 114 w 228"/>
                  <a:gd name="T19" fmla="*/ 124 h 140"/>
                  <a:gd name="T20" fmla="*/ 125 w 228"/>
                  <a:gd name="T21" fmla="*/ 124 h 140"/>
                  <a:gd name="T22" fmla="*/ 136 w 228"/>
                  <a:gd name="T23" fmla="*/ 121 h 140"/>
                  <a:gd name="T24" fmla="*/ 146 w 228"/>
                  <a:gd name="T25" fmla="*/ 115 h 140"/>
                  <a:gd name="T26" fmla="*/ 160 w 228"/>
                  <a:gd name="T27" fmla="*/ 112 h 140"/>
                  <a:gd name="T28" fmla="*/ 173 w 228"/>
                  <a:gd name="T29" fmla="*/ 106 h 140"/>
                  <a:gd name="T30" fmla="*/ 184 w 228"/>
                  <a:gd name="T31" fmla="*/ 100 h 140"/>
                  <a:gd name="T32" fmla="*/ 197 w 228"/>
                  <a:gd name="T33" fmla="*/ 91 h 140"/>
                  <a:gd name="T34" fmla="*/ 208 w 228"/>
                  <a:gd name="T35" fmla="*/ 82 h 140"/>
                  <a:gd name="T36" fmla="*/ 216 w 228"/>
                  <a:gd name="T37" fmla="*/ 68 h 140"/>
                  <a:gd name="T38" fmla="*/ 221 w 228"/>
                  <a:gd name="T39" fmla="*/ 56 h 140"/>
                  <a:gd name="T40" fmla="*/ 227 w 228"/>
                  <a:gd name="T41" fmla="*/ 44 h 140"/>
                  <a:gd name="T42" fmla="*/ 227 w 228"/>
                  <a:gd name="T43" fmla="*/ 29 h 140"/>
                  <a:gd name="T44" fmla="*/ 218 w 228"/>
                  <a:gd name="T45" fmla="*/ 20 h 140"/>
                  <a:gd name="T46" fmla="*/ 210 w 228"/>
                  <a:gd name="T47" fmla="*/ 11 h 140"/>
                  <a:gd name="T48" fmla="*/ 197 w 228"/>
                  <a:gd name="T49" fmla="*/ 0 h 140"/>
                  <a:gd name="T50" fmla="*/ 184 w 228"/>
                  <a:gd name="T51" fmla="*/ 0 h 140"/>
                  <a:gd name="T52" fmla="*/ 173 w 228"/>
                  <a:gd name="T53" fmla="*/ 0 h 140"/>
                  <a:gd name="T54" fmla="*/ 160 w 228"/>
                  <a:gd name="T55" fmla="*/ 2 h 140"/>
                  <a:gd name="T56" fmla="*/ 149 w 228"/>
                  <a:gd name="T57" fmla="*/ 8 h 140"/>
                  <a:gd name="T58" fmla="*/ 138 w 228"/>
                  <a:gd name="T59" fmla="*/ 14 h 140"/>
                  <a:gd name="T60" fmla="*/ 128 w 228"/>
                  <a:gd name="T61" fmla="*/ 23 h 140"/>
                  <a:gd name="T62" fmla="*/ 114 w 228"/>
                  <a:gd name="T63" fmla="*/ 35 h 140"/>
                  <a:gd name="T64" fmla="*/ 104 w 228"/>
                  <a:gd name="T65" fmla="*/ 41 h 140"/>
                  <a:gd name="T66" fmla="*/ 98 w 228"/>
                  <a:gd name="T67" fmla="*/ 53 h 140"/>
                  <a:gd name="T68" fmla="*/ 85 w 228"/>
                  <a:gd name="T69" fmla="*/ 65 h 140"/>
                  <a:gd name="T70" fmla="*/ 74 w 228"/>
                  <a:gd name="T71" fmla="*/ 76 h 140"/>
                  <a:gd name="T72" fmla="*/ 64 w 228"/>
                  <a:gd name="T73" fmla="*/ 88 h 140"/>
                  <a:gd name="T74" fmla="*/ 53 w 228"/>
                  <a:gd name="T75" fmla="*/ 97 h 140"/>
                  <a:gd name="T76" fmla="*/ 40 w 228"/>
                  <a:gd name="T77" fmla="*/ 100 h 140"/>
                  <a:gd name="T78" fmla="*/ 32 w 228"/>
                  <a:gd name="T79" fmla="*/ 106 h 140"/>
                  <a:gd name="T80" fmla="*/ 21 w 228"/>
                  <a:gd name="T81" fmla="*/ 109 h 140"/>
                  <a:gd name="T82" fmla="*/ 10 w 228"/>
                  <a:gd name="T83" fmla="*/ 115 h 140"/>
                  <a:gd name="T84" fmla="*/ 2 w 228"/>
                  <a:gd name="T85" fmla="*/ 127 h 140"/>
                  <a:gd name="T86" fmla="*/ 2 w 228"/>
                  <a:gd name="T87" fmla="*/ 139 h 1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28" h="140">
                    <a:moveTo>
                      <a:pt x="8" y="136"/>
                    </a:moveTo>
                    <a:lnTo>
                      <a:pt x="13" y="136"/>
                    </a:lnTo>
                    <a:lnTo>
                      <a:pt x="18" y="136"/>
                    </a:lnTo>
                    <a:lnTo>
                      <a:pt x="24" y="136"/>
                    </a:lnTo>
                    <a:lnTo>
                      <a:pt x="29" y="136"/>
                    </a:lnTo>
                    <a:lnTo>
                      <a:pt x="34" y="133"/>
                    </a:lnTo>
                    <a:lnTo>
                      <a:pt x="40" y="133"/>
                    </a:lnTo>
                    <a:lnTo>
                      <a:pt x="45" y="133"/>
                    </a:lnTo>
                    <a:lnTo>
                      <a:pt x="50" y="133"/>
                    </a:lnTo>
                    <a:lnTo>
                      <a:pt x="56" y="133"/>
                    </a:lnTo>
                    <a:lnTo>
                      <a:pt x="61" y="133"/>
                    </a:lnTo>
                    <a:lnTo>
                      <a:pt x="64" y="127"/>
                    </a:lnTo>
                    <a:lnTo>
                      <a:pt x="69" y="121"/>
                    </a:lnTo>
                    <a:lnTo>
                      <a:pt x="74" y="121"/>
                    </a:lnTo>
                    <a:lnTo>
                      <a:pt x="80" y="121"/>
                    </a:lnTo>
                    <a:lnTo>
                      <a:pt x="88" y="124"/>
                    </a:lnTo>
                    <a:lnTo>
                      <a:pt x="93" y="124"/>
                    </a:lnTo>
                    <a:lnTo>
                      <a:pt x="101" y="124"/>
                    </a:lnTo>
                    <a:lnTo>
                      <a:pt x="106" y="124"/>
                    </a:lnTo>
                    <a:lnTo>
                      <a:pt x="114" y="124"/>
                    </a:lnTo>
                    <a:lnTo>
                      <a:pt x="120" y="124"/>
                    </a:lnTo>
                    <a:lnTo>
                      <a:pt x="125" y="124"/>
                    </a:lnTo>
                    <a:lnTo>
                      <a:pt x="130" y="121"/>
                    </a:lnTo>
                    <a:lnTo>
                      <a:pt x="136" y="121"/>
                    </a:lnTo>
                    <a:lnTo>
                      <a:pt x="141" y="118"/>
                    </a:lnTo>
                    <a:lnTo>
                      <a:pt x="146" y="115"/>
                    </a:lnTo>
                    <a:lnTo>
                      <a:pt x="154" y="112"/>
                    </a:lnTo>
                    <a:lnTo>
                      <a:pt x="160" y="112"/>
                    </a:lnTo>
                    <a:lnTo>
                      <a:pt x="165" y="109"/>
                    </a:lnTo>
                    <a:lnTo>
                      <a:pt x="173" y="106"/>
                    </a:lnTo>
                    <a:lnTo>
                      <a:pt x="178" y="106"/>
                    </a:lnTo>
                    <a:lnTo>
                      <a:pt x="184" y="100"/>
                    </a:lnTo>
                    <a:lnTo>
                      <a:pt x="192" y="94"/>
                    </a:lnTo>
                    <a:lnTo>
                      <a:pt x="197" y="91"/>
                    </a:lnTo>
                    <a:lnTo>
                      <a:pt x="202" y="85"/>
                    </a:lnTo>
                    <a:lnTo>
                      <a:pt x="208" y="82"/>
                    </a:lnTo>
                    <a:lnTo>
                      <a:pt x="210" y="76"/>
                    </a:lnTo>
                    <a:lnTo>
                      <a:pt x="216" y="68"/>
                    </a:lnTo>
                    <a:lnTo>
                      <a:pt x="218" y="62"/>
                    </a:lnTo>
                    <a:lnTo>
                      <a:pt x="221" y="56"/>
                    </a:lnTo>
                    <a:lnTo>
                      <a:pt x="224" y="50"/>
                    </a:lnTo>
                    <a:lnTo>
                      <a:pt x="227" y="44"/>
                    </a:lnTo>
                    <a:lnTo>
                      <a:pt x="227" y="38"/>
                    </a:lnTo>
                    <a:lnTo>
                      <a:pt x="227" y="29"/>
                    </a:lnTo>
                    <a:lnTo>
                      <a:pt x="224" y="23"/>
                    </a:lnTo>
                    <a:lnTo>
                      <a:pt x="218" y="20"/>
                    </a:lnTo>
                    <a:lnTo>
                      <a:pt x="216" y="14"/>
                    </a:lnTo>
                    <a:lnTo>
                      <a:pt x="210" y="11"/>
                    </a:lnTo>
                    <a:lnTo>
                      <a:pt x="208" y="5"/>
                    </a:lnTo>
                    <a:lnTo>
                      <a:pt x="197" y="0"/>
                    </a:lnTo>
                    <a:lnTo>
                      <a:pt x="192" y="0"/>
                    </a:lnTo>
                    <a:lnTo>
                      <a:pt x="184" y="0"/>
                    </a:lnTo>
                    <a:lnTo>
                      <a:pt x="178" y="0"/>
                    </a:lnTo>
                    <a:lnTo>
                      <a:pt x="173" y="0"/>
                    </a:lnTo>
                    <a:lnTo>
                      <a:pt x="165" y="2"/>
                    </a:lnTo>
                    <a:lnTo>
                      <a:pt x="160" y="2"/>
                    </a:lnTo>
                    <a:lnTo>
                      <a:pt x="154" y="5"/>
                    </a:lnTo>
                    <a:lnTo>
                      <a:pt x="149" y="8"/>
                    </a:lnTo>
                    <a:lnTo>
                      <a:pt x="144" y="14"/>
                    </a:lnTo>
                    <a:lnTo>
                      <a:pt x="138" y="14"/>
                    </a:lnTo>
                    <a:lnTo>
                      <a:pt x="133" y="20"/>
                    </a:lnTo>
                    <a:lnTo>
                      <a:pt x="128" y="23"/>
                    </a:lnTo>
                    <a:lnTo>
                      <a:pt x="122" y="26"/>
                    </a:lnTo>
                    <a:lnTo>
                      <a:pt x="114" y="35"/>
                    </a:lnTo>
                    <a:lnTo>
                      <a:pt x="109" y="38"/>
                    </a:lnTo>
                    <a:lnTo>
                      <a:pt x="104" y="41"/>
                    </a:lnTo>
                    <a:lnTo>
                      <a:pt x="101" y="47"/>
                    </a:lnTo>
                    <a:lnTo>
                      <a:pt x="98" y="53"/>
                    </a:lnTo>
                    <a:lnTo>
                      <a:pt x="93" y="59"/>
                    </a:lnTo>
                    <a:lnTo>
                      <a:pt x="85" y="65"/>
                    </a:lnTo>
                    <a:lnTo>
                      <a:pt x="80" y="70"/>
                    </a:lnTo>
                    <a:lnTo>
                      <a:pt x="74" y="76"/>
                    </a:lnTo>
                    <a:lnTo>
                      <a:pt x="69" y="85"/>
                    </a:lnTo>
                    <a:lnTo>
                      <a:pt x="64" y="88"/>
                    </a:lnTo>
                    <a:lnTo>
                      <a:pt x="58" y="94"/>
                    </a:lnTo>
                    <a:lnTo>
                      <a:pt x="53" y="97"/>
                    </a:lnTo>
                    <a:lnTo>
                      <a:pt x="48" y="100"/>
                    </a:lnTo>
                    <a:lnTo>
                      <a:pt x="40" y="100"/>
                    </a:lnTo>
                    <a:lnTo>
                      <a:pt x="34" y="100"/>
                    </a:lnTo>
                    <a:lnTo>
                      <a:pt x="32" y="106"/>
                    </a:lnTo>
                    <a:lnTo>
                      <a:pt x="26" y="109"/>
                    </a:lnTo>
                    <a:lnTo>
                      <a:pt x="21" y="109"/>
                    </a:lnTo>
                    <a:lnTo>
                      <a:pt x="16" y="112"/>
                    </a:lnTo>
                    <a:lnTo>
                      <a:pt x="10" y="115"/>
                    </a:lnTo>
                    <a:lnTo>
                      <a:pt x="5" y="121"/>
                    </a:lnTo>
                    <a:lnTo>
                      <a:pt x="2" y="127"/>
                    </a:lnTo>
                    <a:lnTo>
                      <a:pt x="0" y="133"/>
                    </a:lnTo>
                    <a:lnTo>
                      <a:pt x="2" y="139"/>
                    </a:lnTo>
                    <a:lnTo>
                      <a:pt x="8" y="136"/>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 name="Freeform 19"/>
              <p:cNvSpPr>
                <a:spLocks/>
              </p:cNvSpPr>
              <p:nvPr userDrawn="1"/>
            </p:nvSpPr>
            <p:spPr bwMode="ltGray">
              <a:xfrm>
                <a:off x="2467" y="1675"/>
                <a:ext cx="59" cy="42"/>
              </a:xfrm>
              <a:custGeom>
                <a:avLst/>
                <a:gdLst>
                  <a:gd name="T0" fmla="*/ 5 w 59"/>
                  <a:gd name="T1" fmla="*/ 26 h 42"/>
                  <a:gd name="T2" fmla="*/ 10 w 59"/>
                  <a:gd name="T3" fmla="*/ 29 h 42"/>
                  <a:gd name="T4" fmla="*/ 15 w 59"/>
                  <a:gd name="T5" fmla="*/ 32 h 42"/>
                  <a:gd name="T6" fmla="*/ 21 w 59"/>
                  <a:gd name="T7" fmla="*/ 32 h 42"/>
                  <a:gd name="T8" fmla="*/ 26 w 59"/>
                  <a:gd name="T9" fmla="*/ 35 h 42"/>
                  <a:gd name="T10" fmla="*/ 31 w 59"/>
                  <a:gd name="T11" fmla="*/ 38 h 42"/>
                  <a:gd name="T12" fmla="*/ 39 w 59"/>
                  <a:gd name="T13" fmla="*/ 38 h 42"/>
                  <a:gd name="T14" fmla="*/ 44 w 59"/>
                  <a:gd name="T15" fmla="*/ 38 h 42"/>
                  <a:gd name="T16" fmla="*/ 50 w 59"/>
                  <a:gd name="T17" fmla="*/ 41 h 42"/>
                  <a:gd name="T18" fmla="*/ 55 w 59"/>
                  <a:gd name="T19" fmla="*/ 38 h 42"/>
                  <a:gd name="T20" fmla="*/ 58 w 59"/>
                  <a:gd name="T21" fmla="*/ 32 h 42"/>
                  <a:gd name="T22" fmla="*/ 58 w 59"/>
                  <a:gd name="T23" fmla="*/ 26 h 42"/>
                  <a:gd name="T24" fmla="*/ 58 w 59"/>
                  <a:gd name="T25" fmla="*/ 20 h 42"/>
                  <a:gd name="T26" fmla="*/ 55 w 59"/>
                  <a:gd name="T27" fmla="*/ 14 h 42"/>
                  <a:gd name="T28" fmla="*/ 52 w 59"/>
                  <a:gd name="T29" fmla="*/ 8 h 42"/>
                  <a:gd name="T30" fmla="*/ 47 w 59"/>
                  <a:gd name="T31" fmla="*/ 5 h 42"/>
                  <a:gd name="T32" fmla="*/ 36 w 59"/>
                  <a:gd name="T33" fmla="*/ 5 h 42"/>
                  <a:gd name="T34" fmla="*/ 31 w 59"/>
                  <a:gd name="T35" fmla="*/ 2 h 42"/>
                  <a:gd name="T36" fmla="*/ 26 w 59"/>
                  <a:gd name="T37" fmla="*/ 2 h 42"/>
                  <a:gd name="T38" fmla="*/ 21 w 59"/>
                  <a:gd name="T39" fmla="*/ 2 h 42"/>
                  <a:gd name="T40" fmla="*/ 15 w 59"/>
                  <a:gd name="T41" fmla="*/ 0 h 42"/>
                  <a:gd name="T42" fmla="*/ 10 w 59"/>
                  <a:gd name="T43" fmla="*/ 2 h 42"/>
                  <a:gd name="T44" fmla="*/ 7 w 59"/>
                  <a:gd name="T45" fmla="*/ 8 h 42"/>
                  <a:gd name="T46" fmla="*/ 5 w 59"/>
                  <a:gd name="T47" fmla="*/ 14 h 42"/>
                  <a:gd name="T48" fmla="*/ 0 w 59"/>
                  <a:gd name="T49" fmla="*/ 17 h 42"/>
                  <a:gd name="T50" fmla="*/ 0 w 59"/>
                  <a:gd name="T51" fmla="*/ 23 h 42"/>
                  <a:gd name="T52" fmla="*/ 0 w 59"/>
                  <a:gd name="T53" fmla="*/ 29 h 42"/>
                  <a:gd name="T54" fmla="*/ 2 w 59"/>
                  <a:gd name="T55" fmla="*/ 35 h 42"/>
                  <a:gd name="T56" fmla="*/ 7 w 59"/>
                  <a:gd name="T57" fmla="*/ 35 h 42"/>
                  <a:gd name="T58" fmla="*/ 5 w 59"/>
                  <a:gd name="T59" fmla="*/ 26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 h="42">
                    <a:moveTo>
                      <a:pt x="5" y="26"/>
                    </a:moveTo>
                    <a:lnTo>
                      <a:pt x="10" y="29"/>
                    </a:lnTo>
                    <a:lnTo>
                      <a:pt x="15" y="32"/>
                    </a:lnTo>
                    <a:lnTo>
                      <a:pt x="21" y="32"/>
                    </a:lnTo>
                    <a:lnTo>
                      <a:pt x="26" y="35"/>
                    </a:lnTo>
                    <a:lnTo>
                      <a:pt x="31" y="38"/>
                    </a:lnTo>
                    <a:lnTo>
                      <a:pt x="39" y="38"/>
                    </a:lnTo>
                    <a:lnTo>
                      <a:pt x="44" y="38"/>
                    </a:lnTo>
                    <a:lnTo>
                      <a:pt x="50" y="41"/>
                    </a:lnTo>
                    <a:lnTo>
                      <a:pt x="55" y="38"/>
                    </a:lnTo>
                    <a:lnTo>
                      <a:pt x="58" y="32"/>
                    </a:lnTo>
                    <a:lnTo>
                      <a:pt x="58" y="26"/>
                    </a:lnTo>
                    <a:lnTo>
                      <a:pt x="58" y="20"/>
                    </a:lnTo>
                    <a:lnTo>
                      <a:pt x="55" y="14"/>
                    </a:lnTo>
                    <a:lnTo>
                      <a:pt x="52" y="8"/>
                    </a:lnTo>
                    <a:lnTo>
                      <a:pt x="47" y="5"/>
                    </a:lnTo>
                    <a:lnTo>
                      <a:pt x="36" y="5"/>
                    </a:lnTo>
                    <a:lnTo>
                      <a:pt x="31" y="2"/>
                    </a:lnTo>
                    <a:lnTo>
                      <a:pt x="26" y="2"/>
                    </a:lnTo>
                    <a:lnTo>
                      <a:pt x="21" y="2"/>
                    </a:lnTo>
                    <a:lnTo>
                      <a:pt x="15" y="0"/>
                    </a:lnTo>
                    <a:lnTo>
                      <a:pt x="10" y="2"/>
                    </a:lnTo>
                    <a:lnTo>
                      <a:pt x="7" y="8"/>
                    </a:lnTo>
                    <a:lnTo>
                      <a:pt x="5" y="14"/>
                    </a:lnTo>
                    <a:lnTo>
                      <a:pt x="0" y="17"/>
                    </a:lnTo>
                    <a:lnTo>
                      <a:pt x="0" y="23"/>
                    </a:lnTo>
                    <a:lnTo>
                      <a:pt x="0" y="29"/>
                    </a:lnTo>
                    <a:lnTo>
                      <a:pt x="2" y="35"/>
                    </a:lnTo>
                    <a:lnTo>
                      <a:pt x="7" y="35"/>
                    </a:lnTo>
                    <a:lnTo>
                      <a:pt x="5" y="26"/>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 name="Freeform 20"/>
              <p:cNvSpPr>
                <a:spLocks/>
              </p:cNvSpPr>
              <p:nvPr userDrawn="1"/>
            </p:nvSpPr>
            <p:spPr bwMode="ltGray">
              <a:xfrm>
                <a:off x="2440" y="1773"/>
                <a:ext cx="77" cy="66"/>
              </a:xfrm>
              <a:custGeom>
                <a:avLst/>
                <a:gdLst>
                  <a:gd name="T0" fmla="*/ 7 w 77"/>
                  <a:gd name="T1" fmla="*/ 35 h 66"/>
                  <a:gd name="T2" fmla="*/ 13 w 77"/>
                  <a:gd name="T3" fmla="*/ 41 h 66"/>
                  <a:gd name="T4" fmla="*/ 18 w 77"/>
                  <a:gd name="T5" fmla="*/ 44 h 66"/>
                  <a:gd name="T6" fmla="*/ 20 w 77"/>
                  <a:gd name="T7" fmla="*/ 50 h 66"/>
                  <a:gd name="T8" fmla="*/ 26 w 77"/>
                  <a:gd name="T9" fmla="*/ 50 h 66"/>
                  <a:gd name="T10" fmla="*/ 31 w 77"/>
                  <a:gd name="T11" fmla="*/ 56 h 66"/>
                  <a:gd name="T12" fmla="*/ 36 w 77"/>
                  <a:gd name="T13" fmla="*/ 59 h 66"/>
                  <a:gd name="T14" fmla="*/ 41 w 77"/>
                  <a:gd name="T15" fmla="*/ 62 h 66"/>
                  <a:gd name="T16" fmla="*/ 47 w 77"/>
                  <a:gd name="T17" fmla="*/ 62 h 66"/>
                  <a:gd name="T18" fmla="*/ 52 w 77"/>
                  <a:gd name="T19" fmla="*/ 62 h 66"/>
                  <a:gd name="T20" fmla="*/ 57 w 77"/>
                  <a:gd name="T21" fmla="*/ 65 h 66"/>
                  <a:gd name="T22" fmla="*/ 62 w 77"/>
                  <a:gd name="T23" fmla="*/ 65 h 66"/>
                  <a:gd name="T24" fmla="*/ 68 w 77"/>
                  <a:gd name="T25" fmla="*/ 62 h 66"/>
                  <a:gd name="T26" fmla="*/ 70 w 77"/>
                  <a:gd name="T27" fmla="*/ 56 h 66"/>
                  <a:gd name="T28" fmla="*/ 73 w 77"/>
                  <a:gd name="T29" fmla="*/ 50 h 66"/>
                  <a:gd name="T30" fmla="*/ 76 w 77"/>
                  <a:gd name="T31" fmla="*/ 44 h 66"/>
                  <a:gd name="T32" fmla="*/ 76 w 77"/>
                  <a:gd name="T33" fmla="*/ 38 h 66"/>
                  <a:gd name="T34" fmla="*/ 73 w 77"/>
                  <a:gd name="T35" fmla="*/ 32 h 66"/>
                  <a:gd name="T36" fmla="*/ 68 w 77"/>
                  <a:gd name="T37" fmla="*/ 26 h 66"/>
                  <a:gd name="T38" fmla="*/ 62 w 77"/>
                  <a:gd name="T39" fmla="*/ 23 h 66"/>
                  <a:gd name="T40" fmla="*/ 60 w 77"/>
                  <a:gd name="T41" fmla="*/ 17 h 66"/>
                  <a:gd name="T42" fmla="*/ 55 w 77"/>
                  <a:gd name="T43" fmla="*/ 14 h 66"/>
                  <a:gd name="T44" fmla="*/ 49 w 77"/>
                  <a:gd name="T45" fmla="*/ 11 h 66"/>
                  <a:gd name="T46" fmla="*/ 44 w 77"/>
                  <a:gd name="T47" fmla="*/ 5 h 66"/>
                  <a:gd name="T48" fmla="*/ 39 w 77"/>
                  <a:gd name="T49" fmla="*/ 2 h 66"/>
                  <a:gd name="T50" fmla="*/ 34 w 77"/>
                  <a:gd name="T51" fmla="*/ 2 h 66"/>
                  <a:gd name="T52" fmla="*/ 28 w 77"/>
                  <a:gd name="T53" fmla="*/ 0 h 66"/>
                  <a:gd name="T54" fmla="*/ 23 w 77"/>
                  <a:gd name="T55" fmla="*/ 2 h 66"/>
                  <a:gd name="T56" fmla="*/ 18 w 77"/>
                  <a:gd name="T57" fmla="*/ 5 h 66"/>
                  <a:gd name="T58" fmla="*/ 13 w 77"/>
                  <a:gd name="T59" fmla="*/ 8 h 66"/>
                  <a:gd name="T60" fmla="*/ 7 w 77"/>
                  <a:gd name="T61" fmla="*/ 11 h 66"/>
                  <a:gd name="T62" fmla="*/ 5 w 77"/>
                  <a:gd name="T63" fmla="*/ 17 h 66"/>
                  <a:gd name="T64" fmla="*/ 2 w 77"/>
                  <a:gd name="T65" fmla="*/ 23 h 66"/>
                  <a:gd name="T66" fmla="*/ 0 w 77"/>
                  <a:gd name="T67" fmla="*/ 29 h 66"/>
                  <a:gd name="T68" fmla="*/ 2 w 77"/>
                  <a:gd name="T69" fmla="*/ 35 h 66"/>
                  <a:gd name="T70" fmla="*/ 7 w 77"/>
                  <a:gd name="T71" fmla="*/ 35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 h="66">
                    <a:moveTo>
                      <a:pt x="7" y="35"/>
                    </a:moveTo>
                    <a:lnTo>
                      <a:pt x="13" y="41"/>
                    </a:lnTo>
                    <a:lnTo>
                      <a:pt x="18" y="44"/>
                    </a:lnTo>
                    <a:lnTo>
                      <a:pt x="20" y="50"/>
                    </a:lnTo>
                    <a:lnTo>
                      <a:pt x="26" y="50"/>
                    </a:lnTo>
                    <a:lnTo>
                      <a:pt x="31" y="56"/>
                    </a:lnTo>
                    <a:lnTo>
                      <a:pt x="36" y="59"/>
                    </a:lnTo>
                    <a:lnTo>
                      <a:pt x="41" y="62"/>
                    </a:lnTo>
                    <a:lnTo>
                      <a:pt x="47" y="62"/>
                    </a:lnTo>
                    <a:lnTo>
                      <a:pt x="52" y="62"/>
                    </a:lnTo>
                    <a:lnTo>
                      <a:pt x="57" y="65"/>
                    </a:lnTo>
                    <a:lnTo>
                      <a:pt x="62" y="65"/>
                    </a:lnTo>
                    <a:lnTo>
                      <a:pt x="68" y="62"/>
                    </a:lnTo>
                    <a:lnTo>
                      <a:pt x="70" y="56"/>
                    </a:lnTo>
                    <a:lnTo>
                      <a:pt x="73" y="50"/>
                    </a:lnTo>
                    <a:lnTo>
                      <a:pt x="76" y="44"/>
                    </a:lnTo>
                    <a:lnTo>
                      <a:pt x="76" y="38"/>
                    </a:lnTo>
                    <a:lnTo>
                      <a:pt x="73" y="32"/>
                    </a:lnTo>
                    <a:lnTo>
                      <a:pt x="68" y="26"/>
                    </a:lnTo>
                    <a:lnTo>
                      <a:pt x="62" y="23"/>
                    </a:lnTo>
                    <a:lnTo>
                      <a:pt x="60" y="17"/>
                    </a:lnTo>
                    <a:lnTo>
                      <a:pt x="55" y="14"/>
                    </a:lnTo>
                    <a:lnTo>
                      <a:pt x="49" y="11"/>
                    </a:lnTo>
                    <a:lnTo>
                      <a:pt x="44" y="5"/>
                    </a:lnTo>
                    <a:lnTo>
                      <a:pt x="39" y="2"/>
                    </a:lnTo>
                    <a:lnTo>
                      <a:pt x="34" y="2"/>
                    </a:lnTo>
                    <a:lnTo>
                      <a:pt x="28" y="0"/>
                    </a:lnTo>
                    <a:lnTo>
                      <a:pt x="23" y="2"/>
                    </a:lnTo>
                    <a:lnTo>
                      <a:pt x="18" y="5"/>
                    </a:lnTo>
                    <a:lnTo>
                      <a:pt x="13" y="8"/>
                    </a:lnTo>
                    <a:lnTo>
                      <a:pt x="7" y="11"/>
                    </a:lnTo>
                    <a:lnTo>
                      <a:pt x="5" y="17"/>
                    </a:lnTo>
                    <a:lnTo>
                      <a:pt x="2" y="23"/>
                    </a:lnTo>
                    <a:lnTo>
                      <a:pt x="0" y="29"/>
                    </a:lnTo>
                    <a:lnTo>
                      <a:pt x="2" y="35"/>
                    </a:lnTo>
                    <a:lnTo>
                      <a:pt x="7" y="35"/>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 name="Freeform 21"/>
              <p:cNvSpPr>
                <a:spLocks/>
              </p:cNvSpPr>
              <p:nvPr userDrawn="1"/>
            </p:nvSpPr>
            <p:spPr bwMode="ltGray">
              <a:xfrm>
                <a:off x="543" y="996"/>
                <a:ext cx="1439" cy="1568"/>
              </a:xfrm>
              <a:custGeom>
                <a:avLst/>
                <a:gdLst>
                  <a:gd name="T0" fmla="*/ 56 w 1439"/>
                  <a:gd name="T1" fmla="*/ 155 h 1568"/>
                  <a:gd name="T2" fmla="*/ 141 w 1439"/>
                  <a:gd name="T3" fmla="*/ 194 h 1568"/>
                  <a:gd name="T4" fmla="*/ 235 w 1439"/>
                  <a:gd name="T5" fmla="*/ 211 h 1568"/>
                  <a:gd name="T6" fmla="*/ 326 w 1439"/>
                  <a:gd name="T7" fmla="*/ 226 h 1568"/>
                  <a:gd name="T8" fmla="*/ 409 w 1439"/>
                  <a:gd name="T9" fmla="*/ 205 h 1568"/>
                  <a:gd name="T10" fmla="*/ 452 w 1439"/>
                  <a:gd name="T11" fmla="*/ 129 h 1568"/>
                  <a:gd name="T12" fmla="*/ 527 w 1439"/>
                  <a:gd name="T13" fmla="*/ 88 h 1568"/>
                  <a:gd name="T14" fmla="*/ 618 w 1439"/>
                  <a:gd name="T15" fmla="*/ 105 h 1568"/>
                  <a:gd name="T16" fmla="*/ 698 w 1439"/>
                  <a:gd name="T17" fmla="*/ 91 h 1568"/>
                  <a:gd name="T18" fmla="*/ 771 w 1439"/>
                  <a:gd name="T19" fmla="*/ 17 h 1568"/>
                  <a:gd name="T20" fmla="*/ 832 w 1439"/>
                  <a:gd name="T21" fmla="*/ 49 h 1568"/>
                  <a:gd name="T22" fmla="*/ 915 w 1439"/>
                  <a:gd name="T23" fmla="*/ 108 h 1568"/>
                  <a:gd name="T24" fmla="*/ 996 w 1439"/>
                  <a:gd name="T25" fmla="*/ 167 h 1568"/>
                  <a:gd name="T26" fmla="*/ 1068 w 1439"/>
                  <a:gd name="T27" fmla="*/ 264 h 1568"/>
                  <a:gd name="T28" fmla="*/ 1132 w 1439"/>
                  <a:gd name="T29" fmla="*/ 352 h 1568"/>
                  <a:gd name="T30" fmla="*/ 1207 w 1439"/>
                  <a:gd name="T31" fmla="*/ 411 h 1568"/>
                  <a:gd name="T32" fmla="*/ 1296 w 1439"/>
                  <a:gd name="T33" fmla="*/ 388 h 1568"/>
                  <a:gd name="T34" fmla="*/ 1352 w 1439"/>
                  <a:gd name="T35" fmla="*/ 370 h 1568"/>
                  <a:gd name="T36" fmla="*/ 1280 w 1439"/>
                  <a:gd name="T37" fmla="*/ 473 h 1568"/>
                  <a:gd name="T38" fmla="*/ 1258 w 1439"/>
                  <a:gd name="T39" fmla="*/ 576 h 1568"/>
                  <a:gd name="T40" fmla="*/ 1317 w 1439"/>
                  <a:gd name="T41" fmla="*/ 614 h 1568"/>
                  <a:gd name="T42" fmla="*/ 1381 w 1439"/>
                  <a:gd name="T43" fmla="*/ 564 h 1568"/>
                  <a:gd name="T44" fmla="*/ 1438 w 1439"/>
                  <a:gd name="T45" fmla="*/ 649 h 1568"/>
                  <a:gd name="T46" fmla="*/ 1368 w 1439"/>
                  <a:gd name="T47" fmla="*/ 708 h 1568"/>
                  <a:gd name="T48" fmla="*/ 1288 w 1439"/>
                  <a:gd name="T49" fmla="*/ 734 h 1568"/>
                  <a:gd name="T50" fmla="*/ 1285 w 1439"/>
                  <a:gd name="T51" fmla="*/ 823 h 1568"/>
                  <a:gd name="T52" fmla="*/ 1271 w 1439"/>
                  <a:gd name="T53" fmla="*/ 937 h 1568"/>
                  <a:gd name="T54" fmla="*/ 1237 w 1439"/>
                  <a:gd name="T55" fmla="*/ 1055 h 1568"/>
                  <a:gd name="T56" fmla="*/ 1247 w 1439"/>
                  <a:gd name="T57" fmla="*/ 1175 h 1568"/>
                  <a:gd name="T58" fmla="*/ 1306 w 1439"/>
                  <a:gd name="T59" fmla="*/ 1237 h 1568"/>
                  <a:gd name="T60" fmla="*/ 1280 w 1439"/>
                  <a:gd name="T61" fmla="*/ 1273 h 1568"/>
                  <a:gd name="T62" fmla="*/ 1213 w 1439"/>
                  <a:gd name="T63" fmla="*/ 1193 h 1568"/>
                  <a:gd name="T64" fmla="*/ 1116 w 1439"/>
                  <a:gd name="T65" fmla="*/ 1208 h 1568"/>
                  <a:gd name="T66" fmla="*/ 1030 w 1439"/>
                  <a:gd name="T67" fmla="*/ 1278 h 1568"/>
                  <a:gd name="T68" fmla="*/ 998 w 1439"/>
                  <a:gd name="T69" fmla="*/ 1378 h 1568"/>
                  <a:gd name="T70" fmla="*/ 1057 w 1439"/>
                  <a:gd name="T71" fmla="*/ 1467 h 1568"/>
                  <a:gd name="T72" fmla="*/ 1049 w 1439"/>
                  <a:gd name="T73" fmla="*/ 1564 h 1568"/>
                  <a:gd name="T74" fmla="*/ 972 w 1439"/>
                  <a:gd name="T75" fmla="*/ 1502 h 1568"/>
                  <a:gd name="T76" fmla="*/ 902 w 1439"/>
                  <a:gd name="T77" fmla="*/ 1405 h 1568"/>
                  <a:gd name="T78" fmla="*/ 795 w 1439"/>
                  <a:gd name="T79" fmla="*/ 1417 h 1568"/>
                  <a:gd name="T80" fmla="*/ 704 w 1439"/>
                  <a:gd name="T81" fmla="*/ 1381 h 1568"/>
                  <a:gd name="T82" fmla="*/ 607 w 1439"/>
                  <a:gd name="T83" fmla="*/ 1390 h 1568"/>
                  <a:gd name="T84" fmla="*/ 578 w 1439"/>
                  <a:gd name="T85" fmla="*/ 1493 h 1568"/>
                  <a:gd name="T86" fmla="*/ 535 w 1439"/>
                  <a:gd name="T87" fmla="*/ 1428 h 1568"/>
                  <a:gd name="T88" fmla="*/ 468 w 1439"/>
                  <a:gd name="T89" fmla="*/ 1343 h 1568"/>
                  <a:gd name="T90" fmla="*/ 369 w 1439"/>
                  <a:gd name="T91" fmla="*/ 1378 h 1568"/>
                  <a:gd name="T92" fmla="*/ 353 w 1439"/>
                  <a:gd name="T93" fmla="*/ 1322 h 1568"/>
                  <a:gd name="T94" fmla="*/ 337 w 1439"/>
                  <a:gd name="T95" fmla="*/ 1217 h 1568"/>
                  <a:gd name="T96" fmla="*/ 238 w 1439"/>
                  <a:gd name="T97" fmla="*/ 1131 h 1568"/>
                  <a:gd name="T98" fmla="*/ 211 w 1439"/>
                  <a:gd name="T99" fmla="*/ 1228 h 1568"/>
                  <a:gd name="T100" fmla="*/ 131 w 1439"/>
                  <a:gd name="T101" fmla="*/ 1314 h 1568"/>
                  <a:gd name="T102" fmla="*/ 53 w 1439"/>
                  <a:gd name="T103" fmla="*/ 1258 h 1568"/>
                  <a:gd name="T104" fmla="*/ 85 w 1439"/>
                  <a:gd name="T105" fmla="*/ 1149 h 1568"/>
                  <a:gd name="T106" fmla="*/ 176 w 1439"/>
                  <a:gd name="T107" fmla="*/ 1093 h 1568"/>
                  <a:gd name="T108" fmla="*/ 238 w 1439"/>
                  <a:gd name="T109" fmla="*/ 1028 h 1568"/>
                  <a:gd name="T110" fmla="*/ 200 w 1439"/>
                  <a:gd name="T111" fmla="*/ 811 h 1568"/>
                  <a:gd name="T112" fmla="*/ 157 w 1439"/>
                  <a:gd name="T113" fmla="*/ 690 h 1568"/>
                  <a:gd name="T114" fmla="*/ 147 w 1439"/>
                  <a:gd name="T115" fmla="*/ 564 h 1568"/>
                  <a:gd name="T116" fmla="*/ 99 w 1439"/>
                  <a:gd name="T117" fmla="*/ 464 h 1568"/>
                  <a:gd name="T118" fmla="*/ 168 w 1439"/>
                  <a:gd name="T119" fmla="*/ 446 h 1568"/>
                  <a:gd name="T120" fmla="*/ 128 w 1439"/>
                  <a:gd name="T121" fmla="*/ 352 h 1568"/>
                  <a:gd name="T122" fmla="*/ 50 w 1439"/>
                  <a:gd name="T123" fmla="*/ 241 h 15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9" h="1568">
                    <a:moveTo>
                      <a:pt x="10" y="202"/>
                    </a:moveTo>
                    <a:lnTo>
                      <a:pt x="8" y="196"/>
                    </a:lnTo>
                    <a:lnTo>
                      <a:pt x="2" y="196"/>
                    </a:lnTo>
                    <a:lnTo>
                      <a:pt x="2" y="191"/>
                    </a:lnTo>
                    <a:lnTo>
                      <a:pt x="0" y="185"/>
                    </a:lnTo>
                    <a:lnTo>
                      <a:pt x="0" y="179"/>
                    </a:lnTo>
                    <a:lnTo>
                      <a:pt x="5" y="179"/>
                    </a:lnTo>
                    <a:lnTo>
                      <a:pt x="10" y="179"/>
                    </a:lnTo>
                    <a:lnTo>
                      <a:pt x="16" y="179"/>
                    </a:lnTo>
                    <a:lnTo>
                      <a:pt x="21" y="173"/>
                    </a:lnTo>
                    <a:lnTo>
                      <a:pt x="26" y="170"/>
                    </a:lnTo>
                    <a:lnTo>
                      <a:pt x="29" y="164"/>
                    </a:lnTo>
                    <a:lnTo>
                      <a:pt x="32" y="158"/>
                    </a:lnTo>
                    <a:lnTo>
                      <a:pt x="42" y="155"/>
                    </a:lnTo>
                    <a:lnTo>
                      <a:pt x="48" y="155"/>
                    </a:lnTo>
                    <a:lnTo>
                      <a:pt x="56" y="155"/>
                    </a:lnTo>
                    <a:lnTo>
                      <a:pt x="56" y="161"/>
                    </a:lnTo>
                    <a:lnTo>
                      <a:pt x="61" y="164"/>
                    </a:lnTo>
                    <a:lnTo>
                      <a:pt x="66" y="167"/>
                    </a:lnTo>
                    <a:lnTo>
                      <a:pt x="72" y="167"/>
                    </a:lnTo>
                    <a:lnTo>
                      <a:pt x="77" y="167"/>
                    </a:lnTo>
                    <a:lnTo>
                      <a:pt x="83" y="170"/>
                    </a:lnTo>
                    <a:lnTo>
                      <a:pt x="88" y="173"/>
                    </a:lnTo>
                    <a:lnTo>
                      <a:pt x="96" y="176"/>
                    </a:lnTo>
                    <a:lnTo>
                      <a:pt x="101" y="179"/>
                    </a:lnTo>
                    <a:lnTo>
                      <a:pt x="109" y="185"/>
                    </a:lnTo>
                    <a:lnTo>
                      <a:pt x="115" y="188"/>
                    </a:lnTo>
                    <a:lnTo>
                      <a:pt x="120" y="188"/>
                    </a:lnTo>
                    <a:lnTo>
                      <a:pt x="125" y="191"/>
                    </a:lnTo>
                    <a:lnTo>
                      <a:pt x="131" y="191"/>
                    </a:lnTo>
                    <a:lnTo>
                      <a:pt x="136" y="191"/>
                    </a:lnTo>
                    <a:lnTo>
                      <a:pt x="141" y="194"/>
                    </a:lnTo>
                    <a:lnTo>
                      <a:pt x="147" y="194"/>
                    </a:lnTo>
                    <a:lnTo>
                      <a:pt x="152" y="194"/>
                    </a:lnTo>
                    <a:lnTo>
                      <a:pt x="163" y="194"/>
                    </a:lnTo>
                    <a:lnTo>
                      <a:pt x="168" y="194"/>
                    </a:lnTo>
                    <a:lnTo>
                      <a:pt x="174" y="196"/>
                    </a:lnTo>
                    <a:lnTo>
                      <a:pt x="176" y="202"/>
                    </a:lnTo>
                    <a:lnTo>
                      <a:pt x="182" y="202"/>
                    </a:lnTo>
                    <a:lnTo>
                      <a:pt x="187" y="205"/>
                    </a:lnTo>
                    <a:lnTo>
                      <a:pt x="198" y="208"/>
                    </a:lnTo>
                    <a:lnTo>
                      <a:pt x="203" y="211"/>
                    </a:lnTo>
                    <a:lnTo>
                      <a:pt x="208" y="211"/>
                    </a:lnTo>
                    <a:lnTo>
                      <a:pt x="214" y="211"/>
                    </a:lnTo>
                    <a:lnTo>
                      <a:pt x="219" y="211"/>
                    </a:lnTo>
                    <a:lnTo>
                      <a:pt x="224" y="211"/>
                    </a:lnTo>
                    <a:lnTo>
                      <a:pt x="230" y="211"/>
                    </a:lnTo>
                    <a:lnTo>
                      <a:pt x="235" y="211"/>
                    </a:lnTo>
                    <a:lnTo>
                      <a:pt x="241" y="211"/>
                    </a:lnTo>
                    <a:lnTo>
                      <a:pt x="246" y="211"/>
                    </a:lnTo>
                    <a:lnTo>
                      <a:pt x="251" y="211"/>
                    </a:lnTo>
                    <a:lnTo>
                      <a:pt x="257" y="211"/>
                    </a:lnTo>
                    <a:lnTo>
                      <a:pt x="262" y="211"/>
                    </a:lnTo>
                    <a:lnTo>
                      <a:pt x="267" y="211"/>
                    </a:lnTo>
                    <a:lnTo>
                      <a:pt x="273" y="211"/>
                    </a:lnTo>
                    <a:lnTo>
                      <a:pt x="278" y="211"/>
                    </a:lnTo>
                    <a:lnTo>
                      <a:pt x="283" y="214"/>
                    </a:lnTo>
                    <a:lnTo>
                      <a:pt x="289" y="217"/>
                    </a:lnTo>
                    <a:lnTo>
                      <a:pt x="294" y="220"/>
                    </a:lnTo>
                    <a:lnTo>
                      <a:pt x="299" y="223"/>
                    </a:lnTo>
                    <a:lnTo>
                      <a:pt x="307" y="223"/>
                    </a:lnTo>
                    <a:lnTo>
                      <a:pt x="313" y="223"/>
                    </a:lnTo>
                    <a:lnTo>
                      <a:pt x="318" y="223"/>
                    </a:lnTo>
                    <a:lnTo>
                      <a:pt x="326" y="226"/>
                    </a:lnTo>
                    <a:lnTo>
                      <a:pt x="332" y="226"/>
                    </a:lnTo>
                    <a:lnTo>
                      <a:pt x="340" y="226"/>
                    </a:lnTo>
                    <a:lnTo>
                      <a:pt x="345" y="226"/>
                    </a:lnTo>
                    <a:lnTo>
                      <a:pt x="350" y="226"/>
                    </a:lnTo>
                    <a:lnTo>
                      <a:pt x="358" y="226"/>
                    </a:lnTo>
                    <a:lnTo>
                      <a:pt x="364" y="226"/>
                    </a:lnTo>
                    <a:lnTo>
                      <a:pt x="369" y="223"/>
                    </a:lnTo>
                    <a:lnTo>
                      <a:pt x="372" y="217"/>
                    </a:lnTo>
                    <a:lnTo>
                      <a:pt x="374" y="211"/>
                    </a:lnTo>
                    <a:lnTo>
                      <a:pt x="382" y="211"/>
                    </a:lnTo>
                    <a:lnTo>
                      <a:pt x="388" y="211"/>
                    </a:lnTo>
                    <a:lnTo>
                      <a:pt x="393" y="211"/>
                    </a:lnTo>
                    <a:lnTo>
                      <a:pt x="398" y="211"/>
                    </a:lnTo>
                    <a:lnTo>
                      <a:pt x="404" y="211"/>
                    </a:lnTo>
                    <a:lnTo>
                      <a:pt x="409" y="211"/>
                    </a:lnTo>
                    <a:lnTo>
                      <a:pt x="409" y="205"/>
                    </a:lnTo>
                    <a:lnTo>
                      <a:pt x="415" y="202"/>
                    </a:lnTo>
                    <a:lnTo>
                      <a:pt x="420" y="202"/>
                    </a:lnTo>
                    <a:lnTo>
                      <a:pt x="425" y="199"/>
                    </a:lnTo>
                    <a:lnTo>
                      <a:pt x="431" y="199"/>
                    </a:lnTo>
                    <a:lnTo>
                      <a:pt x="433" y="194"/>
                    </a:lnTo>
                    <a:lnTo>
                      <a:pt x="436" y="188"/>
                    </a:lnTo>
                    <a:lnTo>
                      <a:pt x="441" y="188"/>
                    </a:lnTo>
                    <a:lnTo>
                      <a:pt x="447" y="185"/>
                    </a:lnTo>
                    <a:lnTo>
                      <a:pt x="447" y="179"/>
                    </a:lnTo>
                    <a:lnTo>
                      <a:pt x="449" y="173"/>
                    </a:lnTo>
                    <a:lnTo>
                      <a:pt x="449" y="167"/>
                    </a:lnTo>
                    <a:lnTo>
                      <a:pt x="452" y="161"/>
                    </a:lnTo>
                    <a:lnTo>
                      <a:pt x="452" y="155"/>
                    </a:lnTo>
                    <a:lnTo>
                      <a:pt x="452" y="144"/>
                    </a:lnTo>
                    <a:lnTo>
                      <a:pt x="452" y="138"/>
                    </a:lnTo>
                    <a:lnTo>
                      <a:pt x="452" y="129"/>
                    </a:lnTo>
                    <a:lnTo>
                      <a:pt x="452" y="123"/>
                    </a:lnTo>
                    <a:lnTo>
                      <a:pt x="455" y="117"/>
                    </a:lnTo>
                    <a:lnTo>
                      <a:pt x="455" y="111"/>
                    </a:lnTo>
                    <a:lnTo>
                      <a:pt x="460" y="105"/>
                    </a:lnTo>
                    <a:lnTo>
                      <a:pt x="465" y="105"/>
                    </a:lnTo>
                    <a:lnTo>
                      <a:pt x="471" y="102"/>
                    </a:lnTo>
                    <a:lnTo>
                      <a:pt x="476" y="99"/>
                    </a:lnTo>
                    <a:lnTo>
                      <a:pt x="482" y="99"/>
                    </a:lnTo>
                    <a:lnTo>
                      <a:pt x="490" y="94"/>
                    </a:lnTo>
                    <a:lnTo>
                      <a:pt x="495" y="94"/>
                    </a:lnTo>
                    <a:lnTo>
                      <a:pt x="500" y="91"/>
                    </a:lnTo>
                    <a:lnTo>
                      <a:pt x="506" y="91"/>
                    </a:lnTo>
                    <a:lnTo>
                      <a:pt x="511" y="88"/>
                    </a:lnTo>
                    <a:lnTo>
                      <a:pt x="516" y="88"/>
                    </a:lnTo>
                    <a:lnTo>
                      <a:pt x="522" y="88"/>
                    </a:lnTo>
                    <a:lnTo>
                      <a:pt x="527" y="88"/>
                    </a:lnTo>
                    <a:lnTo>
                      <a:pt x="524" y="76"/>
                    </a:lnTo>
                    <a:lnTo>
                      <a:pt x="532" y="79"/>
                    </a:lnTo>
                    <a:lnTo>
                      <a:pt x="538" y="82"/>
                    </a:lnTo>
                    <a:lnTo>
                      <a:pt x="540" y="88"/>
                    </a:lnTo>
                    <a:lnTo>
                      <a:pt x="548" y="97"/>
                    </a:lnTo>
                    <a:lnTo>
                      <a:pt x="556" y="102"/>
                    </a:lnTo>
                    <a:lnTo>
                      <a:pt x="562" y="102"/>
                    </a:lnTo>
                    <a:lnTo>
                      <a:pt x="567" y="102"/>
                    </a:lnTo>
                    <a:lnTo>
                      <a:pt x="573" y="102"/>
                    </a:lnTo>
                    <a:lnTo>
                      <a:pt x="578" y="102"/>
                    </a:lnTo>
                    <a:lnTo>
                      <a:pt x="586" y="105"/>
                    </a:lnTo>
                    <a:lnTo>
                      <a:pt x="591" y="105"/>
                    </a:lnTo>
                    <a:lnTo>
                      <a:pt x="597" y="105"/>
                    </a:lnTo>
                    <a:lnTo>
                      <a:pt x="605" y="105"/>
                    </a:lnTo>
                    <a:lnTo>
                      <a:pt x="610" y="105"/>
                    </a:lnTo>
                    <a:lnTo>
                      <a:pt x="618" y="105"/>
                    </a:lnTo>
                    <a:lnTo>
                      <a:pt x="623" y="105"/>
                    </a:lnTo>
                    <a:lnTo>
                      <a:pt x="629" y="105"/>
                    </a:lnTo>
                    <a:lnTo>
                      <a:pt x="634" y="102"/>
                    </a:lnTo>
                    <a:lnTo>
                      <a:pt x="640" y="102"/>
                    </a:lnTo>
                    <a:lnTo>
                      <a:pt x="645" y="102"/>
                    </a:lnTo>
                    <a:lnTo>
                      <a:pt x="650" y="102"/>
                    </a:lnTo>
                    <a:lnTo>
                      <a:pt x="656" y="102"/>
                    </a:lnTo>
                    <a:lnTo>
                      <a:pt x="658" y="97"/>
                    </a:lnTo>
                    <a:lnTo>
                      <a:pt x="658" y="91"/>
                    </a:lnTo>
                    <a:lnTo>
                      <a:pt x="664" y="91"/>
                    </a:lnTo>
                    <a:lnTo>
                      <a:pt x="672" y="91"/>
                    </a:lnTo>
                    <a:lnTo>
                      <a:pt x="677" y="94"/>
                    </a:lnTo>
                    <a:lnTo>
                      <a:pt x="682" y="94"/>
                    </a:lnTo>
                    <a:lnTo>
                      <a:pt x="688" y="94"/>
                    </a:lnTo>
                    <a:lnTo>
                      <a:pt x="693" y="91"/>
                    </a:lnTo>
                    <a:lnTo>
                      <a:pt x="698" y="91"/>
                    </a:lnTo>
                    <a:lnTo>
                      <a:pt x="706" y="88"/>
                    </a:lnTo>
                    <a:lnTo>
                      <a:pt x="712" y="85"/>
                    </a:lnTo>
                    <a:lnTo>
                      <a:pt x="717" y="79"/>
                    </a:lnTo>
                    <a:lnTo>
                      <a:pt x="723" y="73"/>
                    </a:lnTo>
                    <a:lnTo>
                      <a:pt x="725" y="67"/>
                    </a:lnTo>
                    <a:lnTo>
                      <a:pt x="731" y="67"/>
                    </a:lnTo>
                    <a:lnTo>
                      <a:pt x="741" y="64"/>
                    </a:lnTo>
                    <a:lnTo>
                      <a:pt x="747" y="61"/>
                    </a:lnTo>
                    <a:lnTo>
                      <a:pt x="752" y="58"/>
                    </a:lnTo>
                    <a:lnTo>
                      <a:pt x="755" y="52"/>
                    </a:lnTo>
                    <a:lnTo>
                      <a:pt x="757" y="47"/>
                    </a:lnTo>
                    <a:lnTo>
                      <a:pt x="763" y="44"/>
                    </a:lnTo>
                    <a:lnTo>
                      <a:pt x="768" y="41"/>
                    </a:lnTo>
                    <a:lnTo>
                      <a:pt x="771" y="35"/>
                    </a:lnTo>
                    <a:lnTo>
                      <a:pt x="771" y="29"/>
                    </a:lnTo>
                    <a:lnTo>
                      <a:pt x="771" y="17"/>
                    </a:lnTo>
                    <a:lnTo>
                      <a:pt x="773" y="8"/>
                    </a:lnTo>
                    <a:lnTo>
                      <a:pt x="776" y="2"/>
                    </a:lnTo>
                    <a:lnTo>
                      <a:pt x="781" y="0"/>
                    </a:lnTo>
                    <a:lnTo>
                      <a:pt x="787" y="0"/>
                    </a:lnTo>
                    <a:lnTo>
                      <a:pt x="792" y="0"/>
                    </a:lnTo>
                    <a:lnTo>
                      <a:pt x="800" y="0"/>
                    </a:lnTo>
                    <a:lnTo>
                      <a:pt x="806" y="0"/>
                    </a:lnTo>
                    <a:lnTo>
                      <a:pt x="808" y="5"/>
                    </a:lnTo>
                    <a:lnTo>
                      <a:pt x="808" y="11"/>
                    </a:lnTo>
                    <a:lnTo>
                      <a:pt x="811" y="17"/>
                    </a:lnTo>
                    <a:lnTo>
                      <a:pt x="816" y="20"/>
                    </a:lnTo>
                    <a:lnTo>
                      <a:pt x="819" y="26"/>
                    </a:lnTo>
                    <a:lnTo>
                      <a:pt x="822" y="32"/>
                    </a:lnTo>
                    <a:lnTo>
                      <a:pt x="824" y="38"/>
                    </a:lnTo>
                    <a:lnTo>
                      <a:pt x="830" y="44"/>
                    </a:lnTo>
                    <a:lnTo>
                      <a:pt x="832" y="49"/>
                    </a:lnTo>
                    <a:lnTo>
                      <a:pt x="835" y="55"/>
                    </a:lnTo>
                    <a:lnTo>
                      <a:pt x="838" y="61"/>
                    </a:lnTo>
                    <a:lnTo>
                      <a:pt x="843" y="67"/>
                    </a:lnTo>
                    <a:lnTo>
                      <a:pt x="848" y="73"/>
                    </a:lnTo>
                    <a:lnTo>
                      <a:pt x="851" y="79"/>
                    </a:lnTo>
                    <a:lnTo>
                      <a:pt x="854" y="85"/>
                    </a:lnTo>
                    <a:lnTo>
                      <a:pt x="859" y="88"/>
                    </a:lnTo>
                    <a:lnTo>
                      <a:pt x="862" y="94"/>
                    </a:lnTo>
                    <a:lnTo>
                      <a:pt x="867" y="97"/>
                    </a:lnTo>
                    <a:lnTo>
                      <a:pt x="872" y="99"/>
                    </a:lnTo>
                    <a:lnTo>
                      <a:pt x="878" y="105"/>
                    </a:lnTo>
                    <a:lnTo>
                      <a:pt x="883" y="105"/>
                    </a:lnTo>
                    <a:lnTo>
                      <a:pt x="897" y="108"/>
                    </a:lnTo>
                    <a:lnTo>
                      <a:pt x="902" y="108"/>
                    </a:lnTo>
                    <a:lnTo>
                      <a:pt x="907" y="108"/>
                    </a:lnTo>
                    <a:lnTo>
                      <a:pt x="915" y="108"/>
                    </a:lnTo>
                    <a:lnTo>
                      <a:pt x="918" y="114"/>
                    </a:lnTo>
                    <a:lnTo>
                      <a:pt x="923" y="120"/>
                    </a:lnTo>
                    <a:lnTo>
                      <a:pt x="929" y="123"/>
                    </a:lnTo>
                    <a:lnTo>
                      <a:pt x="934" y="123"/>
                    </a:lnTo>
                    <a:lnTo>
                      <a:pt x="939" y="129"/>
                    </a:lnTo>
                    <a:lnTo>
                      <a:pt x="945" y="132"/>
                    </a:lnTo>
                    <a:lnTo>
                      <a:pt x="953" y="138"/>
                    </a:lnTo>
                    <a:lnTo>
                      <a:pt x="955" y="144"/>
                    </a:lnTo>
                    <a:lnTo>
                      <a:pt x="961" y="146"/>
                    </a:lnTo>
                    <a:lnTo>
                      <a:pt x="966" y="146"/>
                    </a:lnTo>
                    <a:lnTo>
                      <a:pt x="972" y="146"/>
                    </a:lnTo>
                    <a:lnTo>
                      <a:pt x="977" y="149"/>
                    </a:lnTo>
                    <a:lnTo>
                      <a:pt x="982" y="152"/>
                    </a:lnTo>
                    <a:lnTo>
                      <a:pt x="985" y="158"/>
                    </a:lnTo>
                    <a:lnTo>
                      <a:pt x="990" y="164"/>
                    </a:lnTo>
                    <a:lnTo>
                      <a:pt x="996" y="167"/>
                    </a:lnTo>
                    <a:lnTo>
                      <a:pt x="1001" y="173"/>
                    </a:lnTo>
                    <a:lnTo>
                      <a:pt x="1006" y="176"/>
                    </a:lnTo>
                    <a:lnTo>
                      <a:pt x="1012" y="179"/>
                    </a:lnTo>
                    <a:lnTo>
                      <a:pt x="1017" y="182"/>
                    </a:lnTo>
                    <a:lnTo>
                      <a:pt x="1022" y="188"/>
                    </a:lnTo>
                    <a:lnTo>
                      <a:pt x="1028" y="191"/>
                    </a:lnTo>
                    <a:lnTo>
                      <a:pt x="1030" y="196"/>
                    </a:lnTo>
                    <a:lnTo>
                      <a:pt x="1036" y="202"/>
                    </a:lnTo>
                    <a:lnTo>
                      <a:pt x="1039" y="208"/>
                    </a:lnTo>
                    <a:lnTo>
                      <a:pt x="1047" y="214"/>
                    </a:lnTo>
                    <a:lnTo>
                      <a:pt x="1052" y="217"/>
                    </a:lnTo>
                    <a:lnTo>
                      <a:pt x="1052" y="246"/>
                    </a:lnTo>
                    <a:lnTo>
                      <a:pt x="1057" y="249"/>
                    </a:lnTo>
                    <a:lnTo>
                      <a:pt x="1063" y="252"/>
                    </a:lnTo>
                    <a:lnTo>
                      <a:pt x="1065" y="258"/>
                    </a:lnTo>
                    <a:lnTo>
                      <a:pt x="1068" y="264"/>
                    </a:lnTo>
                    <a:lnTo>
                      <a:pt x="1073" y="267"/>
                    </a:lnTo>
                    <a:lnTo>
                      <a:pt x="1076" y="273"/>
                    </a:lnTo>
                    <a:lnTo>
                      <a:pt x="1079" y="279"/>
                    </a:lnTo>
                    <a:lnTo>
                      <a:pt x="1081" y="285"/>
                    </a:lnTo>
                    <a:lnTo>
                      <a:pt x="1089" y="291"/>
                    </a:lnTo>
                    <a:lnTo>
                      <a:pt x="1092" y="296"/>
                    </a:lnTo>
                    <a:lnTo>
                      <a:pt x="1097" y="305"/>
                    </a:lnTo>
                    <a:lnTo>
                      <a:pt x="1103" y="314"/>
                    </a:lnTo>
                    <a:lnTo>
                      <a:pt x="1108" y="320"/>
                    </a:lnTo>
                    <a:lnTo>
                      <a:pt x="1113" y="326"/>
                    </a:lnTo>
                    <a:lnTo>
                      <a:pt x="1116" y="332"/>
                    </a:lnTo>
                    <a:lnTo>
                      <a:pt x="1116" y="341"/>
                    </a:lnTo>
                    <a:lnTo>
                      <a:pt x="1122" y="343"/>
                    </a:lnTo>
                    <a:lnTo>
                      <a:pt x="1127" y="343"/>
                    </a:lnTo>
                    <a:lnTo>
                      <a:pt x="1132" y="346"/>
                    </a:lnTo>
                    <a:lnTo>
                      <a:pt x="1132" y="352"/>
                    </a:lnTo>
                    <a:lnTo>
                      <a:pt x="1138" y="355"/>
                    </a:lnTo>
                    <a:lnTo>
                      <a:pt x="1140" y="361"/>
                    </a:lnTo>
                    <a:lnTo>
                      <a:pt x="1146" y="364"/>
                    </a:lnTo>
                    <a:lnTo>
                      <a:pt x="1151" y="367"/>
                    </a:lnTo>
                    <a:lnTo>
                      <a:pt x="1154" y="373"/>
                    </a:lnTo>
                    <a:lnTo>
                      <a:pt x="1162" y="379"/>
                    </a:lnTo>
                    <a:lnTo>
                      <a:pt x="1164" y="385"/>
                    </a:lnTo>
                    <a:lnTo>
                      <a:pt x="1170" y="388"/>
                    </a:lnTo>
                    <a:lnTo>
                      <a:pt x="1170" y="393"/>
                    </a:lnTo>
                    <a:lnTo>
                      <a:pt x="1175" y="399"/>
                    </a:lnTo>
                    <a:lnTo>
                      <a:pt x="1178" y="405"/>
                    </a:lnTo>
                    <a:lnTo>
                      <a:pt x="1183" y="408"/>
                    </a:lnTo>
                    <a:lnTo>
                      <a:pt x="1188" y="411"/>
                    </a:lnTo>
                    <a:lnTo>
                      <a:pt x="1196" y="411"/>
                    </a:lnTo>
                    <a:lnTo>
                      <a:pt x="1202" y="411"/>
                    </a:lnTo>
                    <a:lnTo>
                      <a:pt x="1207" y="411"/>
                    </a:lnTo>
                    <a:lnTo>
                      <a:pt x="1213" y="411"/>
                    </a:lnTo>
                    <a:lnTo>
                      <a:pt x="1218" y="411"/>
                    </a:lnTo>
                    <a:lnTo>
                      <a:pt x="1223" y="411"/>
                    </a:lnTo>
                    <a:lnTo>
                      <a:pt x="1229" y="411"/>
                    </a:lnTo>
                    <a:lnTo>
                      <a:pt x="1234" y="414"/>
                    </a:lnTo>
                    <a:lnTo>
                      <a:pt x="1239" y="414"/>
                    </a:lnTo>
                    <a:lnTo>
                      <a:pt x="1247" y="414"/>
                    </a:lnTo>
                    <a:lnTo>
                      <a:pt x="1253" y="411"/>
                    </a:lnTo>
                    <a:lnTo>
                      <a:pt x="1258" y="411"/>
                    </a:lnTo>
                    <a:lnTo>
                      <a:pt x="1261" y="405"/>
                    </a:lnTo>
                    <a:lnTo>
                      <a:pt x="1269" y="402"/>
                    </a:lnTo>
                    <a:lnTo>
                      <a:pt x="1274" y="399"/>
                    </a:lnTo>
                    <a:lnTo>
                      <a:pt x="1280" y="396"/>
                    </a:lnTo>
                    <a:lnTo>
                      <a:pt x="1285" y="393"/>
                    </a:lnTo>
                    <a:lnTo>
                      <a:pt x="1290" y="391"/>
                    </a:lnTo>
                    <a:lnTo>
                      <a:pt x="1296" y="388"/>
                    </a:lnTo>
                    <a:lnTo>
                      <a:pt x="1301" y="385"/>
                    </a:lnTo>
                    <a:lnTo>
                      <a:pt x="1304" y="379"/>
                    </a:lnTo>
                    <a:lnTo>
                      <a:pt x="1309" y="379"/>
                    </a:lnTo>
                    <a:lnTo>
                      <a:pt x="1312" y="373"/>
                    </a:lnTo>
                    <a:lnTo>
                      <a:pt x="1320" y="370"/>
                    </a:lnTo>
                    <a:lnTo>
                      <a:pt x="1325" y="370"/>
                    </a:lnTo>
                    <a:lnTo>
                      <a:pt x="1330" y="370"/>
                    </a:lnTo>
                    <a:lnTo>
                      <a:pt x="1336" y="367"/>
                    </a:lnTo>
                    <a:lnTo>
                      <a:pt x="1338" y="361"/>
                    </a:lnTo>
                    <a:lnTo>
                      <a:pt x="1344" y="355"/>
                    </a:lnTo>
                    <a:lnTo>
                      <a:pt x="1349" y="355"/>
                    </a:lnTo>
                    <a:lnTo>
                      <a:pt x="1354" y="355"/>
                    </a:lnTo>
                    <a:lnTo>
                      <a:pt x="1360" y="355"/>
                    </a:lnTo>
                    <a:lnTo>
                      <a:pt x="1363" y="361"/>
                    </a:lnTo>
                    <a:lnTo>
                      <a:pt x="1357" y="367"/>
                    </a:lnTo>
                    <a:lnTo>
                      <a:pt x="1352" y="370"/>
                    </a:lnTo>
                    <a:lnTo>
                      <a:pt x="1349" y="376"/>
                    </a:lnTo>
                    <a:lnTo>
                      <a:pt x="1346" y="382"/>
                    </a:lnTo>
                    <a:lnTo>
                      <a:pt x="1341" y="388"/>
                    </a:lnTo>
                    <a:lnTo>
                      <a:pt x="1338" y="393"/>
                    </a:lnTo>
                    <a:lnTo>
                      <a:pt x="1336" y="402"/>
                    </a:lnTo>
                    <a:lnTo>
                      <a:pt x="1333" y="408"/>
                    </a:lnTo>
                    <a:lnTo>
                      <a:pt x="1325" y="417"/>
                    </a:lnTo>
                    <a:lnTo>
                      <a:pt x="1322" y="423"/>
                    </a:lnTo>
                    <a:lnTo>
                      <a:pt x="1317" y="432"/>
                    </a:lnTo>
                    <a:lnTo>
                      <a:pt x="1312" y="435"/>
                    </a:lnTo>
                    <a:lnTo>
                      <a:pt x="1301" y="443"/>
                    </a:lnTo>
                    <a:lnTo>
                      <a:pt x="1298" y="449"/>
                    </a:lnTo>
                    <a:lnTo>
                      <a:pt x="1293" y="452"/>
                    </a:lnTo>
                    <a:lnTo>
                      <a:pt x="1290" y="458"/>
                    </a:lnTo>
                    <a:lnTo>
                      <a:pt x="1285" y="464"/>
                    </a:lnTo>
                    <a:lnTo>
                      <a:pt x="1280" y="473"/>
                    </a:lnTo>
                    <a:lnTo>
                      <a:pt x="1277" y="479"/>
                    </a:lnTo>
                    <a:lnTo>
                      <a:pt x="1274" y="485"/>
                    </a:lnTo>
                    <a:lnTo>
                      <a:pt x="1274" y="490"/>
                    </a:lnTo>
                    <a:lnTo>
                      <a:pt x="1271" y="496"/>
                    </a:lnTo>
                    <a:lnTo>
                      <a:pt x="1271" y="502"/>
                    </a:lnTo>
                    <a:lnTo>
                      <a:pt x="1271" y="508"/>
                    </a:lnTo>
                    <a:lnTo>
                      <a:pt x="1271" y="514"/>
                    </a:lnTo>
                    <a:lnTo>
                      <a:pt x="1271" y="520"/>
                    </a:lnTo>
                    <a:lnTo>
                      <a:pt x="1261" y="523"/>
                    </a:lnTo>
                    <a:lnTo>
                      <a:pt x="1261" y="529"/>
                    </a:lnTo>
                    <a:lnTo>
                      <a:pt x="1261" y="540"/>
                    </a:lnTo>
                    <a:lnTo>
                      <a:pt x="1261" y="546"/>
                    </a:lnTo>
                    <a:lnTo>
                      <a:pt x="1258" y="552"/>
                    </a:lnTo>
                    <a:lnTo>
                      <a:pt x="1258" y="558"/>
                    </a:lnTo>
                    <a:lnTo>
                      <a:pt x="1258" y="570"/>
                    </a:lnTo>
                    <a:lnTo>
                      <a:pt x="1258" y="576"/>
                    </a:lnTo>
                    <a:lnTo>
                      <a:pt x="1258" y="582"/>
                    </a:lnTo>
                    <a:lnTo>
                      <a:pt x="1258" y="587"/>
                    </a:lnTo>
                    <a:lnTo>
                      <a:pt x="1258" y="596"/>
                    </a:lnTo>
                    <a:lnTo>
                      <a:pt x="1258" y="602"/>
                    </a:lnTo>
                    <a:lnTo>
                      <a:pt x="1258" y="608"/>
                    </a:lnTo>
                    <a:lnTo>
                      <a:pt x="1263" y="608"/>
                    </a:lnTo>
                    <a:lnTo>
                      <a:pt x="1271" y="608"/>
                    </a:lnTo>
                    <a:lnTo>
                      <a:pt x="1277" y="611"/>
                    </a:lnTo>
                    <a:lnTo>
                      <a:pt x="1282" y="611"/>
                    </a:lnTo>
                    <a:lnTo>
                      <a:pt x="1288" y="614"/>
                    </a:lnTo>
                    <a:lnTo>
                      <a:pt x="1293" y="617"/>
                    </a:lnTo>
                    <a:lnTo>
                      <a:pt x="1296" y="623"/>
                    </a:lnTo>
                    <a:lnTo>
                      <a:pt x="1304" y="626"/>
                    </a:lnTo>
                    <a:lnTo>
                      <a:pt x="1309" y="626"/>
                    </a:lnTo>
                    <a:lnTo>
                      <a:pt x="1314" y="620"/>
                    </a:lnTo>
                    <a:lnTo>
                      <a:pt x="1317" y="614"/>
                    </a:lnTo>
                    <a:lnTo>
                      <a:pt x="1320" y="608"/>
                    </a:lnTo>
                    <a:lnTo>
                      <a:pt x="1320" y="602"/>
                    </a:lnTo>
                    <a:lnTo>
                      <a:pt x="1320" y="596"/>
                    </a:lnTo>
                    <a:lnTo>
                      <a:pt x="1322" y="590"/>
                    </a:lnTo>
                    <a:lnTo>
                      <a:pt x="1328" y="590"/>
                    </a:lnTo>
                    <a:lnTo>
                      <a:pt x="1330" y="585"/>
                    </a:lnTo>
                    <a:lnTo>
                      <a:pt x="1336" y="585"/>
                    </a:lnTo>
                    <a:lnTo>
                      <a:pt x="1341" y="579"/>
                    </a:lnTo>
                    <a:lnTo>
                      <a:pt x="1346" y="576"/>
                    </a:lnTo>
                    <a:lnTo>
                      <a:pt x="1349" y="570"/>
                    </a:lnTo>
                    <a:lnTo>
                      <a:pt x="1354" y="567"/>
                    </a:lnTo>
                    <a:lnTo>
                      <a:pt x="1360" y="567"/>
                    </a:lnTo>
                    <a:lnTo>
                      <a:pt x="1365" y="564"/>
                    </a:lnTo>
                    <a:lnTo>
                      <a:pt x="1371" y="564"/>
                    </a:lnTo>
                    <a:lnTo>
                      <a:pt x="1376" y="564"/>
                    </a:lnTo>
                    <a:lnTo>
                      <a:pt x="1381" y="564"/>
                    </a:lnTo>
                    <a:lnTo>
                      <a:pt x="1387" y="564"/>
                    </a:lnTo>
                    <a:lnTo>
                      <a:pt x="1392" y="567"/>
                    </a:lnTo>
                    <a:lnTo>
                      <a:pt x="1400" y="573"/>
                    </a:lnTo>
                    <a:lnTo>
                      <a:pt x="1405" y="576"/>
                    </a:lnTo>
                    <a:lnTo>
                      <a:pt x="1413" y="579"/>
                    </a:lnTo>
                    <a:lnTo>
                      <a:pt x="1419" y="579"/>
                    </a:lnTo>
                    <a:lnTo>
                      <a:pt x="1421" y="585"/>
                    </a:lnTo>
                    <a:lnTo>
                      <a:pt x="1424" y="590"/>
                    </a:lnTo>
                    <a:lnTo>
                      <a:pt x="1427" y="596"/>
                    </a:lnTo>
                    <a:lnTo>
                      <a:pt x="1429" y="602"/>
                    </a:lnTo>
                    <a:lnTo>
                      <a:pt x="1432" y="608"/>
                    </a:lnTo>
                    <a:lnTo>
                      <a:pt x="1432" y="614"/>
                    </a:lnTo>
                    <a:lnTo>
                      <a:pt x="1435" y="626"/>
                    </a:lnTo>
                    <a:lnTo>
                      <a:pt x="1438" y="632"/>
                    </a:lnTo>
                    <a:lnTo>
                      <a:pt x="1438" y="643"/>
                    </a:lnTo>
                    <a:lnTo>
                      <a:pt x="1438" y="649"/>
                    </a:lnTo>
                    <a:lnTo>
                      <a:pt x="1435" y="661"/>
                    </a:lnTo>
                    <a:lnTo>
                      <a:pt x="1435" y="667"/>
                    </a:lnTo>
                    <a:lnTo>
                      <a:pt x="1432" y="673"/>
                    </a:lnTo>
                    <a:lnTo>
                      <a:pt x="1432" y="679"/>
                    </a:lnTo>
                    <a:lnTo>
                      <a:pt x="1432" y="685"/>
                    </a:lnTo>
                    <a:lnTo>
                      <a:pt x="1427" y="687"/>
                    </a:lnTo>
                    <a:lnTo>
                      <a:pt x="1421" y="693"/>
                    </a:lnTo>
                    <a:lnTo>
                      <a:pt x="1416" y="696"/>
                    </a:lnTo>
                    <a:lnTo>
                      <a:pt x="1411" y="699"/>
                    </a:lnTo>
                    <a:lnTo>
                      <a:pt x="1405" y="702"/>
                    </a:lnTo>
                    <a:lnTo>
                      <a:pt x="1397" y="705"/>
                    </a:lnTo>
                    <a:lnTo>
                      <a:pt x="1392" y="705"/>
                    </a:lnTo>
                    <a:lnTo>
                      <a:pt x="1387" y="705"/>
                    </a:lnTo>
                    <a:lnTo>
                      <a:pt x="1381" y="708"/>
                    </a:lnTo>
                    <a:lnTo>
                      <a:pt x="1376" y="708"/>
                    </a:lnTo>
                    <a:lnTo>
                      <a:pt x="1368" y="708"/>
                    </a:lnTo>
                    <a:lnTo>
                      <a:pt x="1363" y="708"/>
                    </a:lnTo>
                    <a:lnTo>
                      <a:pt x="1357" y="708"/>
                    </a:lnTo>
                    <a:lnTo>
                      <a:pt x="1352" y="708"/>
                    </a:lnTo>
                    <a:lnTo>
                      <a:pt x="1346" y="708"/>
                    </a:lnTo>
                    <a:lnTo>
                      <a:pt x="1344" y="702"/>
                    </a:lnTo>
                    <a:lnTo>
                      <a:pt x="1341" y="696"/>
                    </a:lnTo>
                    <a:lnTo>
                      <a:pt x="1336" y="690"/>
                    </a:lnTo>
                    <a:lnTo>
                      <a:pt x="1330" y="685"/>
                    </a:lnTo>
                    <a:lnTo>
                      <a:pt x="1325" y="682"/>
                    </a:lnTo>
                    <a:lnTo>
                      <a:pt x="1320" y="679"/>
                    </a:lnTo>
                    <a:lnTo>
                      <a:pt x="1317" y="673"/>
                    </a:lnTo>
                    <a:lnTo>
                      <a:pt x="1285" y="708"/>
                    </a:lnTo>
                    <a:lnTo>
                      <a:pt x="1285" y="714"/>
                    </a:lnTo>
                    <a:lnTo>
                      <a:pt x="1285" y="720"/>
                    </a:lnTo>
                    <a:lnTo>
                      <a:pt x="1288" y="729"/>
                    </a:lnTo>
                    <a:lnTo>
                      <a:pt x="1288" y="734"/>
                    </a:lnTo>
                    <a:lnTo>
                      <a:pt x="1285" y="743"/>
                    </a:lnTo>
                    <a:lnTo>
                      <a:pt x="1282" y="749"/>
                    </a:lnTo>
                    <a:lnTo>
                      <a:pt x="1280" y="755"/>
                    </a:lnTo>
                    <a:lnTo>
                      <a:pt x="1274" y="758"/>
                    </a:lnTo>
                    <a:lnTo>
                      <a:pt x="1271" y="764"/>
                    </a:lnTo>
                    <a:lnTo>
                      <a:pt x="1271" y="770"/>
                    </a:lnTo>
                    <a:lnTo>
                      <a:pt x="1271" y="776"/>
                    </a:lnTo>
                    <a:lnTo>
                      <a:pt x="1271" y="784"/>
                    </a:lnTo>
                    <a:lnTo>
                      <a:pt x="1271" y="790"/>
                    </a:lnTo>
                    <a:lnTo>
                      <a:pt x="1271" y="796"/>
                    </a:lnTo>
                    <a:lnTo>
                      <a:pt x="1271" y="802"/>
                    </a:lnTo>
                    <a:lnTo>
                      <a:pt x="1271" y="808"/>
                    </a:lnTo>
                    <a:lnTo>
                      <a:pt x="1271" y="814"/>
                    </a:lnTo>
                    <a:lnTo>
                      <a:pt x="1277" y="817"/>
                    </a:lnTo>
                    <a:lnTo>
                      <a:pt x="1282" y="817"/>
                    </a:lnTo>
                    <a:lnTo>
                      <a:pt x="1285" y="823"/>
                    </a:lnTo>
                    <a:lnTo>
                      <a:pt x="1285" y="829"/>
                    </a:lnTo>
                    <a:lnTo>
                      <a:pt x="1285" y="834"/>
                    </a:lnTo>
                    <a:lnTo>
                      <a:pt x="1285" y="840"/>
                    </a:lnTo>
                    <a:lnTo>
                      <a:pt x="1285" y="846"/>
                    </a:lnTo>
                    <a:lnTo>
                      <a:pt x="1285" y="852"/>
                    </a:lnTo>
                    <a:lnTo>
                      <a:pt x="1285" y="858"/>
                    </a:lnTo>
                    <a:lnTo>
                      <a:pt x="1285" y="864"/>
                    </a:lnTo>
                    <a:lnTo>
                      <a:pt x="1282" y="873"/>
                    </a:lnTo>
                    <a:lnTo>
                      <a:pt x="1282" y="879"/>
                    </a:lnTo>
                    <a:lnTo>
                      <a:pt x="1282" y="884"/>
                    </a:lnTo>
                    <a:lnTo>
                      <a:pt x="1285" y="890"/>
                    </a:lnTo>
                    <a:lnTo>
                      <a:pt x="1285" y="902"/>
                    </a:lnTo>
                    <a:lnTo>
                      <a:pt x="1274" y="920"/>
                    </a:lnTo>
                    <a:lnTo>
                      <a:pt x="1274" y="926"/>
                    </a:lnTo>
                    <a:lnTo>
                      <a:pt x="1271" y="931"/>
                    </a:lnTo>
                    <a:lnTo>
                      <a:pt x="1271" y="937"/>
                    </a:lnTo>
                    <a:lnTo>
                      <a:pt x="1269" y="943"/>
                    </a:lnTo>
                    <a:lnTo>
                      <a:pt x="1266" y="949"/>
                    </a:lnTo>
                    <a:lnTo>
                      <a:pt x="1261" y="952"/>
                    </a:lnTo>
                    <a:lnTo>
                      <a:pt x="1253" y="964"/>
                    </a:lnTo>
                    <a:lnTo>
                      <a:pt x="1250" y="970"/>
                    </a:lnTo>
                    <a:lnTo>
                      <a:pt x="1245" y="981"/>
                    </a:lnTo>
                    <a:lnTo>
                      <a:pt x="1245" y="987"/>
                    </a:lnTo>
                    <a:lnTo>
                      <a:pt x="1245" y="993"/>
                    </a:lnTo>
                    <a:lnTo>
                      <a:pt x="1245" y="999"/>
                    </a:lnTo>
                    <a:lnTo>
                      <a:pt x="1242" y="1005"/>
                    </a:lnTo>
                    <a:lnTo>
                      <a:pt x="1242" y="1011"/>
                    </a:lnTo>
                    <a:lnTo>
                      <a:pt x="1239" y="1017"/>
                    </a:lnTo>
                    <a:lnTo>
                      <a:pt x="1237" y="1031"/>
                    </a:lnTo>
                    <a:lnTo>
                      <a:pt x="1237" y="1037"/>
                    </a:lnTo>
                    <a:lnTo>
                      <a:pt x="1237" y="1049"/>
                    </a:lnTo>
                    <a:lnTo>
                      <a:pt x="1237" y="1055"/>
                    </a:lnTo>
                    <a:lnTo>
                      <a:pt x="1239" y="1061"/>
                    </a:lnTo>
                    <a:lnTo>
                      <a:pt x="1242" y="1067"/>
                    </a:lnTo>
                    <a:lnTo>
                      <a:pt x="1247" y="1070"/>
                    </a:lnTo>
                    <a:lnTo>
                      <a:pt x="1253" y="1076"/>
                    </a:lnTo>
                    <a:lnTo>
                      <a:pt x="1253" y="1081"/>
                    </a:lnTo>
                    <a:lnTo>
                      <a:pt x="1255" y="1087"/>
                    </a:lnTo>
                    <a:lnTo>
                      <a:pt x="1255" y="1099"/>
                    </a:lnTo>
                    <a:lnTo>
                      <a:pt x="1253" y="1105"/>
                    </a:lnTo>
                    <a:lnTo>
                      <a:pt x="1250" y="1111"/>
                    </a:lnTo>
                    <a:lnTo>
                      <a:pt x="1247" y="1117"/>
                    </a:lnTo>
                    <a:lnTo>
                      <a:pt x="1247" y="1123"/>
                    </a:lnTo>
                    <a:lnTo>
                      <a:pt x="1245" y="1131"/>
                    </a:lnTo>
                    <a:lnTo>
                      <a:pt x="1245" y="1137"/>
                    </a:lnTo>
                    <a:lnTo>
                      <a:pt x="1245" y="1143"/>
                    </a:lnTo>
                    <a:lnTo>
                      <a:pt x="1242" y="1175"/>
                    </a:lnTo>
                    <a:lnTo>
                      <a:pt x="1247" y="1175"/>
                    </a:lnTo>
                    <a:lnTo>
                      <a:pt x="1253" y="1175"/>
                    </a:lnTo>
                    <a:lnTo>
                      <a:pt x="1258" y="1173"/>
                    </a:lnTo>
                    <a:lnTo>
                      <a:pt x="1258" y="1181"/>
                    </a:lnTo>
                    <a:lnTo>
                      <a:pt x="1261" y="1187"/>
                    </a:lnTo>
                    <a:lnTo>
                      <a:pt x="1263" y="1193"/>
                    </a:lnTo>
                    <a:lnTo>
                      <a:pt x="1263" y="1199"/>
                    </a:lnTo>
                    <a:lnTo>
                      <a:pt x="1263" y="1205"/>
                    </a:lnTo>
                    <a:lnTo>
                      <a:pt x="1269" y="1208"/>
                    </a:lnTo>
                    <a:lnTo>
                      <a:pt x="1274" y="1208"/>
                    </a:lnTo>
                    <a:lnTo>
                      <a:pt x="1280" y="1208"/>
                    </a:lnTo>
                    <a:lnTo>
                      <a:pt x="1285" y="1211"/>
                    </a:lnTo>
                    <a:lnTo>
                      <a:pt x="1288" y="1217"/>
                    </a:lnTo>
                    <a:lnTo>
                      <a:pt x="1293" y="1223"/>
                    </a:lnTo>
                    <a:lnTo>
                      <a:pt x="1298" y="1228"/>
                    </a:lnTo>
                    <a:lnTo>
                      <a:pt x="1301" y="1234"/>
                    </a:lnTo>
                    <a:lnTo>
                      <a:pt x="1306" y="1237"/>
                    </a:lnTo>
                    <a:lnTo>
                      <a:pt x="1309" y="1243"/>
                    </a:lnTo>
                    <a:lnTo>
                      <a:pt x="1314" y="1246"/>
                    </a:lnTo>
                    <a:lnTo>
                      <a:pt x="1317" y="1252"/>
                    </a:lnTo>
                    <a:lnTo>
                      <a:pt x="1320" y="1258"/>
                    </a:lnTo>
                    <a:lnTo>
                      <a:pt x="1322" y="1264"/>
                    </a:lnTo>
                    <a:lnTo>
                      <a:pt x="1325" y="1270"/>
                    </a:lnTo>
                    <a:lnTo>
                      <a:pt x="1325" y="1275"/>
                    </a:lnTo>
                    <a:lnTo>
                      <a:pt x="1322" y="1281"/>
                    </a:lnTo>
                    <a:lnTo>
                      <a:pt x="1317" y="1287"/>
                    </a:lnTo>
                    <a:lnTo>
                      <a:pt x="1309" y="1290"/>
                    </a:lnTo>
                    <a:lnTo>
                      <a:pt x="1304" y="1290"/>
                    </a:lnTo>
                    <a:lnTo>
                      <a:pt x="1298" y="1290"/>
                    </a:lnTo>
                    <a:lnTo>
                      <a:pt x="1293" y="1287"/>
                    </a:lnTo>
                    <a:lnTo>
                      <a:pt x="1288" y="1284"/>
                    </a:lnTo>
                    <a:lnTo>
                      <a:pt x="1282" y="1278"/>
                    </a:lnTo>
                    <a:lnTo>
                      <a:pt x="1280" y="1273"/>
                    </a:lnTo>
                    <a:lnTo>
                      <a:pt x="1274" y="1267"/>
                    </a:lnTo>
                    <a:lnTo>
                      <a:pt x="1269" y="1264"/>
                    </a:lnTo>
                    <a:lnTo>
                      <a:pt x="1266" y="1258"/>
                    </a:lnTo>
                    <a:lnTo>
                      <a:pt x="1261" y="1255"/>
                    </a:lnTo>
                    <a:lnTo>
                      <a:pt x="1255" y="1246"/>
                    </a:lnTo>
                    <a:lnTo>
                      <a:pt x="1255" y="1240"/>
                    </a:lnTo>
                    <a:lnTo>
                      <a:pt x="1253" y="1234"/>
                    </a:lnTo>
                    <a:lnTo>
                      <a:pt x="1250" y="1228"/>
                    </a:lnTo>
                    <a:lnTo>
                      <a:pt x="1247" y="1223"/>
                    </a:lnTo>
                    <a:lnTo>
                      <a:pt x="1245" y="1217"/>
                    </a:lnTo>
                    <a:lnTo>
                      <a:pt x="1239" y="1214"/>
                    </a:lnTo>
                    <a:lnTo>
                      <a:pt x="1234" y="1211"/>
                    </a:lnTo>
                    <a:lnTo>
                      <a:pt x="1229" y="1208"/>
                    </a:lnTo>
                    <a:lnTo>
                      <a:pt x="1223" y="1205"/>
                    </a:lnTo>
                    <a:lnTo>
                      <a:pt x="1221" y="1199"/>
                    </a:lnTo>
                    <a:lnTo>
                      <a:pt x="1213" y="1193"/>
                    </a:lnTo>
                    <a:lnTo>
                      <a:pt x="1207" y="1190"/>
                    </a:lnTo>
                    <a:lnTo>
                      <a:pt x="1202" y="1187"/>
                    </a:lnTo>
                    <a:lnTo>
                      <a:pt x="1188" y="1181"/>
                    </a:lnTo>
                    <a:lnTo>
                      <a:pt x="1183" y="1178"/>
                    </a:lnTo>
                    <a:lnTo>
                      <a:pt x="1178" y="1178"/>
                    </a:lnTo>
                    <a:lnTo>
                      <a:pt x="1170" y="1178"/>
                    </a:lnTo>
                    <a:lnTo>
                      <a:pt x="1164" y="1181"/>
                    </a:lnTo>
                    <a:lnTo>
                      <a:pt x="1159" y="1181"/>
                    </a:lnTo>
                    <a:lnTo>
                      <a:pt x="1154" y="1184"/>
                    </a:lnTo>
                    <a:lnTo>
                      <a:pt x="1148" y="1187"/>
                    </a:lnTo>
                    <a:lnTo>
                      <a:pt x="1143" y="1190"/>
                    </a:lnTo>
                    <a:lnTo>
                      <a:pt x="1138" y="1190"/>
                    </a:lnTo>
                    <a:lnTo>
                      <a:pt x="1132" y="1196"/>
                    </a:lnTo>
                    <a:lnTo>
                      <a:pt x="1127" y="1199"/>
                    </a:lnTo>
                    <a:lnTo>
                      <a:pt x="1122" y="1202"/>
                    </a:lnTo>
                    <a:lnTo>
                      <a:pt x="1116" y="1208"/>
                    </a:lnTo>
                    <a:lnTo>
                      <a:pt x="1111" y="1211"/>
                    </a:lnTo>
                    <a:lnTo>
                      <a:pt x="1105" y="1214"/>
                    </a:lnTo>
                    <a:lnTo>
                      <a:pt x="1100" y="1220"/>
                    </a:lnTo>
                    <a:lnTo>
                      <a:pt x="1095" y="1223"/>
                    </a:lnTo>
                    <a:lnTo>
                      <a:pt x="1089" y="1225"/>
                    </a:lnTo>
                    <a:lnTo>
                      <a:pt x="1089" y="1231"/>
                    </a:lnTo>
                    <a:lnTo>
                      <a:pt x="1079" y="1240"/>
                    </a:lnTo>
                    <a:lnTo>
                      <a:pt x="1076" y="1246"/>
                    </a:lnTo>
                    <a:lnTo>
                      <a:pt x="1071" y="1249"/>
                    </a:lnTo>
                    <a:lnTo>
                      <a:pt x="1063" y="1255"/>
                    </a:lnTo>
                    <a:lnTo>
                      <a:pt x="1057" y="1255"/>
                    </a:lnTo>
                    <a:lnTo>
                      <a:pt x="1049" y="1261"/>
                    </a:lnTo>
                    <a:lnTo>
                      <a:pt x="1047" y="1267"/>
                    </a:lnTo>
                    <a:lnTo>
                      <a:pt x="1041" y="1270"/>
                    </a:lnTo>
                    <a:lnTo>
                      <a:pt x="1036" y="1273"/>
                    </a:lnTo>
                    <a:lnTo>
                      <a:pt x="1030" y="1278"/>
                    </a:lnTo>
                    <a:lnTo>
                      <a:pt x="1028" y="1284"/>
                    </a:lnTo>
                    <a:lnTo>
                      <a:pt x="1020" y="1290"/>
                    </a:lnTo>
                    <a:lnTo>
                      <a:pt x="1014" y="1293"/>
                    </a:lnTo>
                    <a:lnTo>
                      <a:pt x="1012" y="1299"/>
                    </a:lnTo>
                    <a:lnTo>
                      <a:pt x="1012" y="1305"/>
                    </a:lnTo>
                    <a:lnTo>
                      <a:pt x="1009" y="1311"/>
                    </a:lnTo>
                    <a:lnTo>
                      <a:pt x="1009" y="1317"/>
                    </a:lnTo>
                    <a:lnTo>
                      <a:pt x="1006" y="1322"/>
                    </a:lnTo>
                    <a:lnTo>
                      <a:pt x="998" y="1331"/>
                    </a:lnTo>
                    <a:lnTo>
                      <a:pt x="998" y="1337"/>
                    </a:lnTo>
                    <a:lnTo>
                      <a:pt x="998" y="1346"/>
                    </a:lnTo>
                    <a:lnTo>
                      <a:pt x="998" y="1352"/>
                    </a:lnTo>
                    <a:lnTo>
                      <a:pt x="998" y="1358"/>
                    </a:lnTo>
                    <a:lnTo>
                      <a:pt x="998" y="1364"/>
                    </a:lnTo>
                    <a:lnTo>
                      <a:pt x="998" y="1370"/>
                    </a:lnTo>
                    <a:lnTo>
                      <a:pt x="998" y="1378"/>
                    </a:lnTo>
                    <a:lnTo>
                      <a:pt x="1001" y="1384"/>
                    </a:lnTo>
                    <a:lnTo>
                      <a:pt x="1006" y="1384"/>
                    </a:lnTo>
                    <a:lnTo>
                      <a:pt x="1012" y="1393"/>
                    </a:lnTo>
                    <a:lnTo>
                      <a:pt x="1014" y="1399"/>
                    </a:lnTo>
                    <a:lnTo>
                      <a:pt x="1017" y="1405"/>
                    </a:lnTo>
                    <a:lnTo>
                      <a:pt x="1020" y="1411"/>
                    </a:lnTo>
                    <a:lnTo>
                      <a:pt x="1025" y="1414"/>
                    </a:lnTo>
                    <a:lnTo>
                      <a:pt x="1025" y="1420"/>
                    </a:lnTo>
                    <a:lnTo>
                      <a:pt x="1030" y="1425"/>
                    </a:lnTo>
                    <a:lnTo>
                      <a:pt x="1033" y="1431"/>
                    </a:lnTo>
                    <a:lnTo>
                      <a:pt x="1036" y="1437"/>
                    </a:lnTo>
                    <a:lnTo>
                      <a:pt x="1041" y="1446"/>
                    </a:lnTo>
                    <a:lnTo>
                      <a:pt x="1044" y="1452"/>
                    </a:lnTo>
                    <a:lnTo>
                      <a:pt x="1049" y="1455"/>
                    </a:lnTo>
                    <a:lnTo>
                      <a:pt x="1055" y="1461"/>
                    </a:lnTo>
                    <a:lnTo>
                      <a:pt x="1057" y="1467"/>
                    </a:lnTo>
                    <a:lnTo>
                      <a:pt x="1063" y="1472"/>
                    </a:lnTo>
                    <a:lnTo>
                      <a:pt x="1063" y="1481"/>
                    </a:lnTo>
                    <a:lnTo>
                      <a:pt x="1063" y="1487"/>
                    </a:lnTo>
                    <a:lnTo>
                      <a:pt x="1063" y="1493"/>
                    </a:lnTo>
                    <a:lnTo>
                      <a:pt x="1063" y="1502"/>
                    </a:lnTo>
                    <a:lnTo>
                      <a:pt x="1063" y="1508"/>
                    </a:lnTo>
                    <a:lnTo>
                      <a:pt x="1063" y="1514"/>
                    </a:lnTo>
                    <a:lnTo>
                      <a:pt x="1063" y="1519"/>
                    </a:lnTo>
                    <a:lnTo>
                      <a:pt x="1060" y="1525"/>
                    </a:lnTo>
                    <a:lnTo>
                      <a:pt x="1060" y="1531"/>
                    </a:lnTo>
                    <a:lnTo>
                      <a:pt x="1060" y="1537"/>
                    </a:lnTo>
                    <a:lnTo>
                      <a:pt x="1060" y="1543"/>
                    </a:lnTo>
                    <a:lnTo>
                      <a:pt x="1060" y="1549"/>
                    </a:lnTo>
                    <a:lnTo>
                      <a:pt x="1060" y="1555"/>
                    </a:lnTo>
                    <a:lnTo>
                      <a:pt x="1055" y="1558"/>
                    </a:lnTo>
                    <a:lnTo>
                      <a:pt x="1049" y="1564"/>
                    </a:lnTo>
                    <a:lnTo>
                      <a:pt x="1044" y="1564"/>
                    </a:lnTo>
                    <a:lnTo>
                      <a:pt x="1039" y="1567"/>
                    </a:lnTo>
                    <a:lnTo>
                      <a:pt x="1033" y="1567"/>
                    </a:lnTo>
                    <a:lnTo>
                      <a:pt x="1025" y="1561"/>
                    </a:lnTo>
                    <a:lnTo>
                      <a:pt x="1020" y="1558"/>
                    </a:lnTo>
                    <a:lnTo>
                      <a:pt x="1017" y="1552"/>
                    </a:lnTo>
                    <a:lnTo>
                      <a:pt x="1012" y="1552"/>
                    </a:lnTo>
                    <a:lnTo>
                      <a:pt x="1006" y="1549"/>
                    </a:lnTo>
                    <a:lnTo>
                      <a:pt x="1004" y="1543"/>
                    </a:lnTo>
                    <a:lnTo>
                      <a:pt x="998" y="1540"/>
                    </a:lnTo>
                    <a:lnTo>
                      <a:pt x="993" y="1537"/>
                    </a:lnTo>
                    <a:lnTo>
                      <a:pt x="988" y="1531"/>
                    </a:lnTo>
                    <a:lnTo>
                      <a:pt x="982" y="1525"/>
                    </a:lnTo>
                    <a:lnTo>
                      <a:pt x="980" y="1519"/>
                    </a:lnTo>
                    <a:lnTo>
                      <a:pt x="977" y="1514"/>
                    </a:lnTo>
                    <a:lnTo>
                      <a:pt x="972" y="1502"/>
                    </a:lnTo>
                    <a:lnTo>
                      <a:pt x="972" y="1496"/>
                    </a:lnTo>
                    <a:lnTo>
                      <a:pt x="972" y="1490"/>
                    </a:lnTo>
                    <a:lnTo>
                      <a:pt x="969" y="1484"/>
                    </a:lnTo>
                    <a:lnTo>
                      <a:pt x="966" y="1478"/>
                    </a:lnTo>
                    <a:lnTo>
                      <a:pt x="964" y="1472"/>
                    </a:lnTo>
                    <a:lnTo>
                      <a:pt x="961" y="1464"/>
                    </a:lnTo>
                    <a:lnTo>
                      <a:pt x="958" y="1458"/>
                    </a:lnTo>
                    <a:lnTo>
                      <a:pt x="950" y="1452"/>
                    </a:lnTo>
                    <a:lnTo>
                      <a:pt x="945" y="1449"/>
                    </a:lnTo>
                    <a:lnTo>
                      <a:pt x="939" y="1443"/>
                    </a:lnTo>
                    <a:lnTo>
                      <a:pt x="929" y="1434"/>
                    </a:lnTo>
                    <a:lnTo>
                      <a:pt x="926" y="1428"/>
                    </a:lnTo>
                    <a:lnTo>
                      <a:pt x="921" y="1425"/>
                    </a:lnTo>
                    <a:lnTo>
                      <a:pt x="913" y="1417"/>
                    </a:lnTo>
                    <a:lnTo>
                      <a:pt x="907" y="1411"/>
                    </a:lnTo>
                    <a:lnTo>
                      <a:pt x="902" y="1405"/>
                    </a:lnTo>
                    <a:lnTo>
                      <a:pt x="897" y="1405"/>
                    </a:lnTo>
                    <a:lnTo>
                      <a:pt x="883" y="1402"/>
                    </a:lnTo>
                    <a:lnTo>
                      <a:pt x="878" y="1402"/>
                    </a:lnTo>
                    <a:lnTo>
                      <a:pt x="870" y="1402"/>
                    </a:lnTo>
                    <a:lnTo>
                      <a:pt x="862" y="1411"/>
                    </a:lnTo>
                    <a:lnTo>
                      <a:pt x="862" y="1417"/>
                    </a:lnTo>
                    <a:lnTo>
                      <a:pt x="856" y="1425"/>
                    </a:lnTo>
                    <a:lnTo>
                      <a:pt x="856" y="1431"/>
                    </a:lnTo>
                    <a:lnTo>
                      <a:pt x="856" y="1437"/>
                    </a:lnTo>
                    <a:lnTo>
                      <a:pt x="854" y="1443"/>
                    </a:lnTo>
                    <a:lnTo>
                      <a:pt x="803" y="1446"/>
                    </a:lnTo>
                    <a:lnTo>
                      <a:pt x="800" y="1440"/>
                    </a:lnTo>
                    <a:lnTo>
                      <a:pt x="800" y="1434"/>
                    </a:lnTo>
                    <a:lnTo>
                      <a:pt x="800" y="1428"/>
                    </a:lnTo>
                    <a:lnTo>
                      <a:pt x="797" y="1422"/>
                    </a:lnTo>
                    <a:lnTo>
                      <a:pt x="795" y="1417"/>
                    </a:lnTo>
                    <a:lnTo>
                      <a:pt x="789" y="1414"/>
                    </a:lnTo>
                    <a:lnTo>
                      <a:pt x="781" y="1411"/>
                    </a:lnTo>
                    <a:lnTo>
                      <a:pt x="776" y="1408"/>
                    </a:lnTo>
                    <a:lnTo>
                      <a:pt x="768" y="1408"/>
                    </a:lnTo>
                    <a:lnTo>
                      <a:pt x="763" y="1408"/>
                    </a:lnTo>
                    <a:lnTo>
                      <a:pt x="757" y="1408"/>
                    </a:lnTo>
                    <a:lnTo>
                      <a:pt x="752" y="1405"/>
                    </a:lnTo>
                    <a:lnTo>
                      <a:pt x="747" y="1405"/>
                    </a:lnTo>
                    <a:lnTo>
                      <a:pt x="741" y="1402"/>
                    </a:lnTo>
                    <a:lnTo>
                      <a:pt x="736" y="1396"/>
                    </a:lnTo>
                    <a:lnTo>
                      <a:pt x="731" y="1396"/>
                    </a:lnTo>
                    <a:lnTo>
                      <a:pt x="725" y="1393"/>
                    </a:lnTo>
                    <a:lnTo>
                      <a:pt x="720" y="1387"/>
                    </a:lnTo>
                    <a:lnTo>
                      <a:pt x="714" y="1384"/>
                    </a:lnTo>
                    <a:lnTo>
                      <a:pt x="709" y="1381"/>
                    </a:lnTo>
                    <a:lnTo>
                      <a:pt x="704" y="1381"/>
                    </a:lnTo>
                    <a:lnTo>
                      <a:pt x="698" y="1381"/>
                    </a:lnTo>
                    <a:lnTo>
                      <a:pt x="690" y="1381"/>
                    </a:lnTo>
                    <a:lnTo>
                      <a:pt x="685" y="1381"/>
                    </a:lnTo>
                    <a:lnTo>
                      <a:pt x="680" y="1381"/>
                    </a:lnTo>
                    <a:lnTo>
                      <a:pt x="669" y="1381"/>
                    </a:lnTo>
                    <a:lnTo>
                      <a:pt x="664" y="1381"/>
                    </a:lnTo>
                    <a:lnTo>
                      <a:pt x="658" y="1381"/>
                    </a:lnTo>
                    <a:lnTo>
                      <a:pt x="650" y="1381"/>
                    </a:lnTo>
                    <a:lnTo>
                      <a:pt x="645" y="1381"/>
                    </a:lnTo>
                    <a:lnTo>
                      <a:pt x="640" y="1384"/>
                    </a:lnTo>
                    <a:lnTo>
                      <a:pt x="634" y="1384"/>
                    </a:lnTo>
                    <a:lnTo>
                      <a:pt x="629" y="1384"/>
                    </a:lnTo>
                    <a:lnTo>
                      <a:pt x="623" y="1384"/>
                    </a:lnTo>
                    <a:lnTo>
                      <a:pt x="618" y="1384"/>
                    </a:lnTo>
                    <a:lnTo>
                      <a:pt x="613" y="1384"/>
                    </a:lnTo>
                    <a:lnTo>
                      <a:pt x="607" y="1390"/>
                    </a:lnTo>
                    <a:lnTo>
                      <a:pt x="602" y="1393"/>
                    </a:lnTo>
                    <a:lnTo>
                      <a:pt x="599" y="1399"/>
                    </a:lnTo>
                    <a:lnTo>
                      <a:pt x="597" y="1405"/>
                    </a:lnTo>
                    <a:lnTo>
                      <a:pt x="591" y="1408"/>
                    </a:lnTo>
                    <a:lnTo>
                      <a:pt x="589" y="1414"/>
                    </a:lnTo>
                    <a:lnTo>
                      <a:pt x="583" y="1420"/>
                    </a:lnTo>
                    <a:lnTo>
                      <a:pt x="583" y="1425"/>
                    </a:lnTo>
                    <a:lnTo>
                      <a:pt x="581" y="1437"/>
                    </a:lnTo>
                    <a:lnTo>
                      <a:pt x="581" y="1443"/>
                    </a:lnTo>
                    <a:lnTo>
                      <a:pt x="581" y="1452"/>
                    </a:lnTo>
                    <a:lnTo>
                      <a:pt x="581" y="1458"/>
                    </a:lnTo>
                    <a:lnTo>
                      <a:pt x="581" y="1464"/>
                    </a:lnTo>
                    <a:lnTo>
                      <a:pt x="581" y="1472"/>
                    </a:lnTo>
                    <a:lnTo>
                      <a:pt x="581" y="1478"/>
                    </a:lnTo>
                    <a:lnTo>
                      <a:pt x="581" y="1484"/>
                    </a:lnTo>
                    <a:lnTo>
                      <a:pt x="578" y="1493"/>
                    </a:lnTo>
                    <a:lnTo>
                      <a:pt x="575" y="1499"/>
                    </a:lnTo>
                    <a:lnTo>
                      <a:pt x="570" y="1499"/>
                    </a:lnTo>
                    <a:lnTo>
                      <a:pt x="565" y="1502"/>
                    </a:lnTo>
                    <a:lnTo>
                      <a:pt x="559" y="1502"/>
                    </a:lnTo>
                    <a:lnTo>
                      <a:pt x="554" y="1496"/>
                    </a:lnTo>
                    <a:lnTo>
                      <a:pt x="551" y="1490"/>
                    </a:lnTo>
                    <a:lnTo>
                      <a:pt x="546" y="1487"/>
                    </a:lnTo>
                    <a:lnTo>
                      <a:pt x="546" y="1481"/>
                    </a:lnTo>
                    <a:lnTo>
                      <a:pt x="546" y="1475"/>
                    </a:lnTo>
                    <a:lnTo>
                      <a:pt x="546" y="1469"/>
                    </a:lnTo>
                    <a:lnTo>
                      <a:pt x="546" y="1464"/>
                    </a:lnTo>
                    <a:lnTo>
                      <a:pt x="546" y="1452"/>
                    </a:lnTo>
                    <a:lnTo>
                      <a:pt x="543" y="1446"/>
                    </a:lnTo>
                    <a:lnTo>
                      <a:pt x="540" y="1440"/>
                    </a:lnTo>
                    <a:lnTo>
                      <a:pt x="538" y="1434"/>
                    </a:lnTo>
                    <a:lnTo>
                      <a:pt x="535" y="1428"/>
                    </a:lnTo>
                    <a:lnTo>
                      <a:pt x="535" y="1422"/>
                    </a:lnTo>
                    <a:lnTo>
                      <a:pt x="532" y="1417"/>
                    </a:lnTo>
                    <a:lnTo>
                      <a:pt x="530" y="1411"/>
                    </a:lnTo>
                    <a:lnTo>
                      <a:pt x="527" y="1405"/>
                    </a:lnTo>
                    <a:lnTo>
                      <a:pt x="522" y="1399"/>
                    </a:lnTo>
                    <a:lnTo>
                      <a:pt x="519" y="1393"/>
                    </a:lnTo>
                    <a:lnTo>
                      <a:pt x="514" y="1387"/>
                    </a:lnTo>
                    <a:lnTo>
                      <a:pt x="508" y="1378"/>
                    </a:lnTo>
                    <a:lnTo>
                      <a:pt x="506" y="1372"/>
                    </a:lnTo>
                    <a:lnTo>
                      <a:pt x="500" y="1364"/>
                    </a:lnTo>
                    <a:lnTo>
                      <a:pt x="495" y="1361"/>
                    </a:lnTo>
                    <a:lnTo>
                      <a:pt x="487" y="1358"/>
                    </a:lnTo>
                    <a:lnTo>
                      <a:pt x="484" y="1352"/>
                    </a:lnTo>
                    <a:lnTo>
                      <a:pt x="479" y="1349"/>
                    </a:lnTo>
                    <a:lnTo>
                      <a:pt x="473" y="1346"/>
                    </a:lnTo>
                    <a:lnTo>
                      <a:pt x="468" y="1343"/>
                    </a:lnTo>
                    <a:lnTo>
                      <a:pt x="463" y="1340"/>
                    </a:lnTo>
                    <a:lnTo>
                      <a:pt x="457" y="1340"/>
                    </a:lnTo>
                    <a:lnTo>
                      <a:pt x="452" y="1340"/>
                    </a:lnTo>
                    <a:lnTo>
                      <a:pt x="447" y="1340"/>
                    </a:lnTo>
                    <a:lnTo>
                      <a:pt x="441" y="1340"/>
                    </a:lnTo>
                    <a:lnTo>
                      <a:pt x="436" y="1340"/>
                    </a:lnTo>
                    <a:lnTo>
                      <a:pt x="431" y="1340"/>
                    </a:lnTo>
                    <a:lnTo>
                      <a:pt x="423" y="1340"/>
                    </a:lnTo>
                    <a:lnTo>
                      <a:pt x="417" y="1343"/>
                    </a:lnTo>
                    <a:lnTo>
                      <a:pt x="412" y="1349"/>
                    </a:lnTo>
                    <a:lnTo>
                      <a:pt x="404" y="1355"/>
                    </a:lnTo>
                    <a:lnTo>
                      <a:pt x="398" y="1358"/>
                    </a:lnTo>
                    <a:lnTo>
                      <a:pt x="393" y="1361"/>
                    </a:lnTo>
                    <a:lnTo>
                      <a:pt x="388" y="1367"/>
                    </a:lnTo>
                    <a:lnTo>
                      <a:pt x="382" y="1370"/>
                    </a:lnTo>
                    <a:lnTo>
                      <a:pt x="369" y="1378"/>
                    </a:lnTo>
                    <a:lnTo>
                      <a:pt x="358" y="1384"/>
                    </a:lnTo>
                    <a:lnTo>
                      <a:pt x="353" y="1387"/>
                    </a:lnTo>
                    <a:lnTo>
                      <a:pt x="350" y="1393"/>
                    </a:lnTo>
                    <a:lnTo>
                      <a:pt x="345" y="1396"/>
                    </a:lnTo>
                    <a:lnTo>
                      <a:pt x="342" y="1390"/>
                    </a:lnTo>
                    <a:lnTo>
                      <a:pt x="342" y="1384"/>
                    </a:lnTo>
                    <a:lnTo>
                      <a:pt x="342" y="1378"/>
                    </a:lnTo>
                    <a:lnTo>
                      <a:pt x="342" y="1372"/>
                    </a:lnTo>
                    <a:lnTo>
                      <a:pt x="342" y="1367"/>
                    </a:lnTo>
                    <a:lnTo>
                      <a:pt x="342" y="1361"/>
                    </a:lnTo>
                    <a:lnTo>
                      <a:pt x="345" y="1355"/>
                    </a:lnTo>
                    <a:lnTo>
                      <a:pt x="348" y="1349"/>
                    </a:lnTo>
                    <a:lnTo>
                      <a:pt x="353" y="1340"/>
                    </a:lnTo>
                    <a:lnTo>
                      <a:pt x="353" y="1334"/>
                    </a:lnTo>
                    <a:lnTo>
                      <a:pt x="353" y="1328"/>
                    </a:lnTo>
                    <a:lnTo>
                      <a:pt x="353" y="1322"/>
                    </a:lnTo>
                    <a:lnTo>
                      <a:pt x="353" y="1311"/>
                    </a:lnTo>
                    <a:lnTo>
                      <a:pt x="353" y="1305"/>
                    </a:lnTo>
                    <a:lnTo>
                      <a:pt x="353" y="1293"/>
                    </a:lnTo>
                    <a:lnTo>
                      <a:pt x="353" y="1287"/>
                    </a:lnTo>
                    <a:lnTo>
                      <a:pt x="353" y="1281"/>
                    </a:lnTo>
                    <a:lnTo>
                      <a:pt x="353" y="1273"/>
                    </a:lnTo>
                    <a:lnTo>
                      <a:pt x="353" y="1267"/>
                    </a:lnTo>
                    <a:lnTo>
                      <a:pt x="353" y="1261"/>
                    </a:lnTo>
                    <a:lnTo>
                      <a:pt x="353" y="1255"/>
                    </a:lnTo>
                    <a:lnTo>
                      <a:pt x="353" y="1249"/>
                    </a:lnTo>
                    <a:lnTo>
                      <a:pt x="353" y="1243"/>
                    </a:lnTo>
                    <a:lnTo>
                      <a:pt x="350" y="1237"/>
                    </a:lnTo>
                    <a:lnTo>
                      <a:pt x="348" y="1231"/>
                    </a:lnTo>
                    <a:lnTo>
                      <a:pt x="345" y="1225"/>
                    </a:lnTo>
                    <a:lnTo>
                      <a:pt x="342" y="1220"/>
                    </a:lnTo>
                    <a:lnTo>
                      <a:pt x="337" y="1217"/>
                    </a:lnTo>
                    <a:lnTo>
                      <a:pt x="332" y="1208"/>
                    </a:lnTo>
                    <a:lnTo>
                      <a:pt x="324" y="1196"/>
                    </a:lnTo>
                    <a:lnTo>
                      <a:pt x="321" y="1190"/>
                    </a:lnTo>
                    <a:lnTo>
                      <a:pt x="315" y="1187"/>
                    </a:lnTo>
                    <a:lnTo>
                      <a:pt x="302" y="1173"/>
                    </a:lnTo>
                    <a:lnTo>
                      <a:pt x="299" y="1167"/>
                    </a:lnTo>
                    <a:lnTo>
                      <a:pt x="291" y="1161"/>
                    </a:lnTo>
                    <a:lnTo>
                      <a:pt x="289" y="1155"/>
                    </a:lnTo>
                    <a:lnTo>
                      <a:pt x="283" y="1152"/>
                    </a:lnTo>
                    <a:lnTo>
                      <a:pt x="275" y="1143"/>
                    </a:lnTo>
                    <a:lnTo>
                      <a:pt x="270" y="1140"/>
                    </a:lnTo>
                    <a:lnTo>
                      <a:pt x="265" y="1137"/>
                    </a:lnTo>
                    <a:lnTo>
                      <a:pt x="259" y="1131"/>
                    </a:lnTo>
                    <a:lnTo>
                      <a:pt x="254" y="1131"/>
                    </a:lnTo>
                    <a:lnTo>
                      <a:pt x="249" y="1128"/>
                    </a:lnTo>
                    <a:lnTo>
                      <a:pt x="238" y="1131"/>
                    </a:lnTo>
                    <a:lnTo>
                      <a:pt x="232" y="1134"/>
                    </a:lnTo>
                    <a:lnTo>
                      <a:pt x="232" y="1140"/>
                    </a:lnTo>
                    <a:lnTo>
                      <a:pt x="232" y="1149"/>
                    </a:lnTo>
                    <a:lnTo>
                      <a:pt x="230" y="1155"/>
                    </a:lnTo>
                    <a:lnTo>
                      <a:pt x="230" y="1161"/>
                    </a:lnTo>
                    <a:lnTo>
                      <a:pt x="227" y="1167"/>
                    </a:lnTo>
                    <a:lnTo>
                      <a:pt x="227" y="1173"/>
                    </a:lnTo>
                    <a:lnTo>
                      <a:pt x="224" y="1178"/>
                    </a:lnTo>
                    <a:lnTo>
                      <a:pt x="219" y="1184"/>
                    </a:lnTo>
                    <a:lnTo>
                      <a:pt x="219" y="1190"/>
                    </a:lnTo>
                    <a:lnTo>
                      <a:pt x="216" y="1196"/>
                    </a:lnTo>
                    <a:lnTo>
                      <a:pt x="214" y="1202"/>
                    </a:lnTo>
                    <a:lnTo>
                      <a:pt x="214" y="1211"/>
                    </a:lnTo>
                    <a:lnTo>
                      <a:pt x="211" y="1217"/>
                    </a:lnTo>
                    <a:lnTo>
                      <a:pt x="211" y="1223"/>
                    </a:lnTo>
                    <a:lnTo>
                      <a:pt x="211" y="1228"/>
                    </a:lnTo>
                    <a:lnTo>
                      <a:pt x="203" y="1240"/>
                    </a:lnTo>
                    <a:lnTo>
                      <a:pt x="198" y="1246"/>
                    </a:lnTo>
                    <a:lnTo>
                      <a:pt x="192" y="1261"/>
                    </a:lnTo>
                    <a:lnTo>
                      <a:pt x="190" y="1267"/>
                    </a:lnTo>
                    <a:lnTo>
                      <a:pt x="187" y="1273"/>
                    </a:lnTo>
                    <a:lnTo>
                      <a:pt x="184" y="1278"/>
                    </a:lnTo>
                    <a:lnTo>
                      <a:pt x="182" y="1284"/>
                    </a:lnTo>
                    <a:lnTo>
                      <a:pt x="176" y="1287"/>
                    </a:lnTo>
                    <a:lnTo>
                      <a:pt x="168" y="1293"/>
                    </a:lnTo>
                    <a:lnTo>
                      <a:pt x="166" y="1299"/>
                    </a:lnTo>
                    <a:lnTo>
                      <a:pt x="160" y="1302"/>
                    </a:lnTo>
                    <a:lnTo>
                      <a:pt x="157" y="1308"/>
                    </a:lnTo>
                    <a:lnTo>
                      <a:pt x="149" y="1311"/>
                    </a:lnTo>
                    <a:lnTo>
                      <a:pt x="144" y="1314"/>
                    </a:lnTo>
                    <a:lnTo>
                      <a:pt x="136" y="1314"/>
                    </a:lnTo>
                    <a:lnTo>
                      <a:pt x="131" y="1314"/>
                    </a:lnTo>
                    <a:lnTo>
                      <a:pt x="125" y="1314"/>
                    </a:lnTo>
                    <a:lnTo>
                      <a:pt x="117" y="1314"/>
                    </a:lnTo>
                    <a:lnTo>
                      <a:pt x="112" y="1314"/>
                    </a:lnTo>
                    <a:lnTo>
                      <a:pt x="104" y="1314"/>
                    </a:lnTo>
                    <a:lnTo>
                      <a:pt x="99" y="1311"/>
                    </a:lnTo>
                    <a:lnTo>
                      <a:pt x="93" y="1311"/>
                    </a:lnTo>
                    <a:lnTo>
                      <a:pt x="88" y="1308"/>
                    </a:lnTo>
                    <a:lnTo>
                      <a:pt x="83" y="1305"/>
                    </a:lnTo>
                    <a:lnTo>
                      <a:pt x="80" y="1299"/>
                    </a:lnTo>
                    <a:lnTo>
                      <a:pt x="74" y="1296"/>
                    </a:lnTo>
                    <a:lnTo>
                      <a:pt x="72" y="1290"/>
                    </a:lnTo>
                    <a:lnTo>
                      <a:pt x="66" y="1284"/>
                    </a:lnTo>
                    <a:lnTo>
                      <a:pt x="61" y="1278"/>
                    </a:lnTo>
                    <a:lnTo>
                      <a:pt x="58" y="1273"/>
                    </a:lnTo>
                    <a:lnTo>
                      <a:pt x="56" y="1267"/>
                    </a:lnTo>
                    <a:lnTo>
                      <a:pt x="53" y="1258"/>
                    </a:lnTo>
                    <a:lnTo>
                      <a:pt x="50" y="1252"/>
                    </a:lnTo>
                    <a:lnTo>
                      <a:pt x="50" y="1246"/>
                    </a:lnTo>
                    <a:lnTo>
                      <a:pt x="48" y="1240"/>
                    </a:lnTo>
                    <a:lnTo>
                      <a:pt x="45" y="1225"/>
                    </a:lnTo>
                    <a:lnTo>
                      <a:pt x="45" y="1220"/>
                    </a:lnTo>
                    <a:lnTo>
                      <a:pt x="45" y="1214"/>
                    </a:lnTo>
                    <a:lnTo>
                      <a:pt x="45" y="1202"/>
                    </a:lnTo>
                    <a:lnTo>
                      <a:pt x="48" y="1196"/>
                    </a:lnTo>
                    <a:lnTo>
                      <a:pt x="53" y="1190"/>
                    </a:lnTo>
                    <a:lnTo>
                      <a:pt x="58" y="1184"/>
                    </a:lnTo>
                    <a:lnTo>
                      <a:pt x="64" y="1181"/>
                    </a:lnTo>
                    <a:lnTo>
                      <a:pt x="66" y="1175"/>
                    </a:lnTo>
                    <a:lnTo>
                      <a:pt x="74" y="1170"/>
                    </a:lnTo>
                    <a:lnTo>
                      <a:pt x="77" y="1164"/>
                    </a:lnTo>
                    <a:lnTo>
                      <a:pt x="83" y="1155"/>
                    </a:lnTo>
                    <a:lnTo>
                      <a:pt x="85" y="1149"/>
                    </a:lnTo>
                    <a:lnTo>
                      <a:pt x="93" y="1143"/>
                    </a:lnTo>
                    <a:lnTo>
                      <a:pt x="96" y="1137"/>
                    </a:lnTo>
                    <a:lnTo>
                      <a:pt x="101" y="1131"/>
                    </a:lnTo>
                    <a:lnTo>
                      <a:pt x="107" y="1128"/>
                    </a:lnTo>
                    <a:lnTo>
                      <a:pt x="115" y="1123"/>
                    </a:lnTo>
                    <a:lnTo>
                      <a:pt x="120" y="1120"/>
                    </a:lnTo>
                    <a:lnTo>
                      <a:pt x="125" y="1117"/>
                    </a:lnTo>
                    <a:lnTo>
                      <a:pt x="131" y="1111"/>
                    </a:lnTo>
                    <a:lnTo>
                      <a:pt x="136" y="1108"/>
                    </a:lnTo>
                    <a:lnTo>
                      <a:pt x="141" y="1105"/>
                    </a:lnTo>
                    <a:lnTo>
                      <a:pt x="147" y="1102"/>
                    </a:lnTo>
                    <a:lnTo>
                      <a:pt x="155" y="1099"/>
                    </a:lnTo>
                    <a:lnTo>
                      <a:pt x="160" y="1096"/>
                    </a:lnTo>
                    <a:lnTo>
                      <a:pt x="166" y="1093"/>
                    </a:lnTo>
                    <a:lnTo>
                      <a:pt x="171" y="1093"/>
                    </a:lnTo>
                    <a:lnTo>
                      <a:pt x="176" y="1093"/>
                    </a:lnTo>
                    <a:lnTo>
                      <a:pt x="184" y="1093"/>
                    </a:lnTo>
                    <a:lnTo>
                      <a:pt x="190" y="1090"/>
                    </a:lnTo>
                    <a:lnTo>
                      <a:pt x="195" y="1090"/>
                    </a:lnTo>
                    <a:lnTo>
                      <a:pt x="200" y="1087"/>
                    </a:lnTo>
                    <a:lnTo>
                      <a:pt x="206" y="1087"/>
                    </a:lnTo>
                    <a:lnTo>
                      <a:pt x="211" y="1084"/>
                    </a:lnTo>
                    <a:lnTo>
                      <a:pt x="216" y="1084"/>
                    </a:lnTo>
                    <a:lnTo>
                      <a:pt x="222" y="1081"/>
                    </a:lnTo>
                    <a:lnTo>
                      <a:pt x="230" y="1073"/>
                    </a:lnTo>
                    <a:lnTo>
                      <a:pt x="232" y="1067"/>
                    </a:lnTo>
                    <a:lnTo>
                      <a:pt x="238" y="1061"/>
                    </a:lnTo>
                    <a:lnTo>
                      <a:pt x="241" y="1055"/>
                    </a:lnTo>
                    <a:lnTo>
                      <a:pt x="241" y="1049"/>
                    </a:lnTo>
                    <a:lnTo>
                      <a:pt x="241" y="1043"/>
                    </a:lnTo>
                    <a:lnTo>
                      <a:pt x="238" y="1034"/>
                    </a:lnTo>
                    <a:lnTo>
                      <a:pt x="238" y="1028"/>
                    </a:lnTo>
                    <a:lnTo>
                      <a:pt x="243" y="1020"/>
                    </a:lnTo>
                    <a:lnTo>
                      <a:pt x="246" y="1014"/>
                    </a:lnTo>
                    <a:lnTo>
                      <a:pt x="251" y="1002"/>
                    </a:lnTo>
                    <a:lnTo>
                      <a:pt x="251" y="996"/>
                    </a:lnTo>
                    <a:lnTo>
                      <a:pt x="251" y="990"/>
                    </a:lnTo>
                    <a:lnTo>
                      <a:pt x="251" y="984"/>
                    </a:lnTo>
                    <a:lnTo>
                      <a:pt x="251" y="976"/>
                    </a:lnTo>
                    <a:lnTo>
                      <a:pt x="249" y="967"/>
                    </a:lnTo>
                    <a:lnTo>
                      <a:pt x="246" y="958"/>
                    </a:lnTo>
                    <a:lnTo>
                      <a:pt x="243" y="952"/>
                    </a:lnTo>
                    <a:lnTo>
                      <a:pt x="238" y="946"/>
                    </a:lnTo>
                    <a:lnTo>
                      <a:pt x="206" y="840"/>
                    </a:lnTo>
                    <a:lnTo>
                      <a:pt x="206" y="829"/>
                    </a:lnTo>
                    <a:lnTo>
                      <a:pt x="206" y="823"/>
                    </a:lnTo>
                    <a:lnTo>
                      <a:pt x="203" y="817"/>
                    </a:lnTo>
                    <a:lnTo>
                      <a:pt x="200" y="811"/>
                    </a:lnTo>
                    <a:lnTo>
                      <a:pt x="198" y="805"/>
                    </a:lnTo>
                    <a:lnTo>
                      <a:pt x="198" y="799"/>
                    </a:lnTo>
                    <a:lnTo>
                      <a:pt x="195" y="793"/>
                    </a:lnTo>
                    <a:lnTo>
                      <a:pt x="190" y="787"/>
                    </a:lnTo>
                    <a:lnTo>
                      <a:pt x="184" y="776"/>
                    </a:lnTo>
                    <a:lnTo>
                      <a:pt x="182" y="770"/>
                    </a:lnTo>
                    <a:lnTo>
                      <a:pt x="182" y="764"/>
                    </a:lnTo>
                    <a:lnTo>
                      <a:pt x="182" y="758"/>
                    </a:lnTo>
                    <a:lnTo>
                      <a:pt x="179" y="746"/>
                    </a:lnTo>
                    <a:lnTo>
                      <a:pt x="176" y="740"/>
                    </a:lnTo>
                    <a:lnTo>
                      <a:pt x="174" y="734"/>
                    </a:lnTo>
                    <a:lnTo>
                      <a:pt x="168" y="723"/>
                    </a:lnTo>
                    <a:lnTo>
                      <a:pt x="160" y="717"/>
                    </a:lnTo>
                    <a:lnTo>
                      <a:pt x="160" y="705"/>
                    </a:lnTo>
                    <a:lnTo>
                      <a:pt x="157" y="696"/>
                    </a:lnTo>
                    <a:lnTo>
                      <a:pt x="157" y="690"/>
                    </a:lnTo>
                    <a:lnTo>
                      <a:pt x="155" y="679"/>
                    </a:lnTo>
                    <a:lnTo>
                      <a:pt x="155" y="661"/>
                    </a:lnTo>
                    <a:lnTo>
                      <a:pt x="155" y="649"/>
                    </a:lnTo>
                    <a:lnTo>
                      <a:pt x="152" y="643"/>
                    </a:lnTo>
                    <a:lnTo>
                      <a:pt x="152" y="637"/>
                    </a:lnTo>
                    <a:lnTo>
                      <a:pt x="152" y="632"/>
                    </a:lnTo>
                    <a:lnTo>
                      <a:pt x="152" y="626"/>
                    </a:lnTo>
                    <a:lnTo>
                      <a:pt x="152" y="620"/>
                    </a:lnTo>
                    <a:lnTo>
                      <a:pt x="152" y="605"/>
                    </a:lnTo>
                    <a:lnTo>
                      <a:pt x="157" y="599"/>
                    </a:lnTo>
                    <a:lnTo>
                      <a:pt x="160" y="593"/>
                    </a:lnTo>
                    <a:lnTo>
                      <a:pt x="160" y="587"/>
                    </a:lnTo>
                    <a:lnTo>
                      <a:pt x="157" y="582"/>
                    </a:lnTo>
                    <a:lnTo>
                      <a:pt x="155" y="576"/>
                    </a:lnTo>
                    <a:lnTo>
                      <a:pt x="149" y="570"/>
                    </a:lnTo>
                    <a:lnTo>
                      <a:pt x="147" y="564"/>
                    </a:lnTo>
                    <a:lnTo>
                      <a:pt x="141" y="558"/>
                    </a:lnTo>
                    <a:lnTo>
                      <a:pt x="136" y="549"/>
                    </a:lnTo>
                    <a:lnTo>
                      <a:pt x="131" y="543"/>
                    </a:lnTo>
                    <a:lnTo>
                      <a:pt x="125" y="538"/>
                    </a:lnTo>
                    <a:lnTo>
                      <a:pt x="120" y="532"/>
                    </a:lnTo>
                    <a:lnTo>
                      <a:pt x="115" y="526"/>
                    </a:lnTo>
                    <a:lnTo>
                      <a:pt x="109" y="520"/>
                    </a:lnTo>
                    <a:lnTo>
                      <a:pt x="107" y="514"/>
                    </a:lnTo>
                    <a:lnTo>
                      <a:pt x="104" y="508"/>
                    </a:lnTo>
                    <a:lnTo>
                      <a:pt x="101" y="502"/>
                    </a:lnTo>
                    <a:lnTo>
                      <a:pt x="101" y="496"/>
                    </a:lnTo>
                    <a:lnTo>
                      <a:pt x="99" y="488"/>
                    </a:lnTo>
                    <a:lnTo>
                      <a:pt x="99" y="482"/>
                    </a:lnTo>
                    <a:lnTo>
                      <a:pt x="99" y="476"/>
                    </a:lnTo>
                    <a:lnTo>
                      <a:pt x="99" y="470"/>
                    </a:lnTo>
                    <a:lnTo>
                      <a:pt x="99" y="464"/>
                    </a:lnTo>
                    <a:lnTo>
                      <a:pt x="101" y="458"/>
                    </a:lnTo>
                    <a:lnTo>
                      <a:pt x="107" y="452"/>
                    </a:lnTo>
                    <a:lnTo>
                      <a:pt x="109" y="446"/>
                    </a:lnTo>
                    <a:lnTo>
                      <a:pt x="115" y="443"/>
                    </a:lnTo>
                    <a:lnTo>
                      <a:pt x="115" y="438"/>
                    </a:lnTo>
                    <a:lnTo>
                      <a:pt x="120" y="435"/>
                    </a:lnTo>
                    <a:lnTo>
                      <a:pt x="125" y="432"/>
                    </a:lnTo>
                    <a:lnTo>
                      <a:pt x="131" y="432"/>
                    </a:lnTo>
                    <a:lnTo>
                      <a:pt x="136" y="432"/>
                    </a:lnTo>
                    <a:lnTo>
                      <a:pt x="141" y="435"/>
                    </a:lnTo>
                    <a:lnTo>
                      <a:pt x="144" y="440"/>
                    </a:lnTo>
                    <a:lnTo>
                      <a:pt x="147" y="446"/>
                    </a:lnTo>
                    <a:lnTo>
                      <a:pt x="152" y="446"/>
                    </a:lnTo>
                    <a:lnTo>
                      <a:pt x="157" y="446"/>
                    </a:lnTo>
                    <a:lnTo>
                      <a:pt x="163" y="446"/>
                    </a:lnTo>
                    <a:lnTo>
                      <a:pt x="168" y="446"/>
                    </a:lnTo>
                    <a:lnTo>
                      <a:pt x="174" y="440"/>
                    </a:lnTo>
                    <a:lnTo>
                      <a:pt x="174" y="435"/>
                    </a:lnTo>
                    <a:lnTo>
                      <a:pt x="174" y="429"/>
                    </a:lnTo>
                    <a:lnTo>
                      <a:pt x="174" y="423"/>
                    </a:lnTo>
                    <a:lnTo>
                      <a:pt x="174" y="417"/>
                    </a:lnTo>
                    <a:lnTo>
                      <a:pt x="168" y="414"/>
                    </a:lnTo>
                    <a:lnTo>
                      <a:pt x="166" y="408"/>
                    </a:lnTo>
                    <a:lnTo>
                      <a:pt x="160" y="402"/>
                    </a:lnTo>
                    <a:lnTo>
                      <a:pt x="157" y="396"/>
                    </a:lnTo>
                    <a:lnTo>
                      <a:pt x="155" y="388"/>
                    </a:lnTo>
                    <a:lnTo>
                      <a:pt x="152" y="382"/>
                    </a:lnTo>
                    <a:lnTo>
                      <a:pt x="149" y="376"/>
                    </a:lnTo>
                    <a:lnTo>
                      <a:pt x="144" y="370"/>
                    </a:lnTo>
                    <a:lnTo>
                      <a:pt x="139" y="367"/>
                    </a:lnTo>
                    <a:lnTo>
                      <a:pt x="133" y="361"/>
                    </a:lnTo>
                    <a:lnTo>
                      <a:pt x="128" y="352"/>
                    </a:lnTo>
                    <a:lnTo>
                      <a:pt x="123" y="349"/>
                    </a:lnTo>
                    <a:lnTo>
                      <a:pt x="120" y="343"/>
                    </a:lnTo>
                    <a:lnTo>
                      <a:pt x="115" y="341"/>
                    </a:lnTo>
                    <a:lnTo>
                      <a:pt x="107" y="335"/>
                    </a:lnTo>
                    <a:lnTo>
                      <a:pt x="104" y="329"/>
                    </a:lnTo>
                    <a:lnTo>
                      <a:pt x="99" y="326"/>
                    </a:lnTo>
                    <a:lnTo>
                      <a:pt x="93" y="273"/>
                    </a:lnTo>
                    <a:lnTo>
                      <a:pt x="88" y="270"/>
                    </a:lnTo>
                    <a:lnTo>
                      <a:pt x="83" y="270"/>
                    </a:lnTo>
                    <a:lnTo>
                      <a:pt x="77" y="267"/>
                    </a:lnTo>
                    <a:lnTo>
                      <a:pt x="72" y="264"/>
                    </a:lnTo>
                    <a:lnTo>
                      <a:pt x="69" y="258"/>
                    </a:lnTo>
                    <a:lnTo>
                      <a:pt x="66" y="252"/>
                    </a:lnTo>
                    <a:lnTo>
                      <a:pt x="61" y="249"/>
                    </a:lnTo>
                    <a:lnTo>
                      <a:pt x="56" y="246"/>
                    </a:lnTo>
                    <a:lnTo>
                      <a:pt x="50" y="241"/>
                    </a:lnTo>
                    <a:lnTo>
                      <a:pt x="48" y="235"/>
                    </a:lnTo>
                    <a:lnTo>
                      <a:pt x="40" y="229"/>
                    </a:lnTo>
                    <a:lnTo>
                      <a:pt x="37" y="223"/>
                    </a:lnTo>
                    <a:lnTo>
                      <a:pt x="32" y="223"/>
                    </a:lnTo>
                    <a:lnTo>
                      <a:pt x="26" y="220"/>
                    </a:lnTo>
                    <a:lnTo>
                      <a:pt x="18" y="214"/>
                    </a:lnTo>
                    <a:lnTo>
                      <a:pt x="18" y="208"/>
                    </a:lnTo>
                    <a:lnTo>
                      <a:pt x="13" y="202"/>
                    </a:lnTo>
                    <a:lnTo>
                      <a:pt x="10" y="202"/>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 name="Freeform 22"/>
              <p:cNvSpPr>
                <a:spLocks/>
              </p:cNvSpPr>
              <p:nvPr userDrawn="1"/>
            </p:nvSpPr>
            <p:spPr bwMode="ltGray">
              <a:xfrm>
                <a:off x="838" y="2428"/>
                <a:ext cx="90" cy="107"/>
              </a:xfrm>
              <a:custGeom>
                <a:avLst/>
                <a:gdLst>
                  <a:gd name="T0" fmla="*/ 43 w 90"/>
                  <a:gd name="T1" fmla="*/ 97 h 107"/>
                  <a:gd name="T2" fmla="*/ 48 w 90"/>
                  <a:gd name="T3" fmla="*/ 97 h 107"/>
                  <a:gd name="T4" fmla="*/ 51 w 90"/>
                  <a:gd name="T5" fmla="*/ 91 h 107"/>
                  <a:gd name="T6" fmla="*/ 56 w 90"/>
                  <a:gd name="T7" fmla="*/ 88 h 107"/>
                  <a:gd name="T8" fmla="*/ 59 w 90"/>
                  <a:gd name="T9" fmla="*/ 82 h 107"/>
                  <a:gd name="T10" fmla="*/ 64 w 90"/>
                  <a:gd name="T11" fmla="*/ 79 h 107"/>
                  <a:gd name="T12" fmla="*/ 70 w 90"/>
                  <a:gd name="T13" fmla="*/ 73 h 107"/>
                  <a:gd name="T14" fmla="*/ 75 w 90"/>
                  <a:gd name="T15" fmla="*/ 67 h 107"/>
                  <a:gd name="T16" fmla="*/ 80 w 90"/>
                  <a:gd name="T17" fmla="*/ 64 h 107"/>
                  <a:gd name="T18" fmla="*/ 83 w 90"/>
                  <a:gd name="T19" fmla="*/ 58 h 107"/>
                  <a:gd name="T20" fmla="*/ 83 w 90"/>
                  <a:gd name="T21" fmla="*/ 53 h 107"/>
                  <a:gd name="T22" fmla="*/ 83 w 90"/>
                  <a:gd name="T23" fmla="*/ 47 h 107"/>
                  <a:gd name="T24" fmla="*/ 83 w 90"/>
                  <a:gd name="T25" fmla="*/ 41 h 107"/>
                  <a:gd name="T26" fmla="*/ 86 w 90"/>
                  <a:gd name="T27" fmla="*/ 35 h 107"/>
                  <a:gd name="T28" fmla="*/ 86 w 90"/>
                  <a:gd name="T29" fmla="*/ 29 h 107"/>
                  <a:gd name="T30" fmla="*/ 89 w 90"/>
                  <a:gd name="T31" fmla="*/ 23 h 107"/>
                  <a:gd name="T32" fmla="*/ 89 w 90"/>
                  <a:gd name="T33" fmla="*/ 17 h 107"/>
                  <a:gd name="T34" fmla="*/ 86 w 90"/>
                  <a:gd name="T35" fmla="*/ 11 h 107"/>
                  <a:gd name="T36" fmla="*/ 86 w 90"/>
                  <a:gd name="T37" fmla="*/ 5 h 107"/>
                  <a:gd name="T38" fmla="*/ 86 w 90"/>
                  <a:gd name="T39" fmla="*/ 0 h 107"/>
                  <a:gd name="T40" fmla="*/ 80 w 90"/>
                  <a:gd name="T41" fmla="*/ 0 h 107"/>
                  <a:gd name="T42" fmla="*/ 72 w 90"/>
                  <a:gd name="T43" fmla="*/ 0 h 107"/>
                  <a:gd name="T44" fmla="*/ 67 w 90"/>
                  <a:gd name="T45" fmla="*/ 0 h 107"/>
                  <a:gd name="T46" fmla="*/ 62 w 90"/>
                  <a:gd name="T47" fmla="*/ 2 h 107"/>
                  <a:gd name="T48" fmla="*/ 62 w 90"/>
                  <a:gd name="T49" fmla="*/ 8 h 107"/>
                  <a:gd name="T50" fmla="*/ 56 w 90"/>
                  <a:gd name="T51" fmla="*/ 11 h 107"/>
                  <a:gd name="T52" fmla="*/ 51 w 90"/>
                  <a:gd name="T53" fmla="*/ 14 h 107"/>
                  <a:gd name="T54" fmla="*/ 45 w 90"/>
                  <a:gd name="T55" fmla="*/ 14 h 107"/>
                  <a:gd name="T56" fmla="*/ 40 w 90"/>
                  <a:gd name="T57" fmla="*/ 14 h 107"/>
                  <a:gd name="T58" fmla="*/ 37 w 90"/>
                  <a:gd name="T59" fmla="*/ 20 h 107"/>
                  <a:gd name="T60" fmla="*/ 35 w 90"/>
                  <a:gd name="T61" fmla="*/ 26 h 107"/>
                  <a:gd name="T62" fmla="*/ 29 w 90"/>
                  <a:gd name="T63" fmla="*/ 29 h 107"/>
                  <a:gd name="T64" fmla="*/ 24 w 90"/>
                  <a:gd name="T65" fmla="*/ 26 h 107"/>
                  <a:gd name="T66" fmla="*/ 16 w 90"/>
                  <a:gd name="T67" fmla="*/ 29 h 107"/>
                  <a:gd name="T68" fmla="*/ 10 w 90"/>
                  <a:gd name="T69" fmla="*/ 32 h 107"/>
                  <a:gd name="T70" fmla="*/ 5 w 90"/>
                  <a:gd name="T71" fmla="*/ 35 h 107"/>
                  <a:gd name="T72" fmla="*/ 0 w 90"/>
                  <a:gd name="T73" fmla="*/ 38 h 107"/>
                  <a:gd name="T74" fmla="*/ 0 w 90"/>
                  <a:gd name="T75" fmla="*/ 44 h 107"/>
                  <a:gd name="T76" fmla="*/ 0 w 90"/>
                  <a:gd name="T77" fmla="*/ 50 h 107"/>
                  <a:gd name="T78" fmla="*/ 0 w 90"/>
                  <a:gd name="T79" fmla="*/ 55 h 107"/>
                  <a:gd name="T80" fmla="*/ 0 w 90"/>
                  <a:gd name="T81" fmla="*/ 61 h 107"/>
                  <a:gd name="T82" fmla="*/ 0 w 90"/>
                  <a:gd name="T83" fmla="*/ 67 h 107"/>
                  <a:gd name="T84" fmla="*/ 0 w 90"/>
                  <a:gd name="T85" fmla="*/ 73 h 107"/>
                  <a:gd name="T86" fmla="*/ 5 w 90"/>
                  <a:gd name="T87" fmla="*/ 76 h 107"/>
                  <a:gd name="T88" fmla="*/ 10 w 90"/>
                  <a:gd name="T89" fmla="*/ 79 h 107"/>
                  <a:gd name="T90" fmla="*/ 13 w 90"/>
                  <a:gd name="T91" fmla="*/ 85 h 107"/>
                  <a:gd name="T92" fmla="*/ 18 w 90"/>
                  <a:gd name="T93" fmla="*/ 88 h 107"/>
                  <a:gd name="T94" fmla="*/ 18 w 90"/>
                  <a:gd name="T95" fmla="*/ 94 h 107"/>
                  <a:gd name="T96" fmla="*/ 24 w 90"/>
                  <a:gd name="T97" fmla="*/ 97 h 107"/>
                  <a:gd name="T98" fmla="*/ 29 w 90"/>
                  <a:gd name="T99" fmla="*/ 97 h 107"/>
                  <a:gd name="T100" fmla="*/ 35 w 90"/>
                  <a:gd name="T101" fmla="*/ 103 h 107"/>
                  <a:gd name="T102" fmla="*/ 40 w 90"/>
                  <a:gd name="T103" fmla="*/ 106 h 107"/>
                  <a:gd name="T104" fmla="*/ 45 w 90"/>
                  <a:gd name="T105" fmla="*/ 106 h 107"/>
                  <a:gd name="T106" fmla="*/ 51 w 90"/>
                  <a:gd name="T107" fmla="*/ 103 h 107"/>
                  <a:gd name="T108" fmla="*/ 51 w 90"/>
                  <a:gd name="T109" fmla="*/ 97 h 107"/>
                  <a:gd name="T110" fmla="*/ 56 w 90"/>
                  <a:gd name="T111" fmla="*/ 94 h 107"/>
                  <a:gd name="T112" fmla="*/ 59 w 90"/>
                  <a:gd name="T113" fmla="*/ 91 h 1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0" h="107">
                    <a:moveTo>
                      <a:pt x="43" y="97"/>
                    </a:moveTo>
                    <a:lnTo>
                      <a:pt x="48" y="97"/>
                    </a:lnTo>
                    <a:lnTo>
                      <a:pt x="51" y="91"/>
                    </a:lnTo>
                    <a:lnTo>
                      <a:pt x="56" y="88"/>
                    </a:lnTo>
                    <a:lnTo>
                      <a:pt x="59" y="82"/>
                    </a:lnTo>
                    <a:lnTo>
                      <a:pt x="64" y="79"/>
                    </a:lnTo>
                    <a:lnTo>
                      <a:pt x="70" y="73"/>
                    </a:lnTo>
                    <a:lnTo>
                      <a:pt x="75" y="67"/>
                    </a:lnTo>
                    <a:lnTo>
                      <a:pt x="80" y="64"/>
                    </a:lnTo>
                    <a:lnTo>
                      <a:pt x="83" y="58"/>
                    </a:lnTo>
                    <a:lnTo>
                      <a:pt x="83" y="53"/>
                    </a:lnTo>
                    <a:lnTo>
                      <a:pt x="83" y="47"/>
                    </a:lnTo>
                    <a:lnTo>
                      <a:pt x="83" y="41"/>
                    </a:lnTo>
                    <a:lnTo>
                      <a:pt x="86" y="35"/>
                    </a:lnTo>
                    <a:lnTo>
                      <a:pt x="86" y="29"/>
                    </a:lnTo>
                    <a:lnTo>
                      <a:pt x="89" y="23"/>
                    </a:lnTo>
                    <a:lnTo>
                      <a:pt x="89" y="17"/>
                    </a:lnTo>
                    <a:lnTo>
                      <a:pt x="86" y="11"/>
                    </a:lnTo>
                    <a:lnTo>
                      <a:pt x="86" y="5"/>
                    </a:lnTo>
                    <a:lnTo>
                      <a:pt x="86" y="0"/>
                    </a:lnTo>
                    <a:lnTo>
                      <a:pt x="80" y="0"/>
                    </a:lnTo>
                    <a:lnTo>
                      <a:pt x="72" y="0"/>
                    </a:lnTo>
                    <a:lnTo>
                      <a:pt x="67" y="0"/>
                    </a:lnTo>
                    <a:lnTo>
                      <a:pt x="62" y="2"/>
                    </a:lnTo>
                    <a:lnTo>
                      <a:pt x="62" y="8"/>
                    </a:lnTo>
                    <a:lnTo>
                      <a:pt x="56" y="11"/>
                    </a:lnTo>
                    <a:lnTo>
                      <a:pt x="51" y="14"/>
                    </a:lnTo>
                    <a:lnTo>
                      <a:pt x="45" y="14"/>
                    </a:lnTo>
                    <a:lnTo>
                      <a:pt x="40" y="14"/>
                    </a:lnTo>
                    <a:lnTo>
                      <a:pt x="37" y="20"/>
                    </a:lnTo>
                    <a:lnTo>
                      <a:pt x="35" y="26"/>
                    </a:lnTo>
                    <a:lnTo>
                      <a:pt x="29" y="29"/>
                    </a:lnTo>
                    <a:lnTo>
                      <a:pt x="24" y="26"/>
                    </a:lnTo>
                    <a:lnTo>
                      <a:pt x="16" y="29"/>
                    </a:lnTo>
                    <a:lnTo>
                      <a:pt x="10" y="32"/>
                    </a:lnTo>
                    <a:lnTo>
                      <a:pt x="5" y="35"/>
                    </a:lnTo>
                    <a:lnTo>
                      <a:pt x="0" y="38"/>
                    </a:lnTo>
                    <a:lnTo>
                      <a:pt x="0" y="44"/>
                    </a:lnTo>
                    <a:lnTo>
                      <a:pt x="0" y="50"/>
                    </a:lnTo>
                    <a:lnTo>
                      <a:pt x="0" y="55"/>
                    </a:lnTo>
                    <a:lnTo>
                      <a:pt x="0" y="61"/>
                    </a:lnTo>
                    <a:lnTo>
                      <a:pt x="0" y="67"/>
                    </a:lnTo>
                    <a:lnTo>
                      <a:pt x="0" y="73"/>
                    </a:lnTo>
                    <a:lnTo>
                      <a:pt x="5" y="76"/>
                    </a:lnTo>
                    <a:lnTo>
                      <a:pt x="10" y="79"/>
                    </a:lnTo>
                    <a:lnTo>
                      <a:pt x="13" y="85"/>
                    </a:lnTo>
                    <a:lnTo>
                      <a:pt x="18" y="88"/>
                    </a:lnTo>
                    <a:lnTo>
                      <a:pt x="18" y="94"/>
                    </a:lnTo>
                    <a:lnTo>
                      <a:pt x="24" y="97"/>
                    </a:lnTo>
                    <a:lnTo>
                      <a:pt x="29" y="97"/>
                    </a:lnTo>
                    <a:lnTo>
                      <a:pt x="35" y="103"/>
                    </a:lnTo>
                    <a:lnTo>
                      <a:pt x="40" y="106"/>
                    </a:lnTo>
                    <a:lnTo>
                      <a:pt x="45" y="106"/>
                    </a:lnTo>
                    <a:lnTo>
                      <a:pt x="51" y="103"/>
                    </a:lnTo>
                    <a:lnTo>
                      <a:pt x="51" y="97"/>
                    </a:lnTo>
                    <a:lnTo>
                      <a:pt x="56" y="94"/>
                    </a:lnTo>
                    <a:lnTo>
                      <a:pt x="59" y="91"/>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 name="Freeform 23"/>
              <p:cNvSpPr>
                <a:spLocks/>
              </p:cNvSpPr>
              <p:nvPr userDrawn="1"/>
            </p:nvSpPr>
            <p:spPr bwMode="ltGray">
              <a:xfrm>
                <a:off x="1055" y="2513"/>
                <a:ext cx="113" cy="236"/>
              </a:xfrm>
              <a:custGeom>
                <a:avLst/>
                <a:gdLst>
                  <a:gd name="T0" fmla="*/ 53 w 113"/>
                  <a:gd name="T1" fmla="*/ 0 h 236"/>
                  <a:gd name="T2" fmla="*/ 61 w 113"/>
                  <a:gd name="T3" fmla="*/ 8 h 236"/>
                  <a:gd name="T4" fmla="*/ 72 w 113"/>
                  <a:gd name="T5" fmla="*/ 14 h 236"/>
                  <a:gd name="T6" fmla="*/ 80 w 113"/>
                  <a:gd name="T7" fmla="*/ 26 h 236"/>
                  <a:gd name="T8" fmla="*/ 85 w 113"/>
                  <a:gd name="T9" fmla="*/ 38 h 236"/>
                  <a:gd name="T10" fmla="*/ 96 w 113"/>
                  <a:gd name="T11" fmla="*/ 49 h 236"/>
                  <a:gd name="T12" fmla="*/ 101 w 113"/>
                  <a:gd name="T13" fmla="*/ 64 h 236"/>
                  <a:gd name="T14" fmla="*/ 104 w 113"/>
                  <a:gd name="T15" fmla="*/ 76 h 236"/>
                  <a:gd name="T16" fmla="*/ 106 w 113"/>
                  <a:gd name="T17" fmla="*/ 88 h 236"/>
                  <a:gd name="T18" fmla="*/ 106 w 113"/>
                  <a:gd name="T19" fmla="*/ 102 h 236"/>
                  <a:gd name="T20" fmla="*/ 109 w 113"/>
                  <a:gd name="T21" fmla="*/ 117 h 236"/>
                  <a:gd name="T22" fmla="*/ 109 w 113"/>
                  <a:gd name="T23" fmla="*/ 129 h 236"/>
                  <a:gd name="T24" fmla="*/ 112 w 113"/>
                  <a:gd name="T25" fmla="*/ 141 h 236"/>
                  <a:gd name="T26" fmla="*/ 112 w 113"/>
                  <a:gd name="T27" fmla="*/ 161 h 236"/>
                  <a:gd name="T28" fmla="*/ 112 w 113"/>
                  <a:gd name="T29" fmla="*/ 176 h 236"/>
                  <a:gd name="T30" fmla="*/ 109 w 113"/>
                  <a:gd name="T31" fmla="*/ 188 h 236"/>
                  <a:gd name="T32" fmla="*/ 109 w 113"/>
                  <a:gd name="T33" fmla="*/ 199 h 236"/>
                  <a:gd name="T34" fmla="*/ 104 w 113"/>
                  <a:gd name="T35" fmla="*/ 214 h 236"/>
                  <a:gd name="T36" fmla="*/ 96 w 113"/>
                  <a:gd name="T37" fmla="*/ 223 h 236"/>
                  <a:gd name="T38" fmla="*/ 88 w 113"/>
                  <a:gd name="T39" fmla="*/ 232 h 236"/>
                  <a:gd name="T40" fmla="*/ 77 w 113"/>
                  <a:gd name="T41" fmla="*/ 235 h 236"/>
                  <a:gd name="T42" fmla="*/ 64 w 113"/>
                  <a:gd name="T43" fmla="*/ 235 h 236"/>
                  <a:gd name="T44" fmla="*/ 50 w 113"/>
                  <a:gd name="T45" fmla="*/ 235 h 236"/>
                  <a:gd name="T46" fmla="*/ 40 w 113"/>
                  <a:gd name="T47" fmla="*/ 235 h 236"/>
                  <a:gd name="T48" fmla="*/ 29 w 113"/>
                  <a:gd name="T49" fmla="*/ 232 h 236"/>
                  <a:gd name="T50" fmla="*/ 21 w 113"/>
                  <a:gd name="T51" fmla="*/ 223 h 236"/>
                  <a:gd name="T52" fmla="*/ 10 w 113"/>
                  <a:gd name="T53" fmla="*/ 214 h 236"/>
                  <a:gd name="T54" fmla="*/ 5 w 113"/>
                  <a:gd name="T55" fmla="*/ 202 h 236"/>
                  <a:gd name="T56" fmla="*/ 2 w 113"/>
                  <a:gd name="T57" fmla="*/ 188 h 236"/>
                  <a:gd name="T58" fmla="*/ 2 w 113"/>
                  <a:gd name="T59" fmla="*/ 170 h 236"/>
                  <a:gd name="T60" fmla="*/ 2 w 113"/>
                  <a:gd name="T61" fmla="*/ 158 h 236"/>
                  <a:gd name="T62" fmla="*/ 5 w 113"/>
                  <a:gd name="T63" fmla="*/ 146 h 236"/>
                  <a:gd name="T64" fmla="*/ 2 w 113"/>
                  <a:gd name="T65" fmla="*/ 135 h 236"/>
                  <a:gd name="T66" fmla="*/ 0 w 113"/>
                  <a:gd name="T67" fmla="*/ 117 h 236"/>
                  <a:gd name="T68" fmla="*/ 2 w 113"/>
                  <a:gd name="T69" fmla="*/ 102 h 236"/>
                  <a:gd name="T70" fmla="*/ 2 w 113"/>
                  <a:gd name="T71" fmla="*/ 91 h 236"/>
                  <a:gd name="T72" fmla="*/ 5 w 113"/>
                  <a:gd name="T73" fmla="*/ 79 h 236"/>
                  <a:gd name="T74" fmla="*/ 10 w 113"/>
                  <a:gd name="T75" fmla="*/ 67 h 236"/>
                  <a:gd name="T76" fmla="*/ 13 w 113"/>
                  <a:gd name="T77" fmla="*/ 52 h 236"/>
                  <a:gd name="T78" fmla="*/ 18 w 113"/>
                  <a:gd name="T79" fmla="*/ 38 h 236"/>
                  <a:gd name="T80" fmla="*/ 24 w 113"/>
                  <a:gd name="T81" fmla="*/ 26 h 236"/>
                  <a:gd name="T82" fmla="*/ 37 w 113"/>
                  <a:gd name="T83" fmla="*/ 14 h 236"/>
                  <a:gd name="T84" fmla="*/ 45 w 113"/>
                  <a:gd name="T85" fmla="*/ 5 h 236"/>
                  <a:gd name="T86" fmla="*/ 48 w 113"/>
                  <a:gd name="T87" fmla="*/ 0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3" h="236">
                    <a:moveTo>
                      <a:pt x="48" y="0"/>
                    </a:moveTo>
                    <a:lnTo>
                      <a:pt x="53" y="0"/>
                    </a:lnTo>
                    <a:lnTo>
                      <a:pt x="58" y="2"/>
                    </a:lnTo>
                    <a:lnTo>
                      <a:pt x="61" y="8"/>
                    </a:lnTo>
                    <a:lnTo>
                      <a:pt x="66" y="11"/>
                    </a:lnTo>
                    <a:lnTo>
                      <a:pt x="72" y="14"/>
                    </a:lnTo>
                    <a:lnTo>
                      <a:pt x="77" y="20"/>
                    </a:lnTo>
                    <a:lnTo>
                      <a:pt x="80" y="26"/>
                    </a:lnTo>
                    <a:lnTo>
                      <a:pt x="82" y="32"/>
                    </a:lnTo>
                    <a:lnTo>
                      <a:pt x="85" y="38"/>
                    </a:lnTo>
                    <a:lnTo>
                      <a:pt x="90" y="47"/>
                    </a:lnTo>
                    <a:lnTo>
                      <a:pt x="96" y="49"/>
                    </a:lnTo>
                    <a:lnTo>
                      <a:pt x="96" y="55"/>
                    </a:lnTo>
                    <a:lnTo>
                      <a:pt x="101" y="64"/>
                    </a:lnTo>
                    <a:lnTo>
                      <a:pt x="104" y="70"/>
                    </a:lnTo>
                    <a:lnTo>
                      <a:pt x="104" y="76"/>
                    </a:lnTo>
                    <a:lnTo>
                      <a:pt x="106" y="82"/>
                    </a:lnTo>
                    <a:lnTo>
                      <a:pt x="106" y="88"/>
                    </a:lnTo>
                    <a:lnTo>
                      <a:pt x="106" y="94"/>
                    </a:lnTo>
                    <a:lnTo>
                      <a:pt x="106" y="102"/>
                    </a:lnTo>
                    <a:lnTo>
                      <a:pt x="109" y="108"/>
                    </a:lnTo>
                    <a:lnTo>
                      <a:pt x="109" y="117"/>
                    </a:lnTo>
                    <a:lnTo>
                      <a:pt x="109" y="123"/>
                    </a:lnTo>
                    <a:lnTo>
                      <a:pt x="109" y="129"/>
                    </a:lnTo>
                    <a:lnTo>
                      <a:pt x="109" y="135"/>
                    </a:lnTo>
                    <a:lnTo>
                      <a:pt x="112" y="141"/>
                    </a:lnTo>
                    <a:lnTo>
                      <a:pt x="112" y="155"/>
                    </a:lnTo>
                    <a:lnTo>
                      <a:pt x="112" y="161"/>
                    </a:lnTo>
                    <a:lnTo>
                      <a:pt x="112" y="167"/>
                    </a:lnTo>
                    <a:lnTo>
                      <a:pt x="112" y="176"/>
                    </a:lnTo>
                    <a:lnTo>
                      <a:pt x="112" y="182"/>
                    </a:lnTo>
                    <a:lnTo>
                      <a:pt x="109" y="188"/>
                    </a:lnTo>
                    <a:lnTo>
                      <a:pt x="109" y="193"/>
                    </a:lnTo>
                    <a:lnTo>
                      <a:pt x="109" y="199"/>
                    </a:lnTo>
                    <a:lnTo>
                      <a:pt x="106" y="205"/>
                    </a:lnTo>
                    <a:lnTo>
                      <a:pt x="104" y="214"/>
                    </a:lnTo>
                    <a:lnTo>
                      <a:pt x="101" y="220"/>
                    </a:lnTo>
                    <a:lnTo>
                      <a:pt x="96" y="223"/>
                    </a:lnTo>
                    <a:lnTo>
                      <a:pt x="93" y="229"/>
                    </a:lnTo>
                    <a:lnTo>
                      <a:pt x="88" y="232"/>
                    </a:lnTo>
                    <a:lnTo>
                      <a:pt x="82" y="235"/>
                    </a:lnTo>
                    <a:lnTo>
                      <a:pt x="77" y="235"/>
                    </a:lnTo>
                    <a:lnTo>
                      <a:pt x="72" y="235"/>
                    </a:lnTo>
                    <a:lnTo>
                      <a:pt x="64" y="235"/>
                    </a:lnTo>
                    <a:lnTo>
                      <a:pt x="58" y="235"/>
                    </a:lnTo>
                    <a:lnTo>
                      <a:pt x="50" y="235"/>
                    </a:lnTo>
                    <a:lnTo>
                      <a:pt x="45" y="235"/>
                    </a:lnTo>
                    <a:lnTo>
                      <a:pt x="40" y="235"/>
                    </a:lnTo>
                    <a:lnTo>
                      <a:pt x="34" y="235"/>
                    </a:lnTo>
                    <a:lnTo>
                      <a:pt x="29" y="232"/>
                    </a:lnTo>
                    <a:lnTo>
                      <a:pt x="26" y="226"/>
                    </a:lnTo>
                    <a:lnTo>
                      <a:pt x="21" y="223"/>
                    </a:lnTo>
                    <a:lnTo>
                      <a:pt x="16" y="217"/>
                    </a:lnTo>
                    <a:lnTo>
                      <a:pt x="10" y="214"/>
                    </a:lnTo>
                    <a:lnTo>
                      <a:pt x="8" y="208"/>
                    </a:lnTo>
                    <a:lnTo>
                      <a:pt x="5" y="202"/>
                    </a:lnTo>
                    <a:lnTo>
                      <a:pt x="5" y="193"/>
                    </a:lnTo>
                    <a:lnTo>
                      <a:pt x="2" y="188"/>
                    </a:lnTo>
                    <a:lnTo>
                      <a:pt x="2" y="179"/>
                    </a:lnTo>
                    <a:lnTo>
                      <a:pt x="2" y="170"/>
                    </a:lnTo>
                    <a:lnTo>
                      <a:pt x="2" y="164"/>
                    </a:lnTo>
                    <a:lnTo>
                      <a:pt x="2" y="158"/>
                    </a:lnTo>
                    <a:lnTo>
                      <a:pt x="2" y="152"/>
                    </a:lnTo>
                    <a:lnTo>
                      <a:pt x="5" y="146"/>
                    </a:lnTo>
                    <a:lnTo>
                      <a:pt x="2" y="141"/>
                    </a:lnTo>
                    <a:lnTo>
                      <a:pt x="2" y="135"/>
                    </a:lnTo>
                    <a:lnTo>
                      <a:pt x="2" y="123"/>
                    </a:lnTo>
                    <a:lnTo>
                      <a:pt x="0" y="117"/>
                    </a:lnTo>
                    <a:lnTo>
                      <a:pt x="0" y="111"/>
                    </a:lnTo>
                    <a:lnTo>
                      <a:pt x="2" y="102"/>
                    </a:lnTo>
                    <a:lnTo>
                      <a:pt x="2" y="96"/>
                    </a:lnTo>
                    <a:lnTo>
                      <a:pt x="2" y="91"/>
                    </a:lnTo>
                    <a:lnTo>
                      <a:pt x="5" y="85"/>
                    </a:lnTo>
                    <a:lnTo>
                      <a:pt x="5" y="79"/>
                    </a:lnTo>
                    <a:lnTo>
                      <a:pt x="8" y="73"/>
                    </a:lnTo>
                    <a:lnTo>
                      <a:pt x="10" y="67"/>
                    </a:lnTo>
                    <a:lnTo>
                      <a:pt x="10" y="61"/>
                    </a:lnTo>
                    <a:lnTo>
                      <a:pt x="13" y="52"/>
                    </a:lnTo>
                    <a:lnTo>
                      <a:pt x="16" y="47"/>
                    </a:lnTo>
                    <a:lnTo>
                      <a:pt x="18" y="38"/>
                    </a:lnTo>
                    <a:lnTo>
                      <a:pt x="21" y="32"/>
                    </a:lnTo>
                    <a:lnTo>
                      <a:pt x="24" y="26"/>
                    </a:lnTo>
                    <a:lnTo>
                      <a:pt x="32" y="20"/>
                    </a:lnTo>
                    <a:lnTo>
                      <a:pt x="37" y="14"/>
                    </a:lnTo>
                    <a:lnTo>
                      <a:pt x="40" y="8"/>
                    </a:lnTo>
                    <a:lnTo>
                      <a:pt x="45" y="5"/>
                    </a:lnTo>
                    <a:lnTo>
                      <a:pt x="53" y="5"/>
                    </a:lnTo>
                    <a:lnTo>
                      <a:pt x="48" y="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 name="Freeform 24"/>
              <p:cNvSpPr>
                <a:spLocks/>
              </p:cNvSpPr>
              <p:nvPr userDrawn="1"/>
            </p:nvSpPr>
            <p:spPr bwMode="ltGray">
              <a:xfrm>
                <a:off x="1259" y="2404"/>
                <a:ext cx="81" cy="107"/>
              </a:xfrm>
              <a:custGeom>
                <a:avLst/>
                <a:gdLst>
                  <a:gd name="T0" fmla="*/ 5 w 81"/>
                  <a:gd name="T1" fmla="*/ 0 h 107"/>
                  <a:gd name="T2" fmla="*/ 8 w 81"/>
                  <a:gd name="T3" fmla="*/ 5 h 107"/>
                  <a:gd name="T4" fmla="*/ 13 w 81"/>
                  <a:gd name="T5" fmla="*/ 8 h 107"/>
                  <a:gd name="T6" fmla="*/ 18 w 81"/>
                  <a:gd name="T7" fmla="*/ 14 h 107"/>
                  <a:gd name="T8" fmla="*/ 24 w 81"/>
                  <a:gd name="T9" fmla="*/ 14 h 107"/>
                  <a:gd name="T10" fmla="*/ 26 w 81"/>
                  <a:gd name="T11" fmla="*/ 20 h 107"/>
                  <a:gd name="T12" fmla="*/ 32 w 81"/>
                  <a:gd name="T13" fmla="*/ 26 h 107"/>
                  <a:gd name="T14" fmla="*/ 34 w 81"/>
                  <a:gd name="T15" fmla="*/ 32 h 107"/>
                  <a:gd name="T16" fmla="*/ 37 w 81"/>
                  <a:gd name="T17" fmla="*/ 38 h 107"/>
                  <a:gd name="T18" fmla="*/ 37 w 81"/>
                  <a:gd name="T19" fmla="*/ 44 h 107"/>
                  <a:gd name="T20" fmla="*/ 37 w 81"/>
                  <a:gd name="T21" fmla="*/ 50 h 107"/>
                  <a:gd name="T22" fmla="*/ 42 w 81"/>
                  <a:gd name="T23" fmla="*/ 50 h 107"/>
                  <a:gd name="T24" fmla="*/ 45 w 81"/>
                  <a:gd name="T25" fmla="*/ 44 h 107"/>
                  <a:gd name="T26" fmla="*/ 50 w 81"/>
                  <a:gd name="T27" fmla="*/ 41 h 107"/>
                  <a:gd name="T28" fmla="*/ 56 w 81"/>
                  <a:gd name="T29" fmla="*/ 41 h 107"/>
                  <a:gd name="T30" fmla="*/ 58 w 81"/>
                  <a:gd name="T31" fmla="*/ 47 h 107"/>
                  <a:gd name="T32" fmla="*/ 61 w 81"/>
                  <a:gd name="T33" fmla="*/ 53 h 107"/>
                  <a:gd name="T34" fmla="*/ 66 w 81"/>
                  <a:gd name="T35" fmla="*/ 53 h 107"/>
                  <a:gd name="T36" fmla="*/ 74 w 81"/>
                  <a:gd name="T37" fmla="*/ 61 h 107"/>
                  <a:gd name="T38" fmla="*/ 80 w 81"/>
                  <a:gd name="T39" fmla="*/ 64 h 107"/>
                  <a:gd name="T40" fmla="*/ 80 w 81"/>
                  <a:gd name="T41" fmla="*/ 70 h 107"/>
                  <a:gd name="T42" fmla="*/ 80 w 81"/>
                  <a:gd name="T43" fmla="*/ 76 h 107"/>
                  <a:gd name="T44" fmla="*/ 77 w 81"/>
                  <a:gd name="T45" fmla="*/ 82 h 107"/>
                  <a:gd name="T46" fmla="*/ 72 w 81"/>
                  <a:gd name="T47" fmla="*/ 85 h 107"/>
                  <a:gd name="T48" fmla="*/ 66 w 81"/>
                  <a:gd name="T49" fmla="*/ 91 h 107"/>
                  <a:gd name="T50" fmla="*/ 64 w 81"/>
                  <a:gd name="T51" fmla="*/ 97 h 107"/>
                  <a:gd name="T52" fmla="*/ 58 w 81"/>
                  <a:gd name="T53" fmla="*/ 100 h 107"/>
                  <a:gd name="T54" fmla="*/ 56 w 81"/>
                  <a:gd name="T55" fmla="*/ 106 h 107"/>
                  <a:gd name="T56" fmla="*/ 50 w 81"/>
                  <a:gd name="T57" fmla="*/ 106 h 107"/>
                  <a:gd name="T58" fmla="*/ 42 w 81"/>
                  <a:gd name="T59" fmla="*/ 106 h 107"/>
                  <a:gd name="T60" fmla="*/ 37 w 81"/>
                  <a:gd name="T61" fmla="*/ 103 h 107"/>
                  <a:gd name="T62" fmla="*/ 32 w 81"/>
                  <a:gd name="T63" fmla="*/ 97 h 107"/>
                  <a:gd name="T64" fmla="*/ 29 w 81"/>
                  <a:gd name="T65" fmla="*/ 91 h 107"/>
                  <a:gd name="T66" fmla="*/ 24 w 81"/>
                  <a:gd name="T67" fmla="*/ 88 h 107"/>
                  <a:gd name="T68" fmla="*/ 18 w 81"/>
                  <a:gd name="T69" fmla="*/ 85 h 107"/>
                  <a:gd name="T70" fmla="*/ 13 w 81"/>
                  <a:gd name="T71" fmla="*/ 82 h 107"/>
                  <a:gd name="T72" fmla="*/ 10 w 81"/>
                  <a:gd name="T73" fmla="*/ 76 h 107"/>
                  <a:gd name="T74" fmla="*/ 5 w 81"/>
                  <a:gd name="T75" fmla="*/ 73 h 107"/>
                  <a:gd name="T76" fmla="*/ 2 w 81"/>
                  <a:gd name="T77" fmla="*/ 64 h 107"/>
                  <a:gd name="T78" fmla="*/ 2 w 81"/>
                  <a:gd name="T79" fmla="*/ 55 h 107"/>
                  <a:gd name="T80" fmla="*/ 2 w 81"/>
                  <a:gd name="T81" fmla="*/ 50 h 107"/>
                  <a:gd name="T82" fmla="*/ 2 w 81"/>
                  <a:gd name="T83" fmla="*/ 44 h 107"/>
                  <a:gd name="T84" fmla="*/ 2 w 81"/>
                  <a:gd name="T85" fmla="*/ 38 h 107"/>
                  <a:gd name="T86" fmla="*/ 2 w 81"/>
                  <a:gd name="T87" fmla="*/ 32 h 107"/>
                  <a:gd name="T88" fmla="*/ 2 w 81"/>
                  <a:gd name="T89" fmla="*/ 26 h 107"/>
                  <a:gd name="T90" fmla="*/ 0 w 81"/>
                  <a:gd name="T91" fmla="*/ 20 h 107"/>
                  <a:gd name="T92" fmla="*/ 0 w 81"/>
                  <a:gd name="T93" fmla="*/ 14 h 107"/>
                  <a:gd name="T94" fmla="*/ 0 w 81"/>
                  <a:gd name="T95" fmla="*/ 8 h 107"/>
                  <a:gd name="T96" fmla="*/ 0 w 81"/>
                  <a:gd name="T97" fmla="*/ 2 h 107"/>
                  <a:gd name="T98" fmla="*/ 5 w 81"/>
                  <a:gd name="T99" fmla="*/ 0 h 107"/>
                  <a:gd name="T100" fmla="*/ 5 w 81"/>
                  <a:gd name="T101" fmla="*/ 0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 h="107">
                    <a:moveTo>
                      <a:pt x="5" y="0"/>
                    </a:moveTo>
                    <a:lnTo>
                      <a:pt x="8" y="5"/>
                    </a:lnTo>
                    <a:lnTo>
                      <a:pt x="13" y="8"/>
                    </a:lnTo>
                    <a:lnTo>
                      <a:pt x="18" y="14"/>
                    </a:lnTo>
                    <a:lnTo>
                      <a:pt x="24" y="14"/>
                    </a:lnTo>
                    <a:lnTo>
                      <a:pt x="26" y="20"/>
                    </a:lnTo>
                    <a:lnTo>
                      <a:pt x="32" y="26"/>
                    </a:lnTo>
                    <a:lnTo>
                      <a:pt x="34" y="32"/>
                    </a:lnTo>
                    <a:lnTo>
                      <a:pt x="37" y="38"/>
                    </a:lnTo>
                    <a:lnTo>
                      <a:pt x="37" y="44"/>
                    </a:lnTo>
                    <a:lnTo>
                      <a:pt x="37" y="50"/>
                    </a:lnTo>
                    <a:lnTo>
                      <a:pt x="42" y="50"/>
                    </a:lnTo>
                    <a:lnTo>
                      <a:pt x="45" y="44"/>
                    </a:lnTo>
                    <a:lnTo>
                      <a:pt x="50" y="41"/>
                    </a:lnTo>
                    <a:lnTo>
                      <a:pt x="56" y="41"/>
                    </a:lnTo>
                    <a:lnTo>
                      <a:pt x="58" y="47"/>
                    </a:lnTo>
                    <a:lnTo>
                      <a:pt x="61" y="53"/>
                    </a:lnTo>
                    <a:lnTo>
                      <a:pt x="66" y="53"/>
                    </a:lnTo>
                    <a:lnTo>
                      <a:pt x="74" y="61"/>
                    </a:lnTo>
                    <a:lnTo>
                      <a:pt x="80" y="64"/>
                    </a:lnTo>
                    <a:lnTo>
                      <a:pt x="80" y="70"/>
                    </a:lnTo>
                    <a:lnTo>
                      <a:pt x="80" y="76"/>
                    </a:lnTo>
                    <a:lnTo>
                      <a:pt x="77" y="82"/>
                    </a:lnTo>
                    <a:lnTo>
                      <a:pt x="72" y="85"/>
                    </a:lnTo>
                    <a:lnTo>
                      <a:pt x="66" y="91"/>
                    </a:lnTo>
                    <a:lnTo>
                      <a:pt x="64" y="97"/>
                    </a:lnTo>
                    <a:lnTo>
                      <a:pt x="58" y="100"/>
                    </a:lnTo>
                    <a:lnTo>
                      <a:pt x="56" y="106"/>
                    </a:lnTo>
                    <a:lnTo>
                      <a:pt x="50" y="106"/>
                    </a:lnTo>
                    <a:lnTo>
                      <a:pt x="42" y="106"/>
                    </a:lnTo>
                    <a:lnTo>
                      <a:pt x="37" y="103"/>
                    </a:lnTo>
                    <a:lnTo>
                      <a:pt x="32" y="97"/>
                    </a:lnTo>
                    <a:lnTo>
                      <a:pt x="29" y="91"/>
                    </a:lnTo>
                    <a:lnTo>
                      <a:pt x="24" y="88"/>
                    </a:lnTo>
                    <a:lnTo>
                      <a:pt x="18" y="85"/>
                    </a:lnTo>
                    <a:lnTo>
                      <a:pt x="13" y="82"/>
                    </a:lnTo>
                    <a:lnTo>
                      <a:pt x="10" y="76"/>
                    </a:lnTo>
                    <a:lnTo>
                      <a:pt x="5" y="73"/>
                    </a:lnTo>
                    <a:lnTo>
                      <a:pt x="2" y="64"/>
                    </a:lnTo>
                    <a:lnTo>
                      <a:pt x="2" y="55"/>
                    </a:lnTo>
                    <a:lnTo>
                      <a:pt x="2" y="50"/>
                    </a:lnTo>
                    <a:lnTo>
                      <a:pt x="2" y="44"/>
                    </a:lnTo>
                    <a:lnTo>
                      <a:pt x="2" y="38"/>
                    </a:lnTo>
                    <a:lnTo>
                      <a:pt x="2" y="32"/>
                    </a:lnTo>
                    <a:lnTo>
                      <a:pt x="2" y="26"/>
                    </a:lnTo>
                    <a:lnTo>
                      <a:pt x="0" y="20"/>
                    </a:lnTo>
                    <a:lnTo>
                      <a:pt x="0" y="14"/>
                    </a:lnTo>
                    <a:lnTo>
                      <a:pt x="0" y="8"/>
                    </a:lnTo>
                    <a:lnTo>
                      <a:pt x="0" y="2"/>
                    </a:lnTo>
                    <a:lnTo>
                      <a:pt x="5" y="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 name="Freeform 25"/>
              <p:cNvSpPr>
                <a:spLocks/>
              </p:cNvSpPr>
              <p:nvPr userDrawn="1"/>
            </p:nvSpPr>
            <p:spPr bwMode="ltGray">
              <a:xfrm>
                <a:off x="1267" y="2557"/>
                <a:ext cx="80" cy="89"/>
              </a:xfrm>
              <a:custGeom>
                <a:avLst/>
                <a:gdLst>
                  <a:gd name="T0" fmla="*/ 31 w 80"/>
                  <a:gd name="T1" fmla="*/ 0 h 89"/>
                  <a:gd name="T2" fmla="*/ 36 w 80"/>
                  <a:gd name="T3" fmla="*/ 0 h 89"/>
                  <a:gd name="T4" fmla="*/ 42 w 80"/>
                  <a:gd name="T5" fmla="*/ 0 h 89"/>
                  <a:gd name="T6" fmla="*/ 47 w 80"/>
                  <a:gd name="T7" fmla="*/ 0 h 89"/>
                  <a:gd name="T8" fmla="*/ 52 w 80"/>
                  <a:gd name="T9" fmla="*/ 0 h 89"/>
                  <a:gd name="T10" fmla="*/ 60 w 80"/>
                  <a:gd name="T11" fmla="*/ 2 h 89"/>
                  <a:gd name="T12" fmla="*/ 65 w 80"/>
                  <a:gd name="T13" fmla="*/ 5 h 89"/>
                  <a:gd name="T14" fmla="*/ 71 w 80"/>
                  <a:gd name="T15" fmla="*/ 8 h 89"/>
                  <a:gd name="T16" fmla="*/ 76 w 80"/>
                  <a:gd name="T17" fmla="*/ 17 h 89"/>
                  <a:gd name="T18" fmla="*/ 79 w 80"/>
                  <a:gd name="T19" fmla="*/ 23 h 89"/>
                  <a:gd name="T20" fmla="*/ 79 w 80"/>
                  <a:gd name="T21" fmla="*/ 29 h 89"/>
                  <a:gd name="T22" fmla="*/ 76 w 80"/>
                  <a:gd name="T23" fmla="*/ 38 h 89"/>
                  <a:gd name="T24" fmla="*/ 73 w 80"/>
                  <a:gd name="T25" fmla="*/ 44 h 89"/>
                  <a:gd name="T26" fmla="*/ 68 w 80"/>
                  <a:gd name="T27" fmla="*/ 46 h 89"/>
                  <a:gd name="T28" fmla="*/ 63 w 80"/>
                  <a:gd name="T29" fmla="*/ 49 h 89"/>
                  <a:gd name="T30" fmla="*/ 57 w 80"/>
                  <a:gd name="T31" fmla="*/ 52 h 89"/>
                  <a:gd name="T32" fmla="*/ 55 w 80"/>
                  <a:gd name="T33" fmla="*/ 58 h 89"/>
                  <a:gd name="T34" fmla="*/ 52 w 80"/>
                  <a:gd name="T35" fmla="*/ 64 h 89"/>
                  <a:gd name="T36" fmla="*/ 50 w 80"/>
                  <a:gd name="T37" fmla="*/ 70 h 89"/>
                  <a:gd name="T38" fmla="*/ 47 w 80"/>
                  <a:gd name="T39" fmla="*/ 76 h 89"/>
                  <a:gd name="T40" fmla="*/ 42 w 80"/>
                  <a:gd name="T41" fmla="*/ 82 h 89"/>
                  <a:gd name="T42" fmla="*/ 39 w 80"/>
                  <a:gd name="T43" fmla="*/ 88 h 89"/>
                  <a:gd name="T44" fmla="*/ 34 w 80"/>
                  <a:gd name="T45" fmla="*/ 88 h 89"/>
                  <a:gd name="T46" fmla="*/ 26 w 80"/>
                  <a:gd name="T47" fmla="*/ 88 h 89"/>
                  <a:gd name="T48" fmla="*/ 21 w 80"/>
                  <a:gd name="T49" fmla="*/ 85 h 89"/>
                  <a:gd name="T50" fmla="*/ 15 w 80"/>
                  <a:gd name="T51" fmla="*/ 82 h 89"/>
                  <a:gd name="T52" fmla="*/ 10 w 80"/>
                  <a:gd name="T53" fmla="*/ 79 h 89"/>
                  <a:gd name="T54" fmla="*/ 10 w 80"/>
                  <a:gd name="T55" fmla="*/ 73 h 89"/>
                  <a:gd name="T56" fmla="*/ 5 w 80"/>
                  <a:gd name="T57" fmla="*/ 67 h 89"/>
                  <a:gd name="T58" fmla="*/ 0 w 80"/>
                  <a:gd name="T59" fmla="*/ 49 h 89"/>
                  <a:gd name="T60" fmla="*/ 2 w 80"/>
                  <a:gd name="T61" fmla="*/ 41 h 89"/>
                  <a:gd name="T62" fmla="*/ 2 w 80"/>
                  <a:gd name="T63" fmla="*/ 35 h 89"/>
                  <a:gd name="T64" fmla="*/ 5 w 80"/>
                  <a:gd name="T65" fmla="*/ 29 h 89"/>
                  <a:gd name="T66" fmla="*/ 10 w 80"/>
                  <a:gd name="T67" fmla="*/ 26 h 89"/>
                  <a:gd name="T68" fmla="*/ 15 w 80"/>
                  <a:gd name="T69" fmla="*/ 23 h 89"/>
                  <a:gd name="T70" fmla="*/ 15 w 80"/>
                  <a:gd name="T71" fmla="*/ 17 h 89"/>
                  <a:gd name="T72" fmla="*/ 23 w 80"/>
                  <a:gd name="T73" fmla="*/ 11 h 89"/>
                  <a:gd name="T74" fmla="*/ 28 w 80"/>
                  <a:gd name="T75" fmla="*/ 14 h 89"/>
                  <a:gd name="T76" fmla="*/ 31 w 80"/>
                  <a:gd name="T77" fmla="*/ 8 h 89"/>
                  <a:gd name="T78" fmla="*/ 28 w 80"/>
                  <a:gd name="T79" fmla="*/ 2 h 89"/>
                  <a:gd name="T80" fmla="*/ 34 w 80"/>
                  <a:gd name="T81" fmla="*/ 0 h 89"/>
                  <a:gd name="T82" fmla="*/ 42 w 80"/>
                  <a:gd name="T83" fmla="*/ 0 h 89"/>
                  <a:gd name="T84" fmla="*/ 50 w 80"/>
                  <a:gd name="T85" fmla="*/ 0 h 89"/>
                  <a:gd name="T86" fmla="*/ 52 w 80"/>
                  <a:gd name="T87" fmla="*/ 0 h 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 h="89">
                    <a:moveTo>
                      <a:pt x="31" y="0"/>
                    </a:moveTo>
                    <a:lnTo>
                      <a:pt x="36" y="0"/>
                    </a:lnTo>
                    <a:lnTo>
                      <a:pt x="42" y="0"/>
                    </a:lnTo>
                    <a:lnTo>
                      <a:pt x="47" y="0"/>
                    </a:lnTo>
                    <a:lnTo>
                      <a:pt x="52" y="0"/>
                    </a:lnTo>
                    <a:lnTo>
                      <a:pt x="60" y="2"/>
                    </a:lnTo>
                    <a:lnTo>
                      <a:pt x="65" y="5"/>
                    </a:lnTo>
                    <a:lnTo>
                      <a:pt x="71" y="8"/>
                    </a:lnTo>
                    <a:lnTo>
                      <a:pt x="76" y="17"/>
                    </a:lnTo>
                    <a:lnTo>
                      <a:pt x="79" y="23"/>
                    </a:lnTo>
                    <a:lnTo>
                      <a:pt x="79" y="29"/>
                    </a:lnTo>
                    <a:lnTo>
                      <a:pt x="76" y="38"/>
                    </a:lnTo>
                    <a:lnTo>
                      <a:pt x="73" y="44"/>
                    </a:lnTo>
                    <a:lnTo>
                      <a:pt x="68" y="46"/>
                    </a:lnTo>
                    <a:lnTo>
                      <a:pt x="63" y="49"/>
                    </a:lnTo>
                    <a:lnTo>
                      <a:pt x="57" y="52"/>
                    </a:lnTo>
                    <a:lnTo>
                      <a:pt x="55" y="58"/>
                    </a:lnTo>
                    <a:lnTo>
                      <a:pt x="52" y="64"/>
                    </a:lnTo>
                    <a:lnTo>
                      <a:pt x="50" y="70"/>
                    </a:lnTo>
                    <a:lnTo>
                      <a:pt x="47" y="76"/>
                    </a:lnTo>
                    <a:lnTo>
                      <a:pt x="42" y="82"/>
                    </a:lnTo>
                    <a:lnTo>
                      <a:pt x="39" y="88"/>
                    </a:lnTo>
                    <a:lnTo>
                      <a:pt x="34" y="88"/>
                    </a:lnTo>
                    <a:lnTo>
                      <a:pt x="26" y="88"/>
                    </a:lnTo>
                    <a:lnTo>
                      <a:pt x="21" y="85"/>
                    </a:lnTo>
                    <a:lnTo>
                      <a:pt x="15" y="82"/>
                    </a:lnTo>
                    <a:lnTo>
                      <a:pt x="10" y="79"/>
                    </a:lnTo>
                    <a:lnTo>
                      <a:pt x="10" y="73"/>
                    </a:lnTo>
                    <a:lnTo>
                      <a:pt x="5" y="67"/>
                    </a:lnTo>
                    <a:lnTo>
                      <a:pt x="0" y="49"/>
                    </a:lnTo>
                    <a:lnTo>
                      <a:pt x="2" y="41"/>
                    </a:lnTo>
                    <a:lnTo>
                      <a:pt x="2" y="35"/>
                    </a:lnTo>
                    <a:lnTo>
                      <a:pt x="5" y="29"/>
                    </a:lnTo>
                    <a:lnTo>
                      <a:pt x="10" y="26"/>
                    </a:lnTo>
                    <a:lnTo>
                      <a:pt x="15" y="23"/>
                    </a:lnTo>
                    <a:lnTo>
                      <a:pt x="15" y="17"/>
                    </a:lnTo>
                    <a:lnTo>
                      <a:pt x="23" y="11"/>
                    </a:lnTo>
                    <a:lnTo>
                      <a:pt x="28" y="14"/>
                    </a:lnTo>
                    <a:lnTo>
                      <a:pt x="31" y="8"/>
                    </a:lnTo>
                    <a:lnTo>
                      <a:pt x="28" y="2"/>
                    </a:lnTo>
                    <a:lnTo>
                      <a:pt x="34" y="0"/>
                    </a:lnTo>
                    <a:lnTo>
                      <a:pt x="42" y="0"/>
                    </a:lnTo>
                    <a:lnTo>
                      <a:pt x="50" y="0"/>
                    </a:lnTo>
                    <a:lnTo>
                      <a:pt x="52" y="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 name="Freeform 26"/>
              <p:cNvSpPr>
                <a:spLocks/>
              </p:cNvSpPr>
              <p:nvPr userDrawn="1"/>
            </p:nvSpPr>
            <p:spPr bwMode="ltGray">
              <a:xfrm>
                <a:off x="1579" y="2310"/>
                <a:ext cx="64" cy="60"/>
              </a:xfrm>
              <a:custGeom>
                <a:avLst/>
                <a:gdLst>
                  <a:gd name="T0" fmla="*/ 16 w 64"/>
                  <a:gd name="T1" fmla="*/ 0 h 60"/>
                  <a:gd name="T2" fmla="*/ 21 w 64"/>
                  <a:gd name="T3" fmla="*/ 0 h 60"/>
                  <a:gd name="T4" fmla="*/ 27 w 64"/>
                  <a:gd name="T5" fmla="*/ 0 h 60"/>
                  <a:gd name="T6" fmla="*/ 32 w 64"/>
                  <a:gd name="T7" fmla="*/ 0 h 60"/>
                  <a:gd name="T8" fmla="*/ 38 w 64"/>
                  <a:gd name="T9" fmla="*/ 0 h 60"/>
                  <a:gd name="T10" fmla="*/ 43 w 64"/>
                  <a:gd name="T11" fmla="*/ 2 h 60"/>
                  <a:gd name="T12" fmla="*/ 49 w 64"/>
                  <a:gd name="T13" fmla="*/ 2 h 60"/>
                  <a:gd name="T14" fmla="*/ 52 w 64"/>
                  <a:gd name="T15" fmla="*/ 8 h 60"/>
                  <a:gd name="T16" fmla="*/ 57 w 64"/>
                  <a:gd name="T17" fmla="*/ 11 h 60"/>
                  <a:gd name="T18" fmla="*/ 60 w 64"/>
                  <a:gd name="T19" fmla="*/ 17 h 60"/>
                  <a:gd name="T20" fmla="*/ 63 w 64"/>
                  <a:gd name="T21" fmla="*/ 23 h 60"/>
                  <a:gd name="T22" fmla="*/ 63 w 64"/>
                  <a:gd name="T23" fmla="*/ 32 h 60"/>
                  <a:gd name="T24" fmla="*/ 63 w 64"/>
                  <a:gd name="T25" fmla="*/ 38 h 60"/>
                  <a:gd name="T26" fmla="*/ 63 w 64"/>
                  <a:gd name="T27" fmla="*/ 44 h 60"/>
                  <a:gd name="T28" fmla="*/ 60 w 64"/>
                  <a:gd name="T29" fmla="*/ 50 h 60"/>
                  <a:gd name="T30" fmla="*/ 60 w 64"/>
                  <a:gd name="T31" fmla="*/ 56 h 60"/>
                  <a:gd name="T32" fmla="*/ 54 w 64"/>
                  <a:gd name="T33" fmla="*/ 59 h 60"/>
                  <a:gd name="T34" fmla="*/ 49 w 64"/>
                  <a:gd name="T35" fmla="*/ 59 h 60"/>
                  <a:gd name="T36" fmla="*/ 43 w 64"/>
                  <a:gd name="T37" fmla="*/ 59 h 60"/>
                  <a:gd name="T38" fmla="*/ 38 w 64"/>
                  <a:gd name="T39" fmla="*/ 59 h 60"/>
                  <a:gd name="T40" fmla="*/ 32 w 64"/>
                  <a:gd name="T41" fmla="*/ 59 h 60"/>
                  <a:gd name="T42" fmla="*/ 27 w 64"/>
                  <a:gd name="T43" fmla="*/ 59 h 60"/>
                  <a:gd name="T44" fmla="*/ 21 w 64"/>
                  <a:gd name="T45" fmla="*/ 56 h 60"/>
                  <a:gd name="T46" fmla="*/ 19 w 64"/>
                  <a:gd name="T47" fmla="*/ 50 h 60"/>
                  <a:gd name="T48" fmla="*/ 13 w 64"/>
                  <a:gd name="T49" fmla="*/ 50 h 60"/>
                  <a:gd name="T50" fmla="*/ 8 w 64"/>
                  <a:gd name="T51" fmla="*/ 47 h 60"/>
                  <a:gd name="T52" fmla="*/ 2 w 64"/>
                  <a:gd name="T53" fmla="*/ 47 h 60"/>
                  <a:gd name="T54" fmla="*/ 0 w 64"/>
                  <a:gd name="T55" fmla="*/ 41 h 60"/>
                  <a:gd name="T56" fmla="*/ 0 w 64"/>
                  <a:gd name="T57" fmla="*/ 35 h 60"/>
                  <a:gd name="T58" fmla="*/ 0 w 64"/>
                  <a:gd name="T59" fmla="*/ 29 h 60"/>
                  <a:gd name="T60" fmla="*/ 0 w 64"/>
                  <a:gd name="T61" fmla="*/ 23 h 60"/>
                  <a:gd name="T62" fmla="*/ 0 w 64"/>
                  <a:gd name="T63" fmla="*/ 17 h 60"/>
                  <a:gd name="T64" fmla="*/ 0 w 64"/>
                  <a:gd name="T65" fmla="*/ 11 h 60"/>
                  <a:gd name="T66" fmla="*/ 5 w 64"/>
                  <a:gd name="T67" fmla="*/ 11 h 60"/>
                  <a:gd name="T68" fmla="*/ 10 w 64"/>
                  <a:gd name="T69" fmla="*/ 8 h 60"/>
                  <a:gd name="T70" fmla="*/ 16 w 64"/>
                  <a:gd name="T71" fmla="*/ 5 h 60"/>
                  <a:gd name="T72" fmla="*/ 19 w 64"/>
                  <a:gd name="T73" fmla="*/ 0 h 60"/>
                  <a:gd name="T74" fmla="*/ 16 w 64"/>
                  <a:gd name="T75" fmla="*/ 0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4" h="60">
                    <a:moveTo>
                      <a:pt x="16" y="0"/>
                    </a:moveTo>
                    <a:lnTo>
                      <a:pt x="21" y="0"/>
                    </a:lnTo>
                    <a:lnTo>
                      <a:pt x="27" y="0"/>
                    </a:lnTo>
                    <a:lnTo>
                      <a:pt x="32" y="0"/>
                    </a:lnTo>
                    <a:lnTo>
                      <a:pt x="38" y="0"/>
                    </a:lnTo>
                    <a:lnTo>
                      <a:pt x="43" y="2"/>
                    </a:lnTo>
                    <a:lnTo>
                      <a:pt x="49" y="2"/>
                    </a:lnTo>
                    <a:lnTo>
                      <a:pt x="52" y="8"/>
                    </a:lnTo>
                    <a:lnTo>
                      <a:pt x="57" y="11"/>
                    </a:lnTo>
                    <a:lnTo>
                      <a:pt x="60" y="17"/>
                    </a:lnTo>
                    <a:lnTo>
                      <a:pt x="63" y="23"/>
                    </a:lnTo>
                    <a:lnTo>
                      <a:pt x="63" y="32"/>
                    </a:lnTo>
                    <a:lnTo>
                      <a:pt x="63" y="38"/>
                    </a:lnTo>
                    <a:lnTo>
                      <a:pt x="63" y="44"/>
                    </a:lnTo>
                    <a:lnTo>
                      <a:pt x="60" y="50"/>
                    </a:lnTo>
                    <a:lnTo>
                      <a:pt x="60" y="56"/>
                    </a:lnTo>
                    <a:lnTo>
                      <a:pt x="54" y="59"/>
                    </a:lnTo>
                    <a:lnTo>
                      <a:pt x="49" y="59"/>
                    </a:lnTo>
                    <a:lnTo>
                      <a:pt x="43" y="59"/>
                    </a:lnTo>
                    <a:lnTo>
                      <a:pt x="38" y="59"/>
                    </a:lnTo>
                    <a:lnTo>
                      <a:pt x="32" y="59"/>
                    </a:lnTo>
                    <a:lnTo>
                      <a:pt x="27" y="59"/>
                    </a:lnTo>
                    <a:lnTo>
                      <a:pt x="21" y="56"/>
                    </a:lnTo>
                    <a:lnTo>
                      <a:pt x="19" y="50"/>
                    </a:lnTo>
                    <a:lnTo>
                      <a:pt x="13" y="50"/>
                    </a:lnTo>
                    <a:lnTo>
                      <a:pt x="8" y="47"/>
                    </a:lnTo>
                    <a:lnTo>
                      <a:pt x="2" y="47"/>
                    </a:lnTo>
                    <a:lnTo>
                      <a:pt x="0" y="41"/>
                    </a:lnTo>
                    <a:lnTo>
                      <a:pt x="0" y="35"/>
                    </a:lnTo>
                    <a:lnTo>
                      <a:pt x="0" y="29"/>
                    </a:lnTo>
                    <a:lnTo>
                      <a:pt x="0" y="23"/>
                    </a:lnTo>
                    <a:lnTo>
                      <a:pt x="0" y="17"/>
                    </a:lnTo>
                    <a:lnTo>
                      <a:pt x="0" y="11"/>
                    </a:lnTo>
                    <a:lnTo>
                      <a:pt x="5" y="11"/>
                    </a:lnTo>
                    <a:lnTo>
                      <a:pt x="10" y="8"/>
                    </a:lnTo>
                    <a:lnTo>
                      <a:pt x="16" y="5"/>
                    </a:lnTo>
                    <a:lnTo>
                      <a:pt x="19" y="0"/>
                    </a:lnTo>
                    <a:lnTo>
                      <a:pt x="16" y="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 name="Freeform 27"/>
              <p:cNvSpPr>
                <a:spLocks/>
              </p:cNvSpPr>
              <p:nvPr userDrawn="1"/>
            </p:nvSpPr>
            <p:spPr bwMode="ltGray">
              <a:xfrm>
                <a:off x="1909" y="2308"/>
                <a:ext cx="93" cy="123"/>
              </a:xfrm>
              <a:custGeom>
                <a:avLst/>
                <a:gdLst>
                  <a:gd name="T0" fmla="*/ 2 w 93"/>
                  <a:gd name="T1" fmla="*/ 2 h 123"/>
                  <a:gd name="T2" fmla="*/ 7 w 93"/>
                  <a:gd name="T3" fmla="*/ 2 h 123"/>
                  <a:gd name="T4" fmla="*/ 13 w 93"/>
                  <a:gd name="T5" fmla="*/ 2 h 123"/>
                  <a:gd name="T6" fmla="*/ 18 w 93"/>
                  <a:gd name="T7" fmla="*/ 2 h 123"/>
                  <a:gd name="T8" fmla="*/ 23 w 93"/>
                  <a:gd name="T9" fmla="*/ 0 h 123"/>
                  <a:gd name="T10" fmla="*/ 28 w 93"/>
                  <a:gd name="T11" fmla="*/ 0 h 123"/>
                  <a:gd name="T12" fmla="*/ 34 w 93"/>
                  <a:gd name="T13" fmla="*/ 2 h 123"/>
                  <a:gd name="T14" fmla="*/ 39 w 93"/>
                  <a:gd name="T15" fmla="*/ 5 h 123"/>
                  <a:gd name="T16" fmla="*/ 44 w 93"/>
                  <a:gd name="T17" fmla="*/ 11 h 123"/>
                  <a:gd name="T18" fmla="*/ 49 w 93"/>
                  <a:gd name="T19" fmla="*/ 11 h 123"/>
                  <a:gd name="T20" fmla="*/ 55 w 93"/>
                  <a:gd name="T21" fmla="*/ 14 h 123"/>
                  <a:gd name="T22" fmla="*/ 60 w 93"/>
                  <a:gd name="T23" fmla="*/ 17 h 123"/>
                  <a:gd name="T24" fmla="*/ 65 w 93"/>
                  <a:gd name="T25" fmla="*/ 23 h 123"/>
                  <a:gd name="T26" fmla="*/ 70 w 93"/>
                  <a:gd name="T27" fmla="*/ 23 h 123"/>
                  <a:gd name="T28" fmla="*/ 73 w 93"/>
                  <a:gd name="T29" fmla="*/ 29 h 123"/>
                  <a:gd name="T30" fmla="*/ 78 w 93"/>
                  <a:gd name="T31" fmla="*/ 31 h 123"/>
                  <a:gd name="T32" fmla="*/ 84 w 93"/>
                  <a:gd name="T33" fmla="*/ 37 h 123"/>
                  <a:gd name="T34" fmla="*/ 86 w 93"/>
                  <a:gd name="T35" fmla="*/ 43 h 123"/>
                  <a:gd name="T36" fmla="*/ 92 w 93"/>
                  <a:gd name="T37" fmla="*/ 49 h 123"/>
                  <a:gd name="T38" fmla="*/ 92 w 93"/>
                  <a:gd name="T39" fmla="*/ 55 h 123"/>
                  <a:gd name="T40" fmla="*/ 92 w 93"/>
                  <a:gd name="T41" fmla="*/ 61 h 123"/>
                  <a:gd name="T42" fmla="*/ 92 w 93"/>
                  <a:gd name="T43" fmla="*/ 66 h 123"/>
                  <a:gd name="T44" fmla="*/ 92 w 93"/>
                  <a:gd name="T45" fmla="*/ 75 h 123"/>
                  <a:gd name="T46" fmla="*/ 92 w 93"/>
                  <a:gd name="T47" fmla="*/ 81 h 123"/>
                  <a:gd name="T48" fmla="*/ 92 w 93"/>
                  <a:gd name="T49" fmla="*/ 87 h 123"/>
                  <a:gd name="T50" fmla="*/ 89 w 93"/>
                  <a:gd name="T51" fmla="*/ 95 h 123"/>
                  <a:gd name="T52" fmla="*/ 89 w 93"/>
                  <a:gd name="T53" fmla="*/ 101 h 123"/>
                  <a:gd name="T54" fmla="*/ 89 w 93"/>
                  <a:gd name="T55" fmla="*/ 107 h 123"/>
                  <a:gd name="T56" fmla="*/ 89 w 93"/>
                  <a:gd name="T57" fmla="*/ 113 h 123"/>
                  <a:gd name="T58" fmla="*/ 86 w 93"/>
                  <a:gd name="T59" fmla="*/ 119 h 123"/>
                  <a:gd name="T60" fmla="*/ 76 w 93"/>
                  <a:gd name="T61" fmla="*/ 122 h 123"/>
                  <a:gd name="T62" fmla="*/ 70 w 93"/>
                  <a:gd name="T63" fmla="*/ 122 h 123"/>
                  <a:gd name="T64" fmla="*/ 63 w 93"/>
                  <a:gd name="T65" fmla="*/ 122 h 123"/>
                  <a:gd name="T66" fmla="*/ 55 w 93"/>
                  <a:gd name="T67" fmla="*/ 122 h 123"/>
                  <a:gd name="T68" fmla="*/ 49 w 93"/>
                  <a:gd name="T69" fmla="*/ 122 h 123"/>
                  <a:gd name="T70" fmla="*/ 44 w 93"/>
                  <a:gd name="T71" fmla="*/ 122 h 123"/>
                  <a:gd name="T72" fmla="*/ 39 w 93"/>
                  <a:gd name="T73" fmla="*/ 119 h 123"/>
                  <a:gd name="T74" fmla="*/ 34 w 93"/>
                  <a:gd name="T75" fmla="*/ 110 h 123"/>
                  <a:gd name="T76" fmla="*/ 31 w 93"/>
                  <a:gd name="T77" fmla="*/ 104 h 123"/>
                  <a:gd name="T78" fmla="*/ 26 w 93"/>
                  <a:gd name="T79" fmla="*/ 101 h 123"/>
                  <a:gd name="T80" fmla="*/ 21 w 93"/>
                  <a:gd name="T81" fmla="*/ 95 h 123"/>
                  <a:gd name="T82" fmla="*/ 15 w 93"/>
                  <a:gd name="T83" fmla="*/ 92 h 123"/>
                  <a:gd name="T84" fmla="*/ 15 w 93"/>
                  <a:gd name="T85" fmla="*/ 87 h 123"/>
                  <a:gd name="T86" fmla="*/ 15 w 93"/>
                  <a:gd name="T87" fmla="*/ 81 h 123"/>
                  <a:gd name="T88" fmla="*/ 13 w 93"/>
                  <a:gd name="T89" fmla="*/ 75 h 123"/>
                  <a:gd name="T90" fmla="*/ 13 w 93"/>
                  <a:gd name="T91" fmla="*/ 69 h 123"/>
                  <a:gd name="T92" fmla="*/ 7 w 93"/>
                  <a:gd name="T93" fmla="*/ 69 h 123"/>
                  <a:gd name="T94" fmla="*/ 7 w 93"/>
                  <a:gd name="T95" fmla="*/ 63 h 123"/>
                  <a:gd name="T96" fmla="*/ 5 w 93"/>
                  <a:gd name="T97" fmla="*/ 55 h 123"/>
                  <a:gd name="T98" fmla="*/ 7 w 93"/>
                  <a:gd name="T99" fmla="*/ 40 h 123"/>
                  <a:gd name="T100" fmla="*/ 5 w 93"/>
                  <a:gd name="T101" fmla="*/ 34 h 123"/>
                  <a:gd name="T102" fmla="*/ 2 w 93"/>
                  <a:gd name="T103" fmla="*/ 29 h 123"/>
                  <a:gd name="T104" fmla="*/ 0 w 93"/>
                  <a:gd name="T105" fmla="*/ 20 h 123"/>
                  <a:gd name="T106" fmla="*/ 0 w 93"/>
                  <a:gd name="T107" fmla="*/ 14 h 123"/>
                  <a:gd name="T108" fmla="*/ 0 w 93"/>
                  <a:gd name="T109" fmla="*/ 8 h 123"/>
                  <a:gd name="T110" fmla="*/ 2 w 93"/>
                  <a:gd name="T111" fmla="*/ 2 h 1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23">
                    <a:moveTo>
                      <a:pt x="2" y="2"/>
                    </a:moveTo>
                    <a:lnTo>
                      <a:pt x="7" y="2"/>
                    </a:lnTo>
                    <a:lnTo>
                      <a:pt x="13" y="2"/>
                    </a:lnTo>
                    <a:lnTo>
                      <a:pt x="18" y="2"/>
                    </a:lnTo>
                    <a:lnTo>
                      <a:pt x="23" y="0"/>
                    </a:lnTo>
                    <a:lnTo>
                      <a:pt x="28" y="0"/>
                    </a:lnTo>
                    <a:lnTo>
                      <a:pt x="34" y="2"/>
                    </a:lnTo>
                    <a:lnTo>
                      <a:pt x="39" y="5"/>
                    </a:lnTo>
                    <a:lnTo>
                      <a:pt x="44" y="11"/>
                    </a:lnTo>
                    <a:lnTo>
                      <a:pt x="49" y="11"/>
                    </a:lnTo>
                    <a:lnTo>
                      <a:pt x="55" y="14"/>
                    </a:lnTo>
                    <a:lnTo>
                      <a:pt x="60" y="17"/>
                    </a:lnTo>
                    <a:lnTo>
                      <a:pt x="65" y="23"/>
                    </a:lnTo>
                    <a:lnTo>
                      <a:pt x="70" y="23"/>
                    </a:lnTo>
                    <a:lnTo>
                      <a:pt x="73" y="29"/>
                    </a:lnTo>
                    <a:lnTo>
                      <a:pt x="78" y="31"/>
                    </a:lnTo>
                    <a:lnTo>
                      <a:pt x="84" y="37"/>
                    </a:lnTo>
                    <a:lnTo>
                      <a:pt x="86" y="43"/>
                    </a:lnTo>
                    <a:lnTo>
                      <a:pt x="92" y="49"/>
                    </a:lnTo>
                    <a:lnTo>
                      <a:pt x="92" y="55"/>
                    </a:lnTo>
                    <a:lnTo>
                      <a:pt x="92" y="61"/>
                    </a:lnTo>
                    <a:lnTo>
                      <a:pt x="92" y="66"/>
                    </a:lnTo>
                    <a:lnTo>
                      <a:pt x="92" y="75"/>
                    </a:lnTo>
                    <a:lnTo>
                      <a:pt x="92" y="81"/>
                    </a:lnTo>
                    <a:lnTo>
                      <a:pt x="92" y="87"/>
                    </a:lnTo>
                    <a:lnTo>
                      <a:pt x="89" y="95"/>
                    </a:lnTo>
                    <a:lnTo>
                      <a:pt x="89" y="101"/>
                    </a:lnTo>
                    <a:lnTo>
                      <a:pt x="89" y="107"/>
                    </a:lnTo>
                    <a:lnTo>
                      <a:pt x="89" y="113"/>
                    </a:lnTo>
                    <a:lnTo>
                      <a:pt x="86" y="119"/>
                    </a:lnTo>
                    <a:lnTo>
                      <a:pt x="76" y="122"/>
                    </a:lnTo>
                    <a:lnTo>
                      <a:pt x="70" y="122"/>
                    </a:lnTo>
                    <a:lnTo>
                      <a:pt x="63" y="122"/>
                    </a:lnTo>
                    <a:lnTo>
                      <a:pt x="55" y="122"/>
                    </a:lnTo>
                    <a:lnTo>
                      <a:pt x="49" y="122"/>
                    </a:lnTo>
                    <a:lnTo>
                      <a:pt x="44" y="122"/>
                    </a:lnTo>
                    <a:lnTo>
                      <a:pt x="39" y="119"/>
                    </a:lnTo>
                    <a:lnTo>
                      <a:pt x="34" y="110"/>
                    </a:lnTo>
                    <a:lnTo>
                      <a:pt x="31" y="104"/>
                    </a:lnTo>
                    <a:lnTo>
                      <a:pt x="26" y="101"/>
                    </a:lnTo>
                    <a:lnTo>
                      <a:pt x="21" y="95"/>
                    </a:lnTo>
                    <a:lnTo>
                      <a:pt x="15" y="92"/>
                    </a:lnTo>
                    <a:lnTo>
                      <a:pt x="15" y="87"/>
                    </a:lnTo>
                    <a:lnTo>
                      <a:pt x="15" y="81"/>
                    </a:lnTo>
                    <a:lnTo>
                      <a:pt x="13" y="75"/>
                    </a:lnTo>
                    <a:lnTo>
                      <a:pt x="13" y="69"/>
                    </a:lnTo>
                    <a:lnTo>
                      <a:pt x="7" y="69"/>
                    </a:lnTo>
                    <a:lnTo>
                      <a:pt x="7" y="63"/>
                    </a:lnTo>
                    <a:lnTo>
                      <a:pt x="5" y="55"/>
                    </a:lnTo>
                    <a:lnTo>
                      <a:pt x="7" y="40"/>
                    </a:lnTo>
                    <a:lnTo>
                      <a:pt x="5" y="34"/>
                    </a:lnTo>
                    <a:lnTo>
                      <a:pt x="2" y="29"/>
                    </a:lnTo>
                    <a:lnTo>
                      <a:pt x="0" y="20"/>
                    </a:lnTo>
                    <a:lnTo>
                      <a:pt x="0" y="14"/>
                    </a:lnTo>
                    <a:lnTo>
                      <a:pt x="0" y="8"/>
                    </a:lnTo>
                    <a:lnTo>
                      <a:pt x="2" y="2"/>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9" name="Freeform 28"/>
              <p:cNvSpPr>
                <a:spLocks/>
              </p:cNvSpPr>
              <p:nvPr userDrawn="1"/>
            </p:nvSpPr>
            <p:spPr bwMode="ltGray">
              <a:xfrm>
                <a:off x="1890" y="2519"/>
                <a:ext cx="79" cy="104"/>
              </a:xfrm>
              <a:custGeom>
                <a:avLst/>
                <a:gdLst>
                  <a:gd name="T0" fmla="*/ 10 w 79"/>
                  <a:gd name="T1" fmla="*/ 0 h 104"/>
                  <a:gd name="T2" fmla="*/ 16 w 79"/>
                  <a:gd name="T3" fmla="*/ 2 h 104"/>
                  <a:gd name="T4" fmla="*/ 21 w 79"/>
                  <a:gd name="T5" fmla="*/ 2 h 104"/>
                  <a:gd name="T6" fmla="*/ 26 w 79"/>
                  <a:gd name="T7" fmla="*/ 2 h 104"/>
                  <a:gd name="T8" fmla="*/ 32 w 79"/>
                  <a:gd name="T9" fmla="*/ 2 h 104"/>
                  <a:gd name="T10" fmla="*/ 37 w 79"/>
                  <a:gd name="T11" fmla="*/ 2 h 104"/>
                  <a:gd name="T12" fmla="*/ 43 w 79"/>
                  <a:gd name="T13" fmla="*/ 5 h 104"/>
                  <a:gd name="T14" fmla="*/ 48 w 79"/>
                  <a:gd name="T15" fmla="*/ 5 h 104"/>
                  <a:gd name="T16" fmla="*/ 53 w 79"/>
                  <a:gd name="T17" fmla="*/ 11 h 104"/>
                  <a:gd name="T18" fmla="*/ 56 w 79"/>
                  <a:gd name="T19" fmla="*/ 17 h 104"/>
                  <a:gd name="T20" fmla="*/ 59 w 79"/>
                  <a:gd name="T21" fmla="*/ 23 h 104"/>
                  <a:gd name="T22" fmla="*/ 61 w 79"/>
                  <a:gd name="T23" fmla="*/ 29 h 104"/>
                  <a:gd name="T24" fmla="*/ 64 w 79"/>
                  <a:gd name="T25" fmla="*/ 35 h 104"/>
                  <a:gd name="T26" fmla="*/ 69 w 79"/>
                  <a:gd name="T27" fmla="*/ 38 h 104"/>
                  <a:gd name="T28" fmla="*/ 72 w 79"/>
                  <a:gd name="T29" fmla="*/ 47 h 104"/>
                  <a:gd name="T30" fmla="*/ 78 w 79"/>
                  <a:gd name="T31" fmla="*/ 55 h 104"/>
                  <a:gd name="T32" fmla="*/ 78 w 79"/>
                  <a:gd name="T33" fmla="*/ 61 h 104"/>
                  <a:gd name="T34" fmla="*/ 78 w 79"/>
                  <a:gd name="T35" fmla="*/ 70 h 104"/>
                  <a:gd name="T36" fmla="*/ 78 w 79"/>
                  <a:gd name="T37" fmla="*/ 76 h 104"/>
                  <a:gd name="T38" fmla="*/ 78 w 79"/>
                  <a:gd name="T39" fmla="*/ 82 h 104"/>
                  <a:gd name="T40" fmla="*/ 78 w 79"/>
                  <a:gd name="T41" fmla="*/ 88 h 104"/>
                  <a:gd name="T42" fmla="*/ 78 w 79"/>
                  <a:gd name="T43" fmla="*/ 94 h 104"/>
                  <a:gd name="T44" fmla="*/ 78 w 79"/>
                  <a:gd name="T45" fmla="*/ 100 h 104"/>
                  <a:gd name="T46" fmla="*/ 72 w 79"/>
                  <a:gd name="T47" fmla="*/ 100 h 104"/>
                  <a:gd name="T48" fmla="*/ 67 w 79"/>
                  <a:gd name="T49" fmla="*/ 103 h 104"/>
                  <a:gd name="T50" fmla="*/ 61 w 79"/>
                  <a:gd name="T51" fmla="*/ 103 h 104"/>
                  <a:gd name="T52" fmla="*/ 56 w 79"/>
                  <a:gd name="T53" fmla="*/ 103 h 104"/>
                  <a:gd name="T54" fmla="*/ 51 w 79"/>
                  <a:gd name="T55" fmla="*/ 103 h 104"/>
                  <a:gd name="T56" fmla="*/ 45 w 79"/>
                  <a:gd name="T57" fmla="*/ 103 h 104"/>
                  <a:gd name="T58" fmla="*/ 40 w 79"/>
                  <a:gd name="T59" fmla="*/ 100 h 104"/>
                  <a:gd name="T60" fmla="*/ 34 w 79"/>
                  <a:gd name="T61" fmla="*/ 97 h 104"/>
                  <a:gd name="T62" fmla="*/ 29 w 79"/>
                  <a:gd name="T63" fmla="*/ 91 h 104"/>
                  <a:gd name="T64" fmla="*/ 26 w 79"/>
                  <a:gd name="T65" fmla="*/ 85 h 104"/>
                  <a:gd name="T66" fmla="*/ 21 w 79"/>
                  <a:gd name="T67" fmla="*/ 79 h 104"/>
                  <a:gd name="T68" fmla="*/ 18 w 79"/>
                  <a:gd name="T69" fmla="*/ 73 h 104"/>
                  <a:gd name="T70" fmla="*/ 16 w 79"/>
                  <a:gd name="T71" fmla="*/ 67 h 104"/>
                  <a:gd name="T72" fmla="*/ 13 w 79"/>
                  <a:gd name="T73" fmla="*/ 61 h 104"/>
                  <a:gd name="T74" fmla="*/ 10 w 79"/>
                  <a:gd name="T75" fmla="*/ 55 h 104"/>
                  <a:gd name="T76" fmla="*/ 10 w 79"/>
                  <a:gd name="T77" fmla="*/ 50 h 104"/>
                  <a:gd name="T78" fmla="*/ 5 w 79"/>
                  <a:gd name="T79" fmla="*/ 41 h 104"/>
                  <a:gd name="T80" fmla="*/ 0 w 79"/>
                  <a:gd name="T81" fmla="*/ 35 h 104"/>
                  <a:gd name="T82" fmla="*/ 0 w 79"/>
                  <a:gd name="T83" fmla="*/ 29 h 104"/>
                  <a:gd name="T84" fmla="*/ 5 w 79"/>
                  <a:gd name="T85" fmla="*/ 29 h 104"/>
                  <a:gd name="T86" fmla="*/ 10 w 79"/>
                  <a:gd name="T87" fmla="*/ 29 h 104"/>
                  <a:gd name="T88" fmla="*/ 16 w 79"/>
                  <a:gd name="T89" fmla="*/ 29 h 104"/>
                  <a:gd name="T90" fmla="*/ 16 w 79"/>
                  <a:gd name="T91" fmla="*/ 23 h 104"/>
                  <a:gd name="T92" fmla="*/ 10 w 79"/>
                  <a:gd name="T93" fmla="*/ 17 h 104"/>
                  <a:gd name="T94" fmla="*/ 10 w 79"/>
                  <a:gd name="T95" fmla="*/ 11 h 104"/>
                  <a:gd name="T96" fmla="*/ 8 w 79"/>
                  <a:gd name="T97" fmla="*/ 5 h 104"/>
                  <a:gd name="T98" fmla="*/ 10 w 79"/>
                  <a:gd name="T99" fmla="*/ 0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9" h="104">
                    <a:moveTo>
                      <a:pt x="10" y="0"/>
                    </a:moveTo>
                    <a:lnTo>
                      <a:pt x="16" y="2"/>
                    </a:lnTo>
                    <a:lnTo>
                      <a:pt x="21" y="2"/>
                    </a:lnTo>
                    <a:lnTo>
                      <a:pt x="26" y="2"/>
                    </a:lnTo>
                    <a:lnTo>
                      <a:pt x="32" y="2"/>
                    </a:lnTo>
                    <a:lnTo>
                      <a:pt x="37" y="2"/>
                    </a:lnTo>
                    <a:lnTo>
                      <a:pt x="43" y="5"/>
                    </a:lnTo>
                    <a:lnTo>
                      <a:pt x="48" y="5"/>
                    </a:lnTo>
                    <a:lnTo>
                      <a:pt x="53" y="11"/>
                    </a:lnTo>
                    <a:lnTo>
                      <a:pt x="56" y="17"/>
                    </a:lnTo>
                    <a:lnTo>
                      <a:pt x="59" y="23"/>
                    </a:lnTo>
                    <a:lnTo>
                      <a:pt x="61" y="29"/>
                    </a:lnTo>
                    <a:lnTo>
                      <a:pt x="64" y="35"/>
                    </a:lnTo>
                    <a:lnTo>
                      <a:pt x="69" y="38"/>
                    </a:lnTo>
                    <a:lnTo>
                      <a:pt x="72" y="47"/>
                    </a:lnTo>
                    <a:lnTo>
                      <a:pt x="78" y="55"/>
                    </a:lnTo>
                    <a:lnTo>
                      <a:pt x="78" y="61"/>
                    </a:lnTo>
                    <a:lnTo>
                      <a:pt x="78" y="70"/>
                    </a:lnTo>
                    <a:lnTo>
                      <a:pt x="78" y="76"/>
                    </a:lnTo>
                    <a:lnTo>
                      <a:pt x="78" y="82"/>
                    </a:lnTo>
                    <a:lnTo>
                      <a:pt x="78" y="88"/>
                    </a:lnTo>
                    <a:lnTo>
                      <a:pt x="78" y="94"/>
                    </a:lnTo>
                    <a:lnTo>
                      <a:pt x="78" y="100"/>
                    </a:lnTo>
                    <a:lnTo>
                      <a:pt x="72" y="100"/>
                    </a:lnTo>
                    <a:lnTo>
                      <a:pt x="67" y="103"/>
                    </a:lnTo>
                    <a:lnTo>
                      <a:pt x="61" y="103"/>
                    </a:lnTo>
                    <a:lnTo>
                      <a:pt x="56" y="103"/>
                    </a:lnTo>
                    <a:lnTo>
                      <a:pt x="51" y="103"/>
                    </a:lnTo>
                    <a:lnTo>
                      <a:pt x="45" y="103"/>
                    </a:lnTo>
                    <a:lnTo>
                      <a:pt x="40" y="100"/>
                    </a:lnTo>
                    <a:lnTo>
                      <a:pt x="34" y="97"/>
                    </a:lnTo>
                    <a:lnTo>
                      <a:pt x="29" y="91"/>
                    </a:lnTo>
                    <a:lnTo>
                      <a:pt x="26" y="85"/>
                    </a:lnTo>
                    <a:lnTo>
                      <a:pt x="21" y="79"/>
                    </a:lnTo>
                    <a:lnTo>
                      <a:pt x="18" y="73"/>
                    </a:lnTo>
                    <a:lnTo>
                      <a:pt x="16" y="67"/>
                    </a:lnTo>
                    <a:lnTo>
                      <a:pt x="13" y="61"/>
                    </a:lnTo>
                    <a:lnTo>
                      <a:pt x="10" y="55"/>
                    </a:lnTo>
                    <a:lnTo>
                      <a:pt x="10" y="50"/>
                    </a:lnTo>
                    <a:lnTo>
                      <a:pt x="5" y="41"/>
                    </a:lnTo>
                    <a:lnTo>
                      <a:pt x="0" y="35"/>
                    </a:lnTo>
                    <a:lnTo>
                      <a:pt x="0" y="29"/>
                    </a:lnTo>
                    <a:lnTo>
                      <a:pt x="5" y="29"/>
                    </a:lnTo>
                    <a:lnTo>
                      <a:pt x="10" y="29"/>
                    </a:lnTo>
                    <a:lnTo>
                      <a:pt x="16" y="29"/>
                    </a:lnTo>
                    <a:lnTo>
                      <a:pt x="16" y="23"/>
                    </a:lnTo>
                    <a:lnTo>
                      <a:pt x="10" y="17"/>
                    </a:lnTo>
                    <a:lnTo>
                      <a:pt x="10" y="11"/>
                    </a:lnTo>
                    <a:lnTo>
                      <a:pt x="8" y="5"/>
                    </a:lnTo>
                    <a:lnTo>
                      <a:pt x="10" y="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 name="Freeform 29"/>
              <p:cNvSpPr>
                <a:spLocks/>
              </p:cNvSpPr>
              <p:nvPr userDrawn="1"/>
            </p:nvSpPr>
            <p:spPr bwMode="ltGray">
              <a:xfrm>
                <a:off x="1593" y="2569"/>
                <a:ext cx="92" cy="180"/>
              </a:xfrm>
              <a:custGeom>
                <a:avLst/>
                <a:gdLst>
                  <a:gd name="T0" fmla="*/ 26 w 92"/>
                  <a:gd name="T1" fmla="*/ 0 h 180"/>
                  <a:gd name="T2" fmla="*/ 37 w 92"/>
                  <a:gd name="T3" fmla="*/ 5 h 180"/>
                  <a:gd name="T4" fmla="*/ 50 w 92"/>
                  <a:gd name="T5" fmla="*/ 11 h 180"/>
                  <a:gd name="T6" fmla="*/ 61 w 92"/>
                  <a:gd name="T7" fmla="*/ 17 h 180"/>
                  <a:gd name="T8" fmla="*/ 66 w 92"/>
                  <a:gd name="T9" fmla="*/ 29 h 180"/>
                  <a:gd name="T10" fmla="*/ 74 w 92"/>
                  <a:gd name="T11" fmla="*/ 38 h 180"/>
                  <a:gd name="T12" fmla="*/ 82 w 92"/>
                  <a:gd name="T13" fmla="*/ 49 h 180"/>
                  <a:gd name="T14" fmla="*/ 88 w 92"/>
                  <a:gd name="T15" fmla="*/ 58 h 180"/>
                  <a:gd name="T16" fmla="*/ 91 w 92"/>
                  <a:gd name="T17" fmla="*/ 70 h 180"/>
                  <a:gd name="T18" fmla="*/ 91 w 92"/>
                  <a:gd name="T19" fmla="*/ 82 h 180"/>
                  <a:gd name="T20" fmla="*/ 91 w 92"/>
                  <a:gd name="T21" fmla="*/ 96 h 180"/>
                  <a:gd name="T22" fmla="*/ 88 w 92"/>
                  <a:gd name="T23" fmla="*/ 108 h 180"/>
                  <a:gd name="T24" fmla="*/ 88 w 92"/>
                  <a:gd name="T25" fmla="*/ 120 h 180"/>
                  <a:gd name="T26" fmla="*/ 88 w 92"/>
                  <a:gd name="T27" fmla="*/ 132 h 180"/>
                  <a:gd name="T28" fmla="*/ 85 w 92"/>
                  <a:gd name="T29" fmla="*/ 146 h 180"/>
                  <a:gd name="T30" fmla="*/ 80 w 92"/>
                  <a:gd name="T31" fmla="*/ 158 h 180"/>
                  <a:gd name="T32" fmla="*/ 74 w 92"/>
                  <a:gd name="T33" fmla="*/ 170 h 180"/>
                  <a:gd name="T34" fmla="*/ 64 w 92"/>
                  <a:gd name="T35" fmla="*/ 176 h 180"/>
                  <a:gd name="T36" fmla="*/ 50 w 92"/>
                  <a:gd name="T37" fmla="*/ 179 h 180"/>
                  <a:gd name="T38" fmla="*/ 40 w 92"/>
                  <a:gd name="T39" fmla="*/ 179 h 180"/>
                  <a:gd name="T40" fmla="*/ 29 w 92"/>
                  <a:gd name="T41" fmla="*/ 170 h 180"/>
                  <a:gd name="T42" fmla="*/ 21 w 92"/>
                  <a:gd name="T43" fmla="*/ 161 h 180"/>
                  <a:gd name="T44" fmla="*/ 13 w 92"/>
                  <a:gd name="T45" fmla="*/ 152 h 180"/>
                  <a:gd name="T46" fmla="*/ 8 w 92"/>
                  <a:gd name="T47" fmla="*/ 140 h 180"/>
                  <a:gd name="T48" fmla="*/ 5 w 92"/>
                  <a:gd name="T49" fmla="*/ 129 h 180"/>
                  <a:gd name="T50" fmla="*/ 2 w 92"/>
                  <a:gd name="T51" fmla="*/ 117 h 180"/>
                  <a:gd name="T52" fmla="*/ 2 w 92"/>
                  <a:gd name="T53" fmla="*/ 105 h 180"/>
                  <a:gd name="T54" fmla="*/ 0 w 92"/>
                  <a:gd name="T55" fmla="*/ 90 h 180"/>
                  <a:gd name="T56" fmla="*/ 0 w 92"/>
                  <a:gd name="T57" fmla="*/ 76 h 180"/>
                  <a:gd name="T58" fmla="*/ 0 w 92"/>
                  <a:gd name="T59" fmla="*/ 58 h 180"/>
                  <a:gd name="T60" fmla="*/ 0 w 92"/>
                  <a:gd name="T61" fmla="*/ 46 h 180"/>
                  <a:gd name="T62" fmla="*/ 0 w 92"/>
                  <a:gd name="T63" fmla="*/ 35 h 180"/>
                  <a:gd name="T64" fmla="*/ 10 w 92"/>
                  <a:gd name="T65" fmla="*/ 35 h 180"/>
                  <a:gd name="T66" fmla="*/ 10 w 92"/>
                  <a:gd name="T67" fmla="*/ 20 h 180"/>
                  <a:gd name="T68" fmla="*/ 18 w 92"/>
                  <a:gd name="T69" fmla="*/ 11 h 180"/>
                  <a:gd name="T70" fmla="*/ 29 w 92"/>
                  <a:gd name="T71" fmla="*/ 5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2" h="180">
                    <a:moveTo>
                      <a:pt x="21" y="0"/>
                    </a:moveTo>
                    <a:lnTo>
                      <a:pt x="26" y="0"/>
                    </a:lnTo>
                    <a:lnTo>
                      <a:pt x="32" y="2"/>
                    </a:lnTo>
                    <a:lnTo>
                      <a:pt x="37" y="5"/>
                    </a:lnTo>
                    <a:lnTo>
                      <a:pt x="42" y="8"/>
                    </a:lnTo>
                    <a:lnTo>
                      <a:pt x="50" y="11"/>
                    </a:lnTo>
                    <a:lnTo>
                      <a:pt x="56" y="11"/>
                    </a:lnTo>
                    <a:lnTo>
                      <a:pt x="61" y="17"/>
                    </a:lnTo>
                    <a:lnTo>
                      <a:pt x="64" y="23"/>
                    </a:lnTo>
                    <a:lnTo>
                      <a:pt x="66" y="29"/>
                    </a:lnTo>
                    <a:lnTo>
                      <a:pt x="69" y="35"/>
                    </a:lnTo>
                    <a:lnTo>
                      <a:pt x="74" y="38"/>
                    </a:lnTo>
                    <a:lnTo>
                      <a:pt x="77" y="44"/>
                    </a:lnTo>
                    <a:lnTo>
                      <a:pt x="82" y="49"/>
                    </a:lnTo>
                    <a:lnTo>
                      <a:pt x="82" y="55"/>
                    </a:lnTo>
                    <a:lnTo>
                      <a:pt x="88" y="58"/>
                    </a:lnTo>
                    <a:lnTo>
                      <a:pt x="88" y="64"/>
                    </a:lnTo>
                    <a:lnTo>
                      <a:pt x="91" y="70"/>
                    </a:lnTo>
                    <a:lnTo>
                      <a:pt x="91" y="76"/>
                    </a:lnTo>
                    <a:lnTo>
                      <a:pt x="91" y="82"/>
                    </a:lnTo>
                    <a:lnTo>
                      <a:pt x="91" y="90"/>
                    </a:lnTo>
                    <a:lnTo>
                      <a:pt x="91" y="96"/>
                    </a:lnTo>
                    <a:lnTo>
                      <a:pt x="88" y="102"/>
                    </a:lnTo>
                    <a:lnTo>
                      <a:pt x="88" y="108"/>
                    </a:lnTo>
                    <a:lnTo>
                      <a:pt x="88" y="114"/>
                    </a:lnTo>
                    <a:lnTo>
                      <a:pt x="88" y="120"/>
                    </a:lnTo>
                    <a:lnTo>
                      <a:pt x="88" y="126"/>
                    </a:lnTo>
                    <a:lnTo>
                      <a:pt x="88" y="132"/>
                    </a:lnTo>
                    <a:lnTo>
                      <a:pt x="88" y="140"/>
                    </a:lnTo>
                    <a:lnTo>
                      <a:pt x="85" y="146"/>
                    </a:lnTo>
                    <a:lnTo>
                      <a:pt x="82" y="152"/>
                    </a:lnTo>
                    <a:lnTo>
                      <a:pt x="80" y="158"/>
                    </a:lnTo>
                    <a:lnTo>
                      <a:pt x="77" y="164"/>
                    </a:lnTo>
                    <a:lnTo>
                      <a:pt x="74" y="170"/>
                    </a:lnTo>
                    <a:lnTo>
                      <a:pt x="69" y="173"/>
                    </a:lnTo>
                    <a:lnTo>
                      <a:pt x="64" y="176"/>
                    </a:lnTo>
                    <a:lnTo>
                      <a:pt x="56" y="179"/>
                    </a:lnTo>
                    <a:lnTo>
                      <a:pt x="50" y="179"/>
                    </a:lnTo>
                    <a:lnTo>
                      <a:pt x="45" y="179"/>
                    </a:lnTo>
                    <a:lnTo>
                      <a:pt x="40" y="179"/>
                    </a:lnTo>
                    <a:lnTo>
                      <a:pt x="34" y="173"/>
                    </a:lnTo>
                    <a:lnTo>
                      <a:pt x="29" y="170"/>
                    </a:lnTo>
                    <a:lnTo>
                      <a:pt x="26" y="164"/>
                    </a:lnTo>
                    <a:lnTo>
                      <a:pt x="21" y="161"/>
                    </a:lnTo>
                    <a:lnTo>
                      <a:pt x="18" y="155"/>
                    </a:lnTo>
                    <a:lnTo>
                      <a:pt x="13" y="152"/>
                    </a:lnTo>
                    <a:lnTo>
                      <a:pt x="10" y="146"/>
                    </a:lnTo>
                    <a:lnTo>
                      <a:pt x="8" y="140"/>
                    </a:lnTo>
                    <a:lnTo>
                      <a:pt x="8" y="134"/>
                    </a:lnTo>
                    <a:lnTo>
                      <a:pt x="5" y="129"/>
                    </a:lnTo>
                    <a:lnTo>
                      <a:pt x="2" y="123"/>
                    </a:lnTo>
                    <a:lnTo>
                      <a:pt x="2" y="117"/>
                    </a:lnTo>
                    <a:lnTo>
                      <a:pt x="2" y="111"/>
                    </a:lnTo>
                    <a:lnTo>
                      <a:pt x="2" y="105"/>
                    </a:lnTo>
                    <a:lnTo>
                      <a:pt x="0" y="96"/>
                    </a:lnTo>
                    <a:lnTo>
                      <a:pt x="0" y="90"/>
                    </a:lnTo>
                    <a:lnTo>
                      <a:pt x="0" y="82"/>
                    </a:lnTo>
                    <a:lnTo>
                      <a:pt x="0" y="76"/>
                    </a:lnTo>
                    <a:lnTo>
                      <a:pt x="0" y="70"/>
                    </a:lnTo>
                    <a:lnTo>
                      <a:pt x="0" y="58"/>
                    </a:lnTo>
                    <a:lnTo>
                      <a:pt x="0" y="52"/>
                    </a:lnTo>
                    <a:lnTo>
                      <a:pt x="0" y="46"/>
                    </a:lnTo>
                    <a:lnTo>
                      <a:pt x="0" y="41"/>
                    </a:lnTo>
                    <a:lnTo>
                      <a:pt x="0" y="35"/>
                    </a:lnTo>
                    <a:lnTo>
                      <a:pt x="5" y="35"/>
                    </a:lnTo>
                    <a:lnTo>
                      <a:pt x="10" y="35"/>
                    </a:lnTo>
                    <a:lnTo>
                      <a:pt x="10" y="26"/>
                    </a:lnTo>
                    <a:lnTo>
                      <a:pt x="10" y="20"/>
                    </a:lnTo>
                    <a:lnTo>
                      <a:pt x="18" y="17"/>
                    </a:lnTo>
                    <a:lnTo>
                      <a:pt x="18" y="11"/>
                    </a:lnTo>
                    <a:lnTo>
                      <a:pt x="24" y="8"/>
                    </a:lnTo>
                    <a:lnTo>
                      <a:pt x="29" y="5"/>
                    </a:lnTo>
                    <a:lnTo>
                      <a:pt x="21" y="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 name="Freeform 30"/>
              <p:cNvSpPr>
                <a:spLocks/>
              </p:cNvSpPr>
              <p:nvPr userDrawn="1"/>
            </p:nvSpPr>
            <p:spPr bwMode="ltGray">
              <a:xfrm>
                <a:off x="1549" y="2683"/>
                <a:ext cx="33" cy="28"/>
              </a:xfrm>
              <a:custGeom>
                <a:avLst/>
                <a:gdLst>
                  <a:gd name="T0" fmla="*/ 10 w 33"/>
                  <a:gd name="T1" fmla="*/ 27 h 28"/>
                  <a:gd name="T2" fmla="*/ 5 w 33"/>
                  <a:gd name="T3" fmla="*/ 27 h 28"/>
                  <a:gd name="T4" fmla="*/ 2 w 33"/>
                  <a:gd name="T5" fmla="*/ 21 h 28"/>
                  <a:gd name="T6" fmla="*/ 0 w 33"/>
                  <a:gd name="T7" fmla="*/ 15 h 28"/>
                  <a:gd name="T8" fmla="*/ 0 w 33"/>
                  <a:gd name="T9" fmla="*/ 9 h 28"/>
                  <a:gd name="T10" fmla="*/ 0 w 33"/>
                  <a:gd name="T11" fmla="*/ 3 h 28"/>
                  <a:gd name="T12" fmla="*/ 5 w 33"/>
                  <a:gd name="T13" fmla="*/ 3 h 28"/>
                  <a:gd name="T14" fmla="*/ 10 w 33"/>
                  <a:gd name="T15" fmla="*/ 3 h 28"/>
                  <a:gd name="T16" fmla="*/ 16 w 33"/>
                  <a:gd name="T17" fmla="*/ 0 h 28"/>
                  <a:gd name="T18" fmla="*/ 21 w 33"/>
                  <a:gd name="T19" fmla="*/ 0 h 28"/>
                  <a:gd name="T20" fmla="*/ 24 w 33"/>
                  <a:gd name="T21" fmla="*/ 6 h 28"/>
                  <a:gd name="T22" fmla="*/ 26 w 33"/>
                  <a:gd name="T23" fmla="*/ 12 h 28"/>
                  <a:gd name="T24" fmla="*/ 32 w 33"/>
                  <a:gd name="T25" fmla="*/ 15 h 28"/>
                  <a:gd name="T26" fmla="*/ 32 w 33"/>
                  <a:gd name="T27" fmla="*/ 21 h 28"/>
                  <a:gd name="T28" fmla="*/ 32 w 33"/>
                  <a:gd name="T29" fmla="*/ 27 h 28"/>
                  <a:gd name="T30" fmla="*/ 26 w 33"/>
                  <a:gd name="T31" fmla="*/ 27 h 28"/>
                  <a:gd name="T32" fmla="*/ 21 w 33"/>
                  <a:gd name="T33" fmla="*/ 27 h 28"/>
                  <a:gd name="T34" fmla="*/ 16 w 33"/>
                  <a:gd name="T35" fmla="*/ 27 h 28"/>
                  <a:gd name="T36" fmla="*/ 10 w 33"/>
                  <a:gd name="T37" fmla="*/ 27 h 28"/>
                  <a:gd name="T38" fmla="*/ 10 w 33"/>
                  <a:gd name="T39" fmla="*/ 2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 h="28">
                    <a:moveTo>
                      <a:pt x="10" y="27"/>
                    </a:moveTo>
                    <a:lnTo>
                      <a:pt x="5" y="27"/>
                    </a:lnTo>
                    <a:lnTo>
                      <a:pt x="2" y="21"/>
                    </a:lnTo>
                    <a:lnTo>
                      <a:pt x="0" y="15"/>
                    </a:lnTo>
                    <a:lnTo>
                      <a:pt x="0" y="9"/>
                    </a:lnTo>
                    <a:lnTo>
                      <a:pt x="0" y="3"/>
                    </a:lnTo>
                    <a:lnTo>
                      <a:pt x="5" y="3"/>
                    </a:lnTo>
                    <a:lnTo>
                      <a:pt x="10" y="3"/>
                    </a:lnTo>
                    <a:lnTo>
                      <a:pt x="16" y="0"/>
                    </a:lnTo>
                    <a:lnTo>
                      <a:pt x="21" y="0"/>
                    </a:lnTo>
                    <a:lnTo>
                      <a:pt x="24" y="6"/>
                    </a:lnTo>
                    <a:lnTo>
                      <a:pt x="26" y="12"/>
                    </a:lnTo>
                    <a:lnTo>
                      <a:pt x="32" y="15"/>
                    </a:lnTo>
                    <a:lnTo>
                      <a:pt x="32" y="21"/>
                    </a:lnTo>
                    <a:lnTo>
                      <a:pt x="32" y="27"/>
                    </a:lnTo>
                    <a:lnTo>
                      <a:pt x="26" y="27"/>
                    </a:lnTo>
                    <a:lnTo>
                      <a:pt x="21" y="27"/>
                    </a:lnTo>
                    <a:lnTo>
                      <a:pt x="16" y="27"/>
                    </a:lnTo>
                    <a:lnTo>
                      <a:pt x="10" y="27"/>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 name="Freeform 31"/>
              <p:cNvSpPr>
                <a:spLocks/>
              </p:cNvSpPr>
              <p:nvPr userDrawn="1"/>
            </p:nvSpPr>
            <p:spPr bwMode="ltGray">
              <a:xfrm>
                <a:off x="1526" y="2733"/>
                <a:ext cx="100" cy="192"/>
              </a:xfrm>
              <a:custGeom>
                <a:avLst/>
                <a:gdLst>
                  <a:gd name="T0" fmla="*/ 48 w 100"/>
                  <a:gd name="T1" fmla="*/ 2 h 192"/>
                  <a:gd name="T2" fmla="*/ 53 w 100"/>
                  <a:gd name="T3" fmla="*/ 14 h 192"/>
                  <a:gd name="T4" fmla="*/ 64 w 100"/>
                  <a:gd name="T5" fmla="*/ 23 h 192"/>
                  <a:gd name="T6" fmla="*/ 72 w 100"/>
                  <a:gd name="T7" fmla="*/ 29 h 192"/>
                  <a:gd name="T8" fmla="*/ 80 w 100"/>
                  <a:gd name="T9" fmla="*/ 41 h 192"/>
                  <a:gd name="T10" fmla="*/ 80 w 100"/>
                  <a:gd name="T11" fmla="*/ 55 h 192"/>
                  <a:gd name="T12" fmla="*/ 80 w 100"/>
                  <a:gd name="T13" fmla="*/ 70 h 192"/>
                  <a:gd name="T14" fmla="*/ 82 w 100"/>
                  <a:gd name="T15" fmla="*/ 82 h 192"/>
                  <a:gd name="T16" fmla="*/ 90 w 100"/>
                  <a:gd name="T17" fmla="*/ 88 h 192"/>
                  <a:gd name="T18" fmla="*/ 90 w 100"/>
                  <a:gd name="T19" fmla="*/ 99 h 192"/>
                  <a:gd name="T20" fmla="*/ 90 w 100"/>
                  <a:gd name="T21" fmla="*/ 111 h 192"/>
                  <a:gd name="T22" fmla="*/ 99 w 100"/>
                  <a:gd name="T23" fmla="*/ 117 h 192"/>
                  <a:gd name="T24" fmla="*/ 99 w 100"/>
                  <a:gd name="T25" fmla="*/ 132 h 192"/>
                  <a:gd name="T26" fmla="*/ 99 w 100"/>
                  <a:gd name="T27" fmla="*/ 143 h 192"/>
                  <a:gd name="T28" fmla="*/ 99 w 100"/>
                  <a:gd name="T29" fmla="*/ 155 h 192"/>
                  <a:gd name="T30" fmla="*/ 93 w 100"/>
                  <a:gd name="T31" fmla="*/ 167 h 192"/>
                  <a:gd name="T32" fmla="*/ 88 w 100"/>
                  <a:gd name="T33" fmla="*/ 179 h 192"/>
                  <a:gd name="T34" fmla="*/ 77 w 100"/>
                  <a:gd name="T35" fmla="*/ 185 h 192"/>
                  <a:gd name="T36" fmla="*/ 66 w 100"/>
                  <a:gd name="T37" fmla="*/ 188 h 192"/>
                  <a:gd name="T38" fmla="*/ 56 w 100"/>
                  <a:gd name="T39" fmla="*/ 188 h 192"/>
                  <a:gd name="T40" fmla="*/ 50 w 100"/>
                  <a:gd name="T41" fmla="*/ 176 h 192"/>
                  <a:gd name="T42" fmla="*/ 42 w 100"/>
                  <a:gd name="T43" fmla="*/ 167 h 192"/>
                  <a:gd name="T44" fmla="*/ 32 w 100"/>
                  <a:gd name="T45" fmla="*/ 152 h 192"/>
                  <a:gd name="T46" fmla="*/ 29 w 100"/>
                  <a:gd name="T47" fmla="*/ 141 h 192"/>
                  <a:gd name="T48" fmla="*/ 24 w 100"/>
                  <a:gd name="T49" fmla="*/ 129 h 192"/>
                  <a:gd name="T50" fmla="*/ 21 w 100"/>
                  <a:gd name="T51" fmla="*/ 117 h 192"/>
                  <a:gd name="T52" fmla="*/ 13 w 100"/>
                  <a:gd name="T53" fmla="*/ 108 h 192"/>
                  <a:gd name="T54" fmla="*/ 5 w 100"/>
                  <a:gd name="T55" fmla="*/ 99 h 192"/>
                  <a:gd name="T56" fmla="*/ 5 w 100"/>
                  <a:gd name="T57" fmla="*/ 88 h 192"/>
                  <a:gd name="T58" fmla="*/ 2 w 100"/>
                  <a:gd name="T59" fmla="*/ 70 h 192"/>
                  <a:gd name="T60" fmla="*/ 0 w 100"/>
                  <a:gd name="T61" fmla="*/ 52 h 192"/>
                  <a:gd name="T62" fmla="*/ 2 w 100"/>
                  <a:gd name="T63" fmla="*/ 41 h 192"/>
                  <a:gd name="T64" fmla="*/ 10 w 100"/>
                  <a:gd name="T65" fmla="*/ 32 h 192"/>
                  <a:gd name="T66" fmla="*/ 18 w 100"/>
                  <a:gd name="T67" fmla="*/ 23 h 192"/>
                  <a:gd name="T68" fmla="*/ 29 w 100"/>
                  <a:gd name="T69" fmla="*/ 17 h 192"/>
                  <a:gd name="T70" fmla="*/ 32 w 100"/>
                  <a:gd name="T71" fmla="*/ 5 h 192"/>
                  <a:gd name="T72" fmla="*/ 42 w 100"/>
                  <a:gd name="T73" fmla="*/ 0 h 192"/>
                  <a:gd name="T74" fmla="*/ 40 w 100"/>
                  <a:gd name="T75" fmla="*/ 0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192">
                    <a:moveTo>
                      <a:pt x="40" y="0"/>
                    </a:moveTo>
                    <a:lnTo>
                      <a:pt x="48" y="2"/>
                    </a:lnTo>
                    <a:lnTo>
                      <a:pt x="50" y="8"/>
                    </a:lnTo>
                    <a:lnTo>
                      <a:pt x="53" y="14"/>
                    </a:lnTo>
                    <a:lnTo>
                      <a:pt x="58" y="20"/>
                    </a:lnTo>
                    <a:lnTo>
                      <a:pt x="64" y="23"/>
                    </a:lnTo>
                    <a:lnTo>
                      <a:pt x="66" y="29"/>
                    </a:lnTo>
                    <a:lnTo>
                      <a:pt x="72" y="29"/>
                    </a:lnTo>
                    <a:lnTo>
                      <a:pt x="74" y="35"/>
                    </a:lnTo>
                    <a:lnTo>
                      <a:pt x="80" y="41"/>
                    </a:lnTo>
                    <a:lnTo>
                      <a:pt x="80" y="49"/>
                    </a:lnTo>
                    <a:lnTo>
                      <a:pt x="80" y="55"/>
                    </a:lnTo>
                    <a:lnTo>
                      <a:pt x="80" y="64"/>
                    </a:lnTo>
                    <a:lnTo>
                      <a:pt x="80" y="70"/>
                    </a:lnTo>
                    <a:lnTo>
                      <a:pt x="80" y="76"/>
                    </a:lnTo>
                    <a:lnTo>
                      <a:pt x="82" y="82"/>
                    </a:lnTo>
                    <a:lnTo>
                      <a:pt x="88" y="82"/>
                    </a:lnTo>
                    <a:lnTo>
                      <a:pt x="90" y="88"/>
                    </a:lnTo>
                    <a:lnTo>
                      <a:pt x="90" y="94"/>
                    </a:lnTo>
                    <a:lnTo>
                      <a:pt x="90" y="99"/>
                    </a:lnTo>
                    <a:lnTo>
                      <a:pt x="90" y="105"/>
                    </a:lnTo>
                    <a:lnTo>
                      <a:pt x="90" y="111"/>
                    </a:lnTo>
                    <a:lnTo>
                      <a:pt x="93" y="117"/>
                    </a:lnTo>
                    <a:lnTo>
                      <a:pt x="99" y="117"/>
                    </a:lnTo>
                    <a:lnTo>
                      <a:pt x="99" y="123"/>
                    </a:lnTo>
                    <a:lnTo>
                      <a:pt x="99" y="132"/>
                    </a:lnTo>
                    <a:lnTo>
                      <a:pt x="99" y="138"/>
                    </a:lnTo>
                    <a:lnTo>
                      <a:pt x="99" y="143"/>
                    </a:lnTo>
                    <a:lnTo>
                      <a:pt x="99" y="149"/>
                    </a:lnTo>
                    <a:lnTo>
                      <a:pt x="99" y="155"/>
                    </a:lnTo>
                    <a:lnTo>
                      <a:pt x="96" y="161"/>
                    </a:lnTo>
                    <a:lnTo>
                      <a:pt x="93" y="167"/>
                    </a:lnTo>
                    <a:lnTo>
                      <a:pt x="90" y="173"/>
                    </a:lnTo>
                    <a:lnTo>
                      <a:pt x="88" y="179"/>
                    </a:lnTo>
                    <a:lnTo>
                      <a:pt x="82" y="182"/>
                    </a:lnTo>
                    <a:lnTo>
                      <a:pt x="77" y="185"/>
                    </a:lnTo>
                    <a:lnTo>
                      <a:pt x="72" y="191"/>
                    </a:lnTo>
                    <a:lnTo>
                      <a:pt x="66" y="188"/>
                    </a:lnTo>
                    <a:lnTo>
                      <a:pt x="61" y="188"/>
                    </a:lnTo>
                    <a:lnTo>
                      <a:pt x="56" y="188"/>
                    </a:lnTo>
                    <a:lnTo>
                      <a:pt x="53" y="182"/>
                    </a:lnTo>
                    <a:lnTo>
                      <a:pt x="50" y="176"/>
                    </a:lnTo>
                    <a:lnTo>
                      <a:pt x="48" y="170"/>
                    </a:lnTo>
                    <a:lnTo>
                      <a:pt x="42" y="167"/>
                    </a:lnTo>
                    <a:lnTo>
                      <a:pt x="37" y="161"/>
                    </a:lnTo>
                    <a:lnTo>
                      <a:pt x="32" y="152"/>
                    </a:lnTo>
                    <a:lnTo>
                      <a:pt x="32" y="146"/>
                    </a:lnTo>
                    <a:lnTo>
                      <a:pt x="29" y="141"/>
                    </a:lnTo>
                    <a:lnTo>
                      <a:pt x="24" y="135"/>
                    </a:lnTo>
                    <a:lnTo>
                      <a:pt x="24" y="129"/>
                    </a:lnTo>
                    <a:lnTo>
                      <a:pt x="21" y="123"/>
                    </a:lnTo>
                    <a:lnTo>
                      <a:pt x="21" y="117"/>
                    </a:lnTo>
                    <a:lnTo>
                      <a:pt x="16" y="114"/>
                    </a:lnTo>
                    <a:lnTo>
                      <a:pt x="13" y="108"/>
                    </a:lnTo>
                    <a:lnTo>
                      <a:pt x="10" y="102"/>
                    </a:lnTo>
                    <a:lnTo>
                      <a:pt x="5" y="99"/>
                    </a:lnTo>
                    <a:lnTo>
                      <a:pt x="5" y="94"/>
                    </a:lnTo>
                    <a:lnTo>
                      <a:pt x="5" y="88"/>
                    </a:lnTo>
                    <a:lnTo>
                      <a:pt x="5" y="79"/>
                    </a:lnTo>
                    <a:lnTo>
                      <a:pt x="2" y="70"/>
                    </a:lnTo>
                    <a:lnTo>
                      <a:pt x="0" y="58"/>
                    </a:lnTo>
                    <a:lnTo>
                      <a:pt x="0" y="52"/>
                    </a:lnTo>
                    <a:lnTo>
                      <a:pt x="2" y="47"/>
                    </a:lnTo>
                    <a:lnTo>
                      <a:pt x="2" y="41"/>
                    </a:lnTo>
                    <a:lnTo>
                      <a:pt x="5" y="35"/>
                    </a:lnTo>
                    <a:lnTo>
                      <a:pt x="10" y="32"/>
                    </a:lnTo>
                    <a:lnTo>
                      <a:pt x="16" y="29"/>
                    </a:lnTo>
                    <a:lnTo>
                      <a:pt x="18" y="23"/>
                    </a:lnTo>
                    <a:lnTo>
                      <a:pt x="24" y="20"/>
                    </a:lnTo>
                    <a:lnTo>
                      <a:pt x="29" y="17"/>
                    </a:lnTo>
                    <a:lnTo>
                      <a:pt x="32" y="11"/>
                    </a:lnTo>
                    <a:lnTo>
                      <a:pt x="32" y="5"/>
                    </a:lnTo>
                    <a:lnTo>
                      <a:pt x="37" y="0"/>
                    </a:lnTo>
                    <a:lnTo>
                      <a:pt x="42" y="0"/>
                    </a:lnTo>
                    <a:lnTo>
                      <a:pt x="48" y="0"/>
                    </a:lnTo>
                    <a:lnTo>
                      <a:pt x="40" y="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 name="Freeform 32"/>
              <p:cNvSpPr>
                <a:spLocks/>
              </p:cNvSpPr>
              <p:nvPr userDrawn="1"/>
            </p:nvSpPr>
            <p:spPr bwMode="ltGray">
              <a:xfrm>
                <a:off x="1658" y="2769"/>
                <a:ext cx="150" cy="256"/>
              </a:xfrm>
              <a:custGeom>
                <a:avLst/>
                <a:gdLst>
                  <a:gd name="T0" fmla="*/ 18 w 150"/>
                  <a:gd name="T1" fmla="*/ 0 h 256"/>
                  <a:gd name="T2" fmla="*/ 29 w 150"/>
                  <a:gd name="T3" fmla="*/ 0 h 256"/>
                  <a:gd name="T4" fmla="*/ 39 w 150"/>
                  <a:gd name="T5" fmla="*/ 0 h 256"/>
                  <a:gd name="T6" fmla="*/ 53 w 150"/>
                  <a:gd name="T7" fmla="*/ 8 h 256"/>
                  <a:gd name="T8" fmla="*/ 61 w 150"/>
                  <a:gd name="T9" fmla="*/ 20 h 256"/>
                  <a:gd name="T10" fmla="*/ 71 w 150"/>
                  <a:gd name="T11" fmla="*/ 26 h 256"/>
                  <a:gd name="T12" fmla="*/ 77 w 150"/>
                  <a:gd name="T13" fmla="*/ 38 h 256"/>
                  <a:gd name="T14" fmla="*/ 87 w 150"/>
                  <a:gd name="T15" fmla="*/ 43 h 256"/>
                  <a:gd name="T16" fmla="*/ 95 w 150"/>
                  <a:gd name="T17" fmla="*/ 55 h 256"/>
                  <a:gd name="T18" fmla="*/ 106 w 150"/>
                  <a:gd name="T19" fmla="*/ 61 h 256"/>
                  <a:gd name="T20" fmla="*/ 119 w 150"/>
                  <a:gd name="T21" fmla="*/ 70 h 256"/>
                  <a:gd name="T22" fmla="*/ 130 w 150"/>
                  <a:gd name="T23" fmla="*/ 79 h 256"/>
                  <a:gd name="T24" fmla="*/ 133 w 150"/>
                  <a:gd name="T25" fmla="*/ 90 h 256"/>
                  <a:gd name="T26" fmla="*/ 141 w 150"/>
                  <a:gd name="T27" fmla="*/ 102 h 256"/>
                  <a:gd name="T28" fmla="*/ 146 w 150"/>
                  <a:gd name="T29" fmla="*/ 114 h 256"/>
                  <a:gd name="T30" fmla="*/ 149 w 150"/>
                  <a:gd name="T31" fmla="*/ 128 h 256"/>
                  <a:gd name="T32" fmla="*/ 149 w 150"/>
                  <a:gd name="T33" fmla="*/ 140 h 256"/>
                  <a:gd name="T34" fmla="*/ 149 w 150"/>
                  <a:gd name="T35" fmla="*/ 152 h 256"/>
                  <a:gd name="T36" fmla="*/ 149 w 150"/>
                  <a:gd name="T37" fmla="*/ 164 h 256"/>
                  <a:gd name="T38" fmla="*/ 149 w 150"/>
                  <a:gd name="T39" fmla="*/ 175 h 256"/>
                  <a:gd name="T40" fmla="*/ 149 w 150"/>
                  <a:gd name="T41" fmla="*/ 193 h 256"/>
                  <a:gd name="T42" fmla="*/ 149 w 150"/>
                  <a:gd name="T43" fmla="*/ 205 h 256"/>
                  <a:gd name="T44" fmla="*/ 149 w 150"/>
                  <a:gd name="T45" fmla="*/ 216 h 256"/>
                  <a:gd name="T46" fmla="*/ 146 w 150"/>
                  <a:gd name="T47" fmla="*/ 228 h 256"/>
                  <a:gd name="T48" fmla="*/ 141 w 150"/>
                  <a:gd name="T49" fmla="*/ 237 h 256"/>
                  <a:gd name="T50" fmla="*/ 133 w 150"/>
                  <a:gd name="T51" fmla="*/ 249 h 256"/>
                  <a:gd name="T52" fmla="*/ 122 w 150"/>
                  <a:gd name="T53" fmla="*/ 255 h 256"/>
                  <a:gd name="T54" fmla="*/ 111 w 150"/>
                  <a:gd name="T55" fmla="*/ 255 h 256"/>
                  <a:gd name="T56" fmla="*/ 98 w 150"/>
                  <a:gd name="T57" fmla="*/ 255 h 256"/>
                  <a:gd name="T58" fmla="*/ 85 w 150"/>
                  <a:gd name="T59" fmla="*/ 252 h 256"/>
                  <a:gd name="T60" fmla="*/ 74 w 150"/>
                  <a:gd name="T61" fmla="*/ 243 h 256"/>
                  <a:gd name="T62" fmla="*/ 66 w 150"/>
                  <a:gd name="T63" fmla="*/ 234 h 256"/>
                  <a:gd name="T64" fmla="*/ 61 w 150"/>
                  <a:gd name="T65" fmla="*/ 225 h 256"/>
                  <a:gd name="T66" fmla="*/ 50 w 150"/>
                  <a:gd name="T67" fmla="*/ 211 h 256"/>
                  <a:gd name="T68" fmla="*/ 37 w 150"/>
                  <a:gd name="T69" fmla="*/ 199 h 256"/>
                  <a:gd name="T70" fmla="*/ 29 w 150"/>
                  <a:gd name="T71" fmla="*/ 181 h 256"/>
                  <a:gd name="T72" fmla="*/ 23 w 150"/>
                  <a:gd name="T73" fmla="*/ 170 h 256"/>
                  <a:gd name="T74" fmla="*/ 18 w 150"/>
                  <a:gd name="T75" fmla="*/ 152 h 256"/>
                  <a:gd name="T76" fmla="*/ 15 w 150"/>
                  <a:gd name="T77" fmla="*/ 140 h 256"/>
                  <a:gd name="T78" fmla="*/ 7 w 150"/>
                  <a:gd name="T79" fmla="*/ 128 h 256"/>
                  <a:gd name="T80" fmla="*/ 2 w 150"/>
                  <a:gd name="T81" fmla="*/ 117 h 256"/>
                  <a:gd name="T82" fmla="*/ 2 w 150"/>
                  <a:gd name="T83" fmla="*/ 102 h 256"/>
                  <a:gd name="T84" fmla="*/ 2 w 150"/>
                  <a:gd name="T85" fmla="*/ 85 h 256"/>
                  <a:gd name="T86" fmla="*/ 2 w 150"/>
                  <a:gd name="T87" fmla="*/ 73 h 256"/>
                  <a:gd name="T88" fmla="*/ 2 w 150"/>
                  <a:gd name="T89" fmla="*/ 58 h 256"/>
                  <a:gd name="T90" fmla="*/ 0 w 150"/>
                  <a:gd name="T91" fmla="*/ 43 h 256"/>
                  <a:gd name="T92" fmla="*/ 5 w 150"/>
                  <a:gd name="T93" fmla="*/ 35 h 256"/>
                  <a:gd name="T94" fmla="*/ 10 w 150"/>
                  <a:gd name="T95" fmla="*/ 23 h 256"/>
                  <a:gd name="T96" fmla="*/ 10 w 150"/>
                  <a:gd name="T97" fmla="*/ 11 h 256"/>
                  <a:gd name="T98" fmla="*/ 13 w 150"/>
                  <a:gd name="T99" fmla="*/ 0 h 2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0" h="256">
                    <a:moveTo>
                      <a:pt x="13" y="0"/>
                    </a:moveTo>
                    <a:lnTo>
                      <a:pt x="18" y="0"/>
                    </a:lnTo>
                    <a:lnTo>
                      <a:pt x="23" y="0"/>
                    </a:lnTo>
                    <a:lnTo>
                      <a:pt x="29" y="0"/>
                    </a:lnTo>
                    <a:lnTo>
                      <a:pt x="34" y="0"/>
                    </a:lnTo>
                    <a:lnTo>
                      <a:pt x="39" y="0"/>
                    </a:lnTo>
                    <a:lnTo>
                      <a:pt x="47" y="0"/>
                    </a:lnTo>
                    <a:lnTo>
                      <a:pt x="53" y="8"/>
                    </a:lnTo>
                    <a:lnTo>
                      <a:pt x="58" y="14"/>
                    </a:lnTo>
                    <a:lnTo>
                      <a:pt x="61" y="20"/>
                    </a:lnTo>
                    <a:lnTo>
                      <a:pt x="66" y="23"/>
                    </a:lnTo>
                    <a:lnTo>
                      <a:pt x="71" y="26"/>
                    </a:lnTo>
                    <a:lnTo>
                      <a:pt x="74" y="32"/>
                    </a:lnTo>
                    <a:lnTo>
                      <a:pt x="77" y="38"/>
                    </a:lnTo>
                    <a:lnTo>
                      <a:pt x="82" y="41"/>
                    </a:lnTo>
                    <a:lnTo>
                      <a:pt x="87" y="43"/>
                    </a:lnTo>
                    <a:lnTo>
                      <a:pt x="93" y="49"/>
                    </a:lnTo>
                    <a:lnTo>
                      <a:pt x="95" y="55"/>
                    </a:lnTo>
                    <a:lnTo>
                      <a:pt x="101" y="58"/>
                    </a:lnTo>
                    <a:lnTo>
                      <a:pt x="106" y="61"/>
                    </a:lnTo>
                    <a:lnTo>
                      <a:pt x="114" y="67"/>
                    </a:lnTo>
                    <a:lnTo>
                      <a:pt x="119" y="70"/>
                    </a:lnTo>
                    <a:lnTo>
                      <a:pt x="125" y="76"/>
                    </a:lnTo>
                    <a:lnTo>
                      <a:pt x="130" y="79"/>
                    </a:lnTo>
                    <a:lnTo>
                      <a:pt x="130" y="85"/>
                    </a:lnTo>
                    <a:lnTo>
                      <a:pt x="133" y="90"/>
                    </a:lnTo>
                    <a:lnTo>
                      <a:pt x="135" y="96"/>
                    </a:lnTo>
                    <a:lnTo>
                      <a:pt x="141" y="102"/>
                    </a:lnTo>
                    <a:lnTo>
                      <a:pt x="143" y="108"/>
                    </a:lnTo>
                    <a:lnTo>
                      <a:pt x="146" y="114"/>
                    </a:lnTo>
                    <a:lnTo>
                      <a:pt x="149" y="120"/>
                    </a:lnTo>
                    <a:lnTo>
                      <a:pt x="149" y="128"/>
                    </a:lnTo>
                    <a:lnTo>
                      <a:pt x="149" y="134"/>
                    </a:lnTo>
                    <a:lnTo>
                      <a:pt x="149" y="140"/>
                    </a:lnTo>
                    <a:lnTo>
                      <a:pt x="149" y="146"/>
                    </a:lnTo>
                    <a:lnTo>
                      <a:pt x="149" y="152"/>
                    </a:lnTo>
                    <a:lnTo>
                      <a:pt x="149" y="158"/>
                    </a:lnTo>
                    <a:lnTo>
                      <a:pt x="149" y="164"/>
                    </a:lnTo>
                    <a:lnTo>
                      <a:pt x="149" y="170"/>
                    </a:lnTo>
                    <a:lnTo>
                      <a:pt x="149" y="175"/>
                    </a:lnTo>
                    <a:lnTo>
                      <a:pt x="149" y="187"/>
                    </a:lnTo>
                    <a:lnTo>
                      <a:pt x="149" y="193"/>
                    </a:lnTo>
                    <a:lnTo>
                      <a:pt x="149" y="199"/>
                    </a:lnTo>
                    <a:lnTo>
                      <a:pt x="149" y="205"/>
                    </a:lnTo>
                    <a:lnTo>
                      <a:pt x="149" y="211"/>
                    </a:lnTo>
                    <a:lnTo>
                      <a:pt x="149" y="216"/>
                    </a:lnTo>
                    <a:lnTo>
                      <a:pt x="149" y="222"/>
                    </a:lnTo>
                    <a:lnTo>
                      <a:pt x="146" y="228"/>
                    </a:lnTo>
                    <a:lnTo>
                      <a:pt x="141" y="231"/>
                    </a:lnTo>
                    <a:lnTo>
                      <a:pt x="141" y="237"/>
                    </a:lnTo>
                    <a:lnTo>
                      <a:pt x="138" y="243"/>
                    </a:lnTo>
                    <a:lnTo>
                      <a:pt x="133" y="249"/>
                    </a:lnTo>
                    <a:lnTo>
                      <a:pt x="127" y="255"/>
                    </a:lnTo>
                    <a:lnTo>
                      <a:pt x="122" y="255"/>
                    </a:lnTo>
                    <a:lnTo>
                      <a:pt x="117" y="255"/>
                    </a:lnTo>
                    <a:lnTo>
                      <a:pt x="111" y="255"/>
                    </a:lnTo>
                    <a:lnTo>
                      <a:pt x="106" y="255"/>
                    </a:lnTo>
                    <a:lnTo>
                      <a:pt x="98" y="255"/>
                    </a:lnTo>
                    <a:lnTo>
                      <a:pt x="93" y="255"/>
                    </a:lnTo>
                    <a:lnTo>
                      <a:pt x="85" y="252"/>
                    </a:lnTo>
                    <a:lnTo>
                      <a:pt x="79" y="249"/>
                    </a:lnTo>
                    <a:lnTo>
                      <a:pt x="74" y="243"/>
                    </a:lnTo>
                    <a:lnTo>
                      <a:pt x="69" y="240"/>
                    </a:lnTo>
                    <a:lnTo>
                      <a:pt x="66" y="234"/>
                    </a:lnTo>
                    <a:lnTo>
                      <a:pt x="61" y="231"/>
                    </a:lnTo>
                    <a:lnTo>
                      <a:pt x="61" y="225"/>
                    </a:lnTo>
                    <a:lnTo>
                      <a:pt x="53" y="216"/>
                    </a:lnTo>
                    <a:lnTo>
                      <a:pt x="50" y="211"/>
                    </a:lnTo>
                    <a:lnTo>
                      <a:pt x="45" y="208"/>
                    </a:lnTo>
                    <a:lnTo>
                      <a:pt x="37" y="199"/>
                    </a:lnTo>
                    <a:lnTo>
                      <a:pt x="34" y="193"/>
                    </a:lnTo>
                    <a:lnTo>
                      <a:pt x="29" y="181"/>
                    </a:lnTo>
                    <a:lnTo>
                      <a:pt x="26" y="175"/>
                    </a:lnTo>
                    <a:lnTo>
                      <a:pt x="23" y="170"/>
                    </a:lnTo>
                    <a:lnTo>
                      <a:pt x="21" y="158"/>
                    </a:lnTo>
                    <a:lnTo>
                      <a:pt x="18" y="152"/>
                    </a:lnTo>
                    <a:lnTo>
                      <a:pt x="18" y="146"/>
                    </a:lnTo>
                    <a:lnTo>
                      <a:pt x="15" y="140"/>
                    </a:lnTo>
                    <a:lnTo>
                      <a:pt x="13" y="134"/>
                    </a:lnTo>
                    <a:lnTo>
                      <a:pt x="7" y="128"/>
                    </a:lnTo>
                    <a:lnTo>
                      <a:pt x="5" y="123"/>
                    </a:lnTo>
                    <a:lnTo>
                      <a:pt x="2" y="117"/>
                    </a:lnTo>
                    <a:lnTo>
                      <a:pt x="2" y="108"/>
                    </a:lnTo>
                    <a:lnTo>
                      <a:pt x="2" y="102"/>
                    </a:lnTo>
                    <a:lnTo>
                      <a:pt x="2" y="90"/>
                    </a:lnTo>
                    <a:lnTo>
                      <a:pt x="2" y="85"/>
                    </a:lnTo>
                    <a:lnTo>
                      <a:pt x="2" y="79"/>
                    </a:lnTo>
                    <a:lnTo>
                      <a:pt x="2" y="73"/>
                    </a:lnTo>
                    <a:lnTo>
                      <a:pt x="2" y="64"/>
                    </a:lnTo>
                    <a:lnTo>
                      <a:pt x="2" y="58"/>
                    </a:lnTo>
                    <a:lnTo>
                      <a:pt x="0" y="49"/>
                    </a:lnTo>
                    <a:lnTo>
                      <a:pt x="0" y="43"/>
                    </a:lnTo>
                    <a:lnTo>
                      <a:pt x="0" y="38"/>
                    </a:lnTo>
                    <a:lnTo>
                      <a:pt x="5" y="35"/>
                    </a:lnTo>
                    <a:lnTo>
                      <a:pt x="10" y="29"/>
                    </a:lnTo>
                    <a:lnTo>
                      <a:pt x="10" y="23"/>
                    </a:lnTo>
                    <a:lnTo>
                      <a:pt x="10" y="17"/>
                    </a:lnTo>
                    <a:lnTo>
                      <a:pt x="10" y="11"/>
                    </a:lnTo>
                    <a:lnTo>
                      <a:pt x="7" y="5"/>
                    </a:lnTo>
                    <a:lnTo>
                      <a:pt x="13" y="0"/>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4" name="Freeform 33"/>
              <p:cNvSpPr>
                <a:spLocks/>
              </p:cNvSpPr>
              <p:nvPr userDrawn="1"/>
            </p:nvSpPr>
            <p:spPr bwMode="ltGray">
              <a:xfrm>
                <a:off x="2680" y="911"/>
                <a:ext cx="57" cy="60"/>
              </a:xfrm>
              <a:custGeom>
                <a:avLst/>
                <a:gdLst>
                  <a:gd name="T0" fmla="*/ 18 w 57"/>
                  <a:gd name="T1" fmla="*/ 53 h 60"/>
                  <a:gd name="T2" fmla="*/ 26 w 57"/>
                  <a:gd name="T3" fmla="*/ 53 h 60"/>
                  <a:gd name="T4" fmla="*/ 32 w 57"/>
                  <a:gd name="T5" fmla="*/ 53 h 60"/>
                  <a:gd name="T6" fmla="*/ 37 w 57"/>
                  <a:gd name="T7" fmla="*/ 53 h 60"/>
                  <a:gd name="T8" fmla="*/ 42 w 57"/>
                  <a:gd name="T9" fmla="*/ 50 h 60"/>
                  <a:gd name="T10" fmla="*/ 42 w 57"/>
                  <a:gd name="T11" fmla="*/ 44 h 60"/>
                  <a:gd name="T12" fmla="*/ 48 w 57"/>
                  <a:gd name="T13" fmla="*/ 41 h 60"/>
                  <a:gd name="T14" fmla="*/ 53 w 57"/>
                  <a:gd name="T15" fmla="*/ 38 h 60"/>
                  <a:gd name="T16" fmla="*/ 53 w 57"/>
                  <a:gd name="T17" fmla="*/ 32 h 60"/>
                  <a:gd name="T18" fmla="*/ 56 w 57"/>
                  <a:gd name="T19" fmla="*/ 26 h 60"/>
                  <a:gd name="T20" fmla="*/ 56 w 57"/>
                  <a:gd name="T21" fmla="*/ 20 h 60"/>
                  <a:gd name="T22" fmla="*/ 56 w 57"/>
                  <a:gd name="T23" fmla="*/ 14 h 60"/>
                  <a:gd name="T24" fmla="*/ 56 w 57"/>
                  <a:gd name="T25" fmla="*/ 8 h 60"/>
                  <a:gd name="T26" fmla="*/ 56 w 57"/>
                  <a:gd name="T27" fmla="*/ 2 h 60"/>
                  <a:gd name="T28" fmla="*/ 50 w 57"/>
                  <a:gd name="T29" fmla="*/ 2 h 60"/>
                  <a:gd name="T30" fmla="*/ 45 w 57"/>
                  <a:gd name="T31" fmla="*/ 2 h 60"/>
                  <a:gd name="T32" fmla="*/ 34 w 57"/>
                  <a:gd name="T33" fmla="*/ 2 h 60"/>
                  <a:gd name="T34" fmla="*/ 29 w 57"/>
                  <a:gd name="T35" fmla="*/ 2 h 60"/>
                  <a:gd name="T36" fmla="*/ 24 w 57"/>
                  <a:gd name="T37" fmla="*/ 2 h 60"/>
                  <a:gd name="T38" fmla="*/ 18 w 57"/>
                  <a:gd name="T39" fmla="*/ 0 h 60"/>
                  <a:gd name="T40" fmla="*/ 13 w 57"/>
                  <a:gd name="T41" fmla="*/ 0 h 60"/>
                  <a:gd name="T42" fmla="*/ 13 w 57"/>
                  <a:gd name="T43" fmla="*/ 5 h 60"/>
                  <a:gd name="T44" fmla="*/ 10 w 57"/>
                  <a:gd name="T45" fmla="*/ 11 h 60"/>
                  <a:gd name="T46" fmla="*/ 10 w 57"/>
                  <a:gd name="T47" fmla="*/ 17 h 60"/>
                  <a:gd name="T48" fmla="*/ 5 w 57"/>
                  <a:gd name="T49" fmla="*/ 17 h 60"/>
                  <a:gd name="T50" fmla="*/ 0 w 57"/>
                  <a:gd name="T51" fmla="*/ 26 h 60"/>
                  <a:gd name="T52" fmla="*/ 0 w 57"/>
                  <a:gd name="T53" fmla="*/ 32 h 60"/>
                  <a:gd name="T54" fmla="*/ 2 w 57"/>
                  <a:gd name="T55" fmla="*/ 38 h 60"/>
                  <a:gd name="T56" fmla="*/ 5 w 57"/>
                  <a:gd name="T57" fmla="*/ 44 h 60"/>
                  <a:gd name="T58" fmla="*/ 8 w 57"/>
                  <a:gd name="T59" fmla="*/ 50 h 60"/>
                  <a:gd name="T60" fmla="*/ 10 w 57"/>
                  <a:gd name="T61" fmla="*/ 56 h 60"/>
                  <a:gd name="T62" fmla="*/ 16 w 57"/>
                  <a:gd name="T63" fmla="*/ 59 h 60"/>
                  <a:gd name="T64" fmla="*/ 21 w 57"/>
                  <a:gd name="T65" fmla="*/ 59 h 60"/>
                  <a:gd name="T66" fmla="*/ 26 w 57"/>
                  <a:gd name="T67" fmla="*/ 59 h 60"/>
                  <a:gd name="T68" fmla="*/ 18 w 57"/>
                  <a:gd name="T69" fmla="*/ 5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60">
                    <a:moveTo>
                      <a:pt x="18" y="53"/>
                    </a:moveTo>
                    <a:lnTo>
                      <a:pt x="26" y="53"/>
                    </a:lnTo>
                    <a:lnTo>
                      <a:pt x="32" y="53"/>
                    </a:lnTo>
                    <a:lnTo>
                      <a:pt x="37" y="53"/>
                    </a:lnTo>
                    <a:lnTo>
                      <a:pt x="42" y="50"/>
                    </a:lnTo>
                    <a:lnTo>
                      <a:pt x="42" y="44"/>
                    </a:lnTo>
                    <a:lnTo>
                      <a:pt x="48" y="41"/>
                    </a:lnTo>
                    <a:lnTo>
                      <a:pt x="53" y="38"/>
                    </a:lnTo>
                    <a:lnTo>
                      <a:pt x="53" y="32"/>
                    </a:lnTo>
                    <a:lnTo>
                      <a:pt x="56" y="26"/>
                    </a:lnTo>
                    <a:lnTo>
                      <a:pt x="56" y="20"/>
                    </a:lnTo>
                    <a:lnTo>
                      <a:pt x="56" y="14"/>
                    </a:lnTo>
                    <a:lnTo>
                      <a:pt x="56" y="8"/>
                    </a:lnTo>
                    <a:lnTo>
                      <a:pt x="56" y="2"/>
                    </a:lnTo>
                    <a:lnTo>
                      <a:pt x="50" y="2"/>
                    </a:lnTo>
                    <a:lnTo>
                      <a:pt x="45" y="2"/>
                    </a:lnTo>
                    <a:lnTo>
                      <a:pt x="34" y="2"/>
                    </a:lnTo>
                    <a:lnTo>
                      <a:pt x="29" y="2"/>
                    </a:lnTo>
                    <a:lnTo>
                      <a:pt x="24" y="2"/>
                    </a:lnTo>
                    <a:lnTo>
                      <a:pt x="18" y="0"/>
                    </a:lnTo>
                    <a:lnTo>
                      <a:pt x="13" y="0"/>
                    </a:lnTo>
                    <a:lnTo>
                      <a:pt x="13" y="5"/>
                    </a:lnTo>
                    <a:lnTo>
                      <a:pt x="10" y="11"/>
                    </a:lnTo>
                    <a:lnTo>
                      <a:pt x="10" y="17"/>
                    </a:lnTo>
                    <a:lnTo>
                      <a:pt x="5" y="17"/>
                    </a:lnTo>
                    <a:lnTo>
                      <a:pt x="0" y="26"/>
                    </a:lnTo>
                    <a:lnTo>
                      <a:pt x="0" y="32"/>
                    </a:lnTo>
                    <a:lnTo>
                      <a:pt x="2" y="38"/>
                    </a:lnTo>
                    <a:lnTo>
                      <a:pt x="5" y="44"/>
                    </a:lnTo>
                    <a:lnTo>
                      <a:pt x="8" y="50"/>
                    </a:lnTo>
                    <a:lnTo>
                      <a:pt x="10" y="56"/>
                    </a:lnTo>
                    <a:lnTo>
                      <a:pt x="16" y="59"/>
                    </a:lnTo>
                    <a:lnTo>
                      <a:pt x="21" y="59"/>
                    </a:lnTo>
                    <a:lnTo>
                      <a:pt x="26" y="59"/>
                    </a:lnTo>
                    <a:lnTo>
                      <a:pt x="18" y="53"/>
                    </a:lnTo>
                  </a:path>
                </a:pathLst>
              </a:custGeom>
              <a:solidFill>
                <a:schemeClr val="accent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6" name="Group 34"/>
            <p:cNvGrpSpPr>
              <a:grpSpLocks/>
            </p:cNvGrpSpPr>
            <p:nvPr userDrawn="1"/>
          </p:nvGrpSpPr>
          <p:grpSpPr bwMode="auto">
            <a:xfrm>
              <a:off x="4486" y="2808"/>
              <a:ext cx="1021" cy="833"/>
              <a:chOff x="4486" y="2808"/>
              <a:chExt cx="1021" cy="833"/>
            </a:xfrm>
          </p:grpSpPr>
          <p:sp>
            <p:nvSpPr>
              <p:cNvPr id="7" name="Freeform 35"/>
              <p:cNvSpPr>
                <a:spLocks/>
              </p:cNvSpPr>
              <p:nvPr userDrawn="1"/>
            </p:nvSpPr>
            <p:spPr bwMode="ltGray">
              <a:xfrm>
                <a:off x="5070" y="2826"/>
                <a:ext cx="97" cy="151"/>
              </a:xfrm>
              <a:custGeom>
                <a:avLst/>
                <a:gdLst>
                  <a:gd name="T0" fmla="*/ 20 w 97"/>
                  <a:gd name="T1" fmla="*/ 144 h 151"/>
                  <a:gd name="T2" fmla="*/ 28 w 97"/>
                  <a:gd name="T3" fmla="*/ 142 h 151"/>
                  <a:gd name="T4" fmla="*/ 32 w 97"/>
                  <a:gd name="T5" fmla="*/ 138 h 151"/>
                  <a:gd name="T6" fmla="*/ 36 w 97"/>
                  <a:gd name="T7" fmla="*/ 134 h 151"/>
                  <a:gd name="T8" fmla="*/ 44 w 97"/>
                  <a:gd name="T9" fmla="*/ 130 h 151"/>
                  <a:gd name="T10" fmla="*/ 46 w 97"/>
                  <a:gd name="T11" fmla="*/ 122 h 151"/>
                  <a:gd name="T12" fmla="*/ 48 w 97"/>
                  <a:gd name="T13" fmla="*/ 112 h 151"/>
                  <a:gd name="T14" fmla="*/ 46 w 97"/>
                  <a:gd name="T15" fmla="*/ 104 h 151"/>
                  <a:gd name="T16" fmla="*/ 44 w 97"/>
                  <a:gd name="T17" fmla="*/ 96 h 151"/>
                  <a:gd name="T18" fmla="*/ 40 w 97"/>
                  <a:gd name="T19" fmla="*/ 86 h 151"/>
                  <a:gd name="T20" fmla="*/ 44 w 97"/>
                  <a:gd name="T21" fmla="*/ 80 h 151"/>
                  <a:gd name="T22" fmla="*/ 52 w 97"/>
                  <a:gd name="T23" fmla="*/ 74 h 151"/>
                  <a:gd name="T24" fmla="*/ 52 w 97"/>
                  <a:gd name="T25" fmla="*/ 66 h 151"/>
                  <a:gd name="T26" fmla="*/ 60 w 97"/>
                  <a:gd name="T27" fmla="*/ 66 h 151"/>
                  <a:gd name="T28" fmla="*/ 68 w 97"/>
                  <a:gd name="T29" fmla="*/ 64 h 151"/>
                  <a:gd name="T30" fmla="*/ 74 w 97"/>
                  <a:gd name="T31" fmla="*/ 58 h 151"/>
                  <a:gd name="T32" fmla="*/ 82 w 97"/>
                  <a:gd name="T33" fmla="*/ 54 h 151"/>
                  <a:gd name="T34" fmla="*/ 88 w 97"/>
                  <a:gd name="T35" fmla="*/ 50 h 151"/>
                  <a:gd name="T36" fmla="*/ 92 w 97"/>
                  <a:gd name="T37" fmla="*/ 42 h 151"/>
                  <a:gd name="T38" fmla="*/ 94 w 97"/>
                  <a:gd name="T39" fmla="*/ 34 h 151"/>
                  <a:gd name="T40" fmla="*/ 96 w 97"/>
                  <a:gd name="T41" fmla="*/ 26 h 151"/>
                  <a:gd name="T42" fmla="*/ 94 w 97"/>
                  <a:gd name="T43" fmla="*/ 18 h 151"/>
                  <a:gd name="T44" fmla="*/ 90 w 97"/>
                  <a:gd name="T45" fmla="*/ 10 h 151"/>
                  <a:gd name="T46" fmla="*/ 82 w 97"/>
                  <a:gd name="T47" fmla="*/ 8 h 151"/>
                  <a:gd name="T48" fmla="*/ 74 w 97"/>
                  <a:gd name="T49" fmla="*/ 6 h 151"/>
                  <a:gd name="T50" fmla="*/ 66 w 97"/>
                  <a:gd name="T51" fmla="*/ 0 h 151"/>
                  <a:gd name="T52" fmla="*/ 56 w 97"/>
                  <a:gd name="T53" fmla="*/ 0 h 151"/>
                  <a:gd name="T54" fmla="*/ 50 w 97"/>
                  <a:gd name="T55" fmla="*/ 6 h 151"/>
                  <a:gd name="T56" fmla="*/ 44 w 97"/>
                  <a:gd name="T57" fmla="*/ 12 h 151"/>
                  <a:gd name="T58" fmla="*/ 40 w 97"/>
                  <a:gd name="T59" fmla="*/ 20 h 151"/>
                  <a:gd name="T60" fmla="*/ 40 w 97"/>
                  <a:gd name="T61" fmla="*/ 28 h 151"/>
                  <a:gd name="T62" fmla="*/ 32 w 97"/>
                  <a:gd name="T63" fmla="*/ 32 h 151"/>
                  <a:gd name="T64" fmla="*/ 28 w 97"/>
                  <a:gd name="T65" fmla="*/ 38 h 151"/>
                  <a:gd name="T66" fmla="*/ 24 w 97"/>
                  <a:gd name="T67" fmla="*/ 44 h 151"/>
                  <a:gd name="T68" fmla="*/ 26 w 97"/>
                  <a:gd name="T69" fmla="*/ 52 h 151"/>
                  <a:gd name="T70" fmla="*/ 26 w 97"/>
                  <a:gd name="T71" fmla="*/ 62 h 151"/>
                  <a:gd name="T72" fmla="*/ 32 w 97"/>
                  <a:gd name="T73" fmla="*/ 68 h 151"/>
                  <a:gd name="T74" fmla="*/ 36 w 97"/>
                  <a:gd name="T75" fmla="*/ 76 h 151"/>
                  <a:gd name="T76" fmla="*/ 34 w 97"/>
                  <a:gd name="T77" fmla="*/ 84 h 151"/>
                  <a:gd name="T78" fmla="*/ 26 w 97"/>
                  <a:gd name="T79" fmla="*/ 84 h 151"/>
                  <a:gd name="T80" fmla="*/ 18 w 97"/>
                  <a:gd name="T81" fmla="*/ 88 h 151"/>
                  <a:gd name="T82" fmla="*/ 8 w 97"/>
                  <a:gd name="T83" fmla="*/ 90 h 151"/>
                  <a:gd name="T84" fmla="*/ 6 w 97"/>
                  <a:gd name="T85" fmla="*/ 98 h 151"/>
                  <a:gd name="T86" fmla="*/ 4 w 97"/>
                  <a:gd name="T87" fmla="*/ 108 h 151"/>
                  <a:gd name="T88" fmla="*/ 2 w 97"/>
                  <a:gd name="T89" fmla="*/ 116 h 151"/>
                  <a:gd name="T90" fmla="*/ 2 w 97"/>
                  <a:gd name="T91" fmla="*/ 124 h 151"/>
                  <a:gd name="T92" fmla="*/ 0 w 97"/>
                  <a:gd name="T93" fmla="*/ 132 h 151"/>
                  <a:gd name="T94" fmla="*/ 0 w 97"/>
                  <a:gd name="T95" fmla="*/ 140 h 151"/>
                  <a:gd name="T96" fmla="*/ 8 w 97"/>
                  <a:gd name="T97" fmla="*/ 146 h 151"/>
                  <a:gd name="T98" fmla="*/ 16 w 97"/>
                  <a:gd name="T99" fmla="*/ 148 h 151"/>
                  <a:gd name="T100" fmla="*/ 24 w 97"/>
                  <a:gd name="T101" fmla="*/ 150 h 151"/>
                  <a:gd name="T102" fmla="*/ 30 w 97"/>
                  <a:gd name="T103" fmla="*/ 142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 h="151">
                    <a:moveTo>
                      <a:pt x="16" y="144"/>
                    </a:moveTo>
                    <a:lnTo>
                      <a:pt x="20" y="144"/>
                    </a:lnTo>
                    <a:lnTo>
                      <a:pt x="24" y="144"/>
                    </a:lnTo>
                    <a:lnTo>
                      <a:pt x="28" y="142"/>
                    </a:lnTo>
                    <a:lnTo>
                      <a:pt x="32" y="142"/>
                    </a:lnTo>
                    <a:lnTo>
                      <a:pt x="32" y="138"/>
                    </a:lnTo>
                    <a:lnTo>
                      <a:pt x="36" y="138"/>
                    </a:lnTo>
                    <a:lnTo>
                      <a:pt x="36" y="134"/>
                    </a:lnTo>
                    <a:lnTo>
                      <a:pt x="40" y="132"/>
                    </a:lnTo>
                    <a:lnTo>
                      <a:pt x="44" y="130"/>
                    </a:lnTo>
                    <a:lnTo>
                      <a:pt x="46" y="126"/>
                    </a:lnTo>
                    <a:lnTo>
                      <a:pt x="46" y="122"/>
                    </a:lnTo>
                    <a:lnTo>
                      <a:pt x="48" y="116"/>
                    </a:lnTo>
                    <a:lnTo>
                      <a:pt x="48" y="112"/>
                    </a:lnTo>
                    <a:lnTo>
                      <a:pt x="48" y="108"/>
                    </a:lnTo>
                    <a:lnTo>
                      <a:pt x="46" y="104"/>
                    </a:lnTo>
                    <a:lnTo>
                      <a:pt x="46" y="100"/>
                    </a:lnTo>
                    <a:lnTo>
                      <a:pt x="44" y="96"/>
                    </a:lnTo>
                    <a:lnTo>
                      <a:pt x="42" y="92"/>
                    </a:lnTo>
                    <a:lnTo>
                      <a:pt x="40" y="86"/>
                    </a:lnTo>
                    <a:lnTo>
                      <a:pt x="40" y="82"/>
                    </a:lnTo>
                    <a:lnTo>
                      <a:pt x="44" y="80"/>
                    </a:lnTo>
                    <a:lnTo>
                      <a:pt x="46" y="76"/>
                    </a:lnTo>
                    <a:lnTo>
                      <a:pt x="52" y="74"/>
                    </a:lnTo>
                    <a:lnTo>
                      <a:pt x="52" y="70"/>
                    </a:lnTo>
                    <a:lnTo>
                      <a:pt x="52" y="66"/>
                    </a:lnTo>
                    <a:lnTo>
                      <a:pt x="56" y="66"/>
                    </a:lnTo>
                    <a:lnTo>
                      <a:pt x="60" y="66"/>
                    </a:lnTo>
                    <a:lnTo>
                      <a:pt x="64" y="64"/>
                    </a:lnTo>
                    <a:lnTo>
                      <a:pt x="68" y="64"/>
                    </a:lnTo>
                    <a:lnTo>
                      <a:pt x="72" y="62"/>
                    </a:lnTo>
                    <a:lnTo>
                      <a:pt x="74" y="58"/>
                    </a:lnTo>
                    <a:lnTo>
                      <a:pt x="78" y="56"/>
                    </a:lnTo>
                    <a:lnTo>
                      <a:pt x="82" y="54"/>
                    </a:lnTo>
                    <a:lnTo>
                      <a:pt x="86" y="54"/>
                    </a:lnTo>
                    <a:lnTo>
                      <a:pt x="88" y="50"/>
                    </a:lnTo>
                    <a:lnTo>
                      <a:pt x="90" y="46"/>
                    </a:lnTo>
                    <a:lnTo>
                      <a:pt x="92" y="42"/>
                    </a:lnTo>
                    <a:lnTo>
                      <a:pt x="94" y="38"/>
                    </a:lnTo>
                    <a:lnTo>
                      <a:pt x="94" y="34"/>
                    </a:lnTo>
                    <a:lnTo>
                      <a:pt x="96" y="30"/>
                    </a:lnTo>
                    <a:lnTo>
                      <a:pt x="96" y="26"/>
                    </a:lnTo>
                    <a:lnTo>
                      <a:pt x="96" y="22"/>
                    </a:lnTo>
                    <a:lnTo>
                      <a:pt x="94" y="18"/>
                    </a:lnTo>
                    <a:lnTo>
                      <a:pt x="92" y="14"/>
                    </a:lnTo>
                    <a:lnTo>
                      <a:pt x="90" y="10"/>
                    </a:lnTo>
                    <a:lnTo>
                      <a:pt x="86" y="10"/>
                    </a:lnTo>
                    <a:lnTo>
                      <a:pt x="82" y="8"/>
                    </a:lnTo>
                    <a:lnTo>
                      <a:pt x="78" y="8"/>
                    </a:lnTo>
                    <a:lnTo>
                      <a:pt x="74" y="6"/>
                    </a:lnTo>
                    <a:lnTo>
                      <a:pt x="70" y="4"/>
                    </a:lnTo>
                    <a:lnTo>
                      <a:pt x="66" y="0"/>
                    </a:lnTo>
                    <a:lnTo>
                      <a:pt x="62" y="0"/>
                    </a:lnTo>
                    <a:lnTo>
                      <a:pt x="56" y="0"/>
                    </a:lnTo>
                    <a:lnTo>
                      <a:pt x="52" y="2"/>
                    </a:lnTo>
                    <a:lnTo>
                      <a:pt x="50" y="6"/>
                    </a:lnTo>
                    <a:lnTo>
                      <a:pt x="48" y="10"/>
                    </a:lnTo>
                    <a:lnTo>
                      <a:pt x="44" y="12"/>
                    </a:lnTo>
                    <a:lnTo>
                      <a:pt x="42" y="16"/>
                    </a:lnTo>
                    <a:lnTo>
                      <a:pt x="40" y="20"/>
                    </a:lnTo>
                    <a:lnTo>
                      <a:pt x="40" y="24"/>
                    </a:lnTo>
                    <a:lnTo>
                      <a:pt x="40" y="28"/>
                    </a:lnTo>
                    <a:lnTo>
                      <a:pt x="36" y="30"/>
                    </a:lnTo>
                    <a:lnTo>
                      <a:pt x="32" y="32"/>
                    </a:lnTo>
                    <a:lnTo>
                      <a:pt x="28" y="34"/>
                    </a:lnTo>
                    <a:lnTo>
                      <a:pt x="28" y="38"/>
                    </a:lnTo>
                    <a:lnTo>
                      <a:pt x="24" y="40"/>
                    </a:lnTo>
                    <a:lnTo>
                      <a:pt x="24" y="44"/>
                    </a:lnTo>
                    <a:lnTo>
                      <a:pt x="26" y="48"/>
                    </a:lnTo>
                    <a:lnTo>
                      <a:pt x="26" y="52"/>
                    </a:lnTo>
                    <a:lnTo>
                      <a:pt x="26" y="56"/>
                    </a:lnTo>
                    <a:lnTo>
                      <a:pt x="26" y="62"/>
                    </a:lnTo>
                    <a:lnTo>
                      <a:pt x="28" y="66"/>
                    </a:lnTo>
                    <a:lnTo>
                      <a:pt x="32" y="68"/>
                    </a:lnTo>
                    <a:lnTo>
                      <a:pt x="34" y="72"/>
                    </a:lnTo>
                    <a:lnTo>
                      <a:pt x="36" y="76"/>
                    </a:lnTo>
                    <a:lnTo>
                      <a:pt x="36" y="80"/>
                    </a:lnTo>
                    <a:lnTo>
                      <a:pt x="34" y="84"/>
                    </a:lnTo>
                    <a:lnTo>
                      <a:pt x="30" y="84"/>
                    </a:lnTo>
                    <a:lnTo>
                      <a:pt x="26" y="84"/>
                    </a:lnTo>
                    <a:lnTo>
                      <a:pt x="22" y="86"/>
                    </a:lnTo>
                    <a:lnTo>
                      <a:pt x="18" y="88"/>
                    </a:lnTo>
                    <a:lnTo>
                      <a:pt x="12" y="90"/>
                    </a:lnTo>
                    <a:lnTo>
                      <a:pt x="8" y="90"/>
                    </a:lnTo>
                    <a:lnTo>
                      <a:pt x="8" y="94"/>
                    </a:lnTo>
                    <a:lnTo>
                      <a:pt x="6" y="98"/>
                    </a:lnTo>
                    <a:lnTo>
                      <a:pt x="4" y="102"/>
                    </a:lnTo>
                    <a:lnTo>
                      <a:pt x="4" y="108"/>
                    </a:lnTo>
                    <a:lnTo>
                      <a:pt x="2" y="112"/>
                    </a:lnTo>
                    <a:lnTo>
                      <a:pt x="2" y="116"/>
                    </a:lnTo>
                    <a:lnTo>
                      <a:pt x="2" y="120"/>
                    </a:lnTo>
                    <a:lnTo>
                      <a:pt x="2" y="124"/>
                    </a:lnTo>
                    <a:lnTo>
                      <a:pt x="2" y="128"/>
                    </a:lnTo>
                    <a:lnTo>
                      <a:pt x="0" y="132"/>
                    </a:lnTo>
                    <a:lnTo>
                      <a:pt x="0" y="136"/>
                    </a:lnTo>
                    <a:lnTo>
                      <a:pt x="0" y="140"/>
                    </a:lnTo>
                    <a:lnTo>
                      <a:pt x="4" y="144"/>
                    </a:lnTo>
                    <a:lnTo>
                      <a:pt x="8" y="146"/>
                    </a:lnTo>
                    <a:lnTo>
                      <a:pt x="12" y="148"/>
                    </a:lnTo>
                    <a:lnTo>
                      <a:pt x="16" y="148"/>
                    </a:lnTo>
                    <a:lnTo>
                      <a:pt x="20" y="150"/>
                    </a:lnTo>
                    <a:lnTo>
                      <a:pt x="24" y="150"/>
                    </a:lnTo>
                    <a:lnTo>
                      <a:pt x="28" y="148"/>
                    </a:lnTo>
                    <a:lnTo>
                      <a:pt x="30" y="142"/>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Freeform 36"/>
              <p:cNvSpPr>
                <a:spLocks/>
              </p:cNvSpPr>
              <p:nvPr userDrawn="1"/>
            </p:nvSpPr>
            <p:spPr bwMode="ltGray">
              <a:xfrm>
                <a:off x="5048" y="2848"/>
                <a:ext cx="47" cy="87"/>
              </a:xfrm>
              <a:custGeom>
                <a:avLst/>
                <a:gdLst>
                  <a:gd name="T0" fmla="*/ 18 w 47"/>
                  <a:gd name="T1" fmla="*/ 82 h 87"/>
                  <a:gd name="T2" fmla="*/ 18 w 47"/>
                  <a:gd name="T3" fmla="*/ 78 h 87"/>
                  <a:gd name="T4" fmla="*/ 18 w 47"/>
                  <a:gd name="T5" fmla="*/ 74 h 87"/>
                  <a:gd name="T6" fmla="*/ 18 w 47"/>
                  <a:gd name="T7" fmla="*/ 70 h 87"/>
                  <a:gd name="T8" fmla="*/ 18 w 47"/>
                  <a:gd name="T9" fmla="*/ 66 h 87"/>
                  <a:gd name="T10" fmla="*/ 18 w 47"/>
                  <a:gd name="T11" fmla="*/ 62 h 87"/>
                  <a:gd name="T12" fmla="*/ 22 w 47"/>
                  <a:gd name="T13" fmla="*/ 58 h 87"/>
                  <a:gd name="T14" fmla="*/ 24 w 47"/>
                  <a:gd name="T15" fmla="*/ 54 h 87"/>
                  <a:gd name="T16" fmla="*/ 28 w 47"/>
                  <a:gd name="T17" fmla="*/ 54 h 87"/>
                  <a:gd name="T18" fmla="*/ 32 w 47"/>
                  <a:gd name="T19" fmla="*/ 54 h 87"/>
                  <a:gd name="T20" fmla="*/ 36 w 47"/>
                  <a:gd name="T21" fmla="*/ 54 h 87"/>
                  <a:gd name="T22" fmla="*/ 40 w 47"/>
                  <a:gd name="T23" fmla="*/ 52 h 87"/>
                  <a:gd name="T24" fmla="*/ 40 w 47"/>
                  <a:gd name="T25" fmla="*/ 48 h 87"/>
                  <a:gd name="T26" fmla="*/ 40 w 47"/>
                  <a:gd name="T27" fmla="*/ 44 h 87"/>
                  <a:gd name="T28" fmla="*/ 40 w 47"/>
                  <a:gd name="T29" fmla="*/ 40 h 87"/>
                  <a:gd name="T30" fmla="*/ 40 w 47"/>
                  <a:gd name="T31" fmla="*/ 34 h 87"/>
                  <a:gd name="T32" fmla="*/ 36 w 47"/>
                  <a:gd name="T33" fmla="*/ 32 h 87"/>
                  <a:gd name="T34" fmla="*/ 36 w 47"/>
                  <a:gd name="T35" fmla="*/ 28 h 87"/>
                  <a:gd name="T36" fmla="*/ 34 w 47"/>
                  <a:gd name="T37" fmla="*/ 24 h 87"/>
                  <a:gd name="T38" fmla="*/ 34 w 47"/>
                  <a:gd name="T39" fmla="*/ 20 h 87"/>
                  <a:gd name="T40" fmla="*/ 38 w 47"/>
                  <a:gd name="T41" fmla="*/ 18 h 87"/>
                  <a:gd name="T42" fmla="*/ 42 w 47"/>
                  <a:gd name="T43" fmla="*/ 16 h 87"/>
                  <a:gd name="T44" fmla="*/ 44 w 47"/>
                  <a:gd name="T45" fmla="*/ 12 h 87"/>
                  <a:gd name="T46" fmla="*/ 46 w 47"/>
                  <a:gd name="T47" fmla="*/ 8 h 87"/>
                  <a:gd name="T48" fmla="*/ 42 w 47"/>
                  <a:gd name="T49" fmla="*/ 4 h 87"/>
                  <a:gd name="T50" fmla="*/ 38 w 47"/>
                  <a:gd name="T51" fmla="*/ 2 h 87"/>
                  <a:gd name="T52" fmla="*/ 34 w 47"/>
                  <a:gd name="T53" fmla="*/ 2 h 87"/>
                  <a:gd name="T54" fmla="*/ 28 w 47"/>
                  <a:gd name="T55" fmla="*/ 0 h 87"/>
                  <a:gd name="T56" fmla="*/ 24 w 47"/>
                  <a:gd name="T57" fmla="*/ 0 h 87"/>
                  <a:gd name="T58" fmla="*/ 20 w 47"/>
                  <a:gd name="T59" fmla="*/ 0 h 87"/>
                  <a:gd name="T60" fmla="*/ 18 w 47"/>
                  <a:gd name="T61" fmla="*/ 4 h 87"/>
                  <a:gd name="T62" fmla="*/ 16 w 47"/>
                  <a:gd name="T63" fmla="*/ 8 h 87"/>
                  <a:gd name="T64" fmla="*/ 14 w 47"/>
                  <a:gd name="T65" fmla="*/ 12 h 87"/>
                  <a:gd name="T66" fmla="*/ 14 w 47"/>
                  <a:gd name="T67" fmla="*/ 16 h 87"/>
                  <a:gd name="T68" fmla="*/ 16 w 47"/>
                  <a:gd name="T69" fmla="*/ 20 h 87"/>
                  <a:gd name="T70" fmla="*/ 14 w 47"/>
                  <a:gd name="T71" fmla="*/ 24 h 87"/>
                  <a:gd name="T72" fmla="*/ 10 w 47"/>
                  <a:gd name="T73" fmla="*/ 24 h 87"/>
                  <a:gd name="T74" fmla="*/ 6 w 47"/>
                  <a:gd name="T75" fmla="*/ 26 h 87"/>
                  <a:gd name="T76" fmla="*/ 2 w 47"/>
                  <a:gd name="T77" fmla="*/ 30 h 87"/>
                  <a:gd name="T78" fmla="*/ 2 w 47"/>
                  <a:gd name="T79" fmla="*/ 34 h 87"/>
                  <a:gd name="T80" fmla="*/ 2 w 47"/>
                  <a:gd name="T81" fmla="*/ 38 h 87"/>
                  <a:gd name="T82" fmla="*/ 0 w 47"/>
                  <a:gd name="T83" fmla="*/ 42 h 87"/>
                  <a:gd name="T84" fmla="*/ 0 w 47"/>
                  <a:gd name="T85" fmla="*/ 46 h 87"/>
                  <a:gd name="T86" fmla="*/ 0 w 47"/>
                  <a:gd name="T87" fmla="*/ 50 h 87"/>
                  <a:gd name="T88" fmla="*/ 0 w 47"/>
                  <a:gd name="T89" fmla="*/ 54 h 87"/>
                  <a:gd name="T90" fmla="*/ 0 w 47"/>
                  <a:gd name="T91" fmla="*/ 58 h 87"/>
                  <a:gd name="T92" fmla="*/ 0 w 47"/>
                  <a:gd name="T93" fmla="*/ 62 h 87"/>
                  <a:gd name="T94" fmla="*/ 4 w 47"/>
                  <a:gd name="T95" fmla="*/ 62 h 87"/>
                  <a:gd name="T96" fmla="*/ 8 w 47"/>
                  <a:gd name="T97" fmla="*/ 64 h 87"/>
                  <a:gd name="T98" fmla="*/ 12 w 47"/>
                  <a:gd name="T99" fmla="*/ 66 h 87"/>
                  <a:gd name="T100" fmla="*/ 12 w 47"/>
                  <a:gd name="T101" fmla="*/ 70 h 87"/>
                  <a:gd name="T102" fmla="*/ 12 w 47"/>
                  <a:gd name="T103" fmla="*/ 74 h 87"/>
                  <a:gd name="T104" fmla="*/ 12 w 47"/>
                  <a:gd name="T105" fmla="*/ 78 h 87"/>
                  <a:gd name="T106" fmla="*/ 10 w 47"/>
                  <a:gd name="T107" fmla="*/ 82 h 87"/>
                  <a:gd name="T108" fmla="*/ 10 w 47"/>
                  <a:gd name="T109" fmla="*/ 86 h 87"/>
                  <a:gd name="T110" fmla="*/ 14 w 47"/>
                  <a:gd name="T111" fmla="*/ 86 h 87"/>
                  <a:gd name="T112" fmla="*/ 18 w 47"/>
                  <a:gd name="T113" fmla="*/ 86 h 87"/>
                  <a:gd name="T114" fmla="*/ 18 w 47"/>
                  <a:gd name="T115" fmla="*/ 82 h 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 h="87">
                    <a:moveTo>
                      <a:pt x="18" y="82"/>
                    </a:moveTo>
                    <a:lnTo>
                      <a:pt x="18" y="78"/>
                    </a:lnTo>
                    <a:lnTo>
                      <a:pt x="18" y="74"/>
                    </a:lnTo>
                    <a:lnTo>
                      <a:pt x="18" y="70"/>
                    </a:lnTo>
                    <a:lnTo>
                      <a:pt x="18" y="66"/>
                    </a:lnTo>
                    <a:lnTo>
                      <a:pt x="18" y="62"/>
                    </a:lnTo>
                    <a:lnTo>
                      <a:pt x="22" y="58"/>
                    </a:lnTo>
                    <a:lnTo>
                      <a:pt x="24" y="54"/>
                    </a:lnTo>
                    <a:lnTo>
                      <a:pt x="28" y="54"/>
                    </a:lnTo>
                    <a:lnTo>
                      <a:pt x="32" y="54"/>
                    </a:lnTo>
                    <a:lnTo>
                      <a:pt x="36" y="54"/>
                    </a:lnTo>
                    <a:lnTo>
                      <a:pt x="40" y="52"/>
                    </a:lnTo>
                    <a:lnTo>
                      <a:pt x="40" y="48"/>
                    </a:lnTo>
                    <a:lnTo>
                      <a:pt x="40" y="44"/>
                    </a:lnTo>
                    <a:lnTo>
                      <a:pt x="40" y="40"/>
                    </a:lnTo>
                    <a:lnTo>
                      <a:pt x="40" y="34"/>
                    </a:lnTo>
                    <a:lnTo>
                      <a:pt x="36" y="32"/>
                    </a:lnTo>
                    <a:lnTo>
                      <a:pt x="36" y="28"/>
                    </a:lnTo>
                    <a:lnTo>
                      <a:pt x="34" y="24"/>
                    </a:lnTo>
                    <a:lnTo>
                      <a:pt x="34" y="20"/>
                    </a:lnTo>
                    <a:lnTo>
                      <a:pt x="38" y="18"/>
                    </a:lnTo>
                    <a:lnTo>
                      <a:pt x="42" y="16"/>
                    </a:lnTo>
                    <a:lnTo>
                      <a:pt x="44" y="12"/>
                    </a:lnTo>
                    <a:lnTo>
                      <a:pt x="46" y="8"/>
                    </a:lnTo>
                    <a:lnTo>
                      <a:pt x="42" y="4"/>
                    </a:lnTo>
                    <a:lnTo>
                      <a:pt x="38" y="2"/>
                    </a:lnTo>
                    <a:lnTo>
                      <a:pt x="34" y="2"/>
                    </a:lnTo>
                    <a:lnTo>
                      <a:pt x="28" y="0"/>
                    </a:lnTo>
                    <a:lnTo>
                      <a:pt x="24" y="0"/>
                    </a:lnTo>
                    <a:lnTo>
                      <a:pt x="20" y="0"/>
                    </a:lnTo>
                    <a:lnTo>
                      <a:pt x="18" y="4"/>
                    </a:lnTo>
                    <a:lnTo>
                      <a:pt x="16" y="8"/>
                    </a:lnTo>
                    <a:lnTo>
                      <a:pt x="14" y="12"/>
                    </a:lnTo>
                    <a:lnTo>
                      <a:pt x="14" y="16"/>
                    </a:lnTo>
                    <a:lnTo>
                      <a:pt x="16" y="20"/>
                    </a:lnTo>
                    <a:lnTo>
                      <a:pt x="14" y="24"/>
                    </a:lnTo>
                    <a:lnTo>
                      <a:pt x="10" y="24"/>
                    </a:lnTo>
                    <a:lnTo>
                      <a:pt x="6" y="26"/>
                    </a:lnTo>
                    <a:lnTo>
                      <a:pt x="2" y="30"/>
                    </a:lnTo>
                    <a:lnTo>
                      <a:pt x="2" y="34"/>
                    </a:lnTo>
                    <a:lnTo>
                      <a:pt x="2" y="38"/>
                    </a:lnTo>
                    <a:lnTo>
                      <a:pt x="0" y="42"/>
                    </a:lnTo>
                    <a:lnTo>
                      <a:pt x="0" y="46"/>
                    </a:lnTo>
                    <a:lnTo>
                      <a:pt x="0" y="50"/>
                    </a:lnTo>
                    <a:lnTo>
                      <a:pt x="0" y="54"/>
                    </a:lnTo>
                    <a:lnTo>
                      <a:pt x="0" y="58"/>
                    </a:lnTo>
                    <a:lnTo>
                      <a:pt x="0" y="62"/>
                    </a:lnTo>
                    <a:lnTo>
                      <a:pt x="4" y="62"/>
                    </a:lnTo>
                    <a:lnTo>
                      <a:pt x="8" y="64"/>
                    </a:lnTo>
                    <a:lnTo>
                      <a:pt x="12" y="66"/>
                    </a:lnTo>
                    <a:lnTo>
                      <a:pt x="12" y="70"/>
                    </a:lnTo>
                    <a:lnTo>
                      <a:pt x="12" y="74"/>
                    </a:lnTo>
                    <a:lnTo>
                      <a:pt x="12" y="78"/>
                    </a:lnTo>
                    <a:lnTo>
                      <a:pt x="10" y="82"/>
                    </a:lnTo>
                    <a:lnTo>
                      <a:pt x="10" y="86"/>
                    </a:lnTo>
                    <a:lnTo>
                      <a:pt x="14" y="86"/>
                    </a:lnTo>
                    <a:lnTo>
                      <a:pt x="18" y="86"/>
                    </a:lnTo>
                    <a:lnTo>
                      <a:pt x="18" y="82"/>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Freeform 37"/>
              <p:cNvSpPr>
                <a:spLocks/>
              </p:cNvSpPr>
              <p:nvPr userDrawn="1"/>
            </p:nvSpPr>
            <p:spPr bwMode="ltGray">
              <a:xfrm>
                <a:off x="5072" y="3032"/>
                <a:ext cx="33" cy="31"/>
              </a:xfrm>
              <a:custGeom>
                <a:avLst/>
                <a:gdLst>
                  <a:gd name="T0" fmla="*/ 4 w 33"/>
                  <a:gd name="T1" fmla="*/ 28 h 31"/>
                  <a:gd name="T2" fmla="*/ 8 w 33"/>
                  <a:gd name="T3" fmla="*/ 28 h 31"/>
                  <a:gd name="T4" fmla="*/ 12 w 33"/>
                  <a:gd name="T5" fmla="*/ 30 h 31"/>
                  <a:gd name="T6" fmla="*/ 18 w 33"/>
                  <a:gd name="T7" fmla="*/ 30 h 31"/>
                  <a:gd name="T8" fmla="*/ 22 w 33"/>
                  <a:gd name="T9" fmla="*/ 30 h 31"/>
                  <a:gd name="T10" fmla="*/ 26 w 33"/>
                  <a:gd name="T11" fmla="*/ 30 h 31"/>
                  <a:gd name="T12" fmla="*/ 30 w 33"/>
                  <a:gd name="T13" fmla="*/ 26 h 31"/>
                  <a:gd name="T14" fmla="*/ 30 w 33"/>
                  <a:gd name="T15" fmla="*/ 20 h 31"/>
                  <a:gd name="T16" fmla="*/ 32 w 33"/>
                  <a:gd name="T17" fmla="*/ 16 h 31"/>
                  <a:gd name="T18" fmla="*/ 32 w 33"/>
                  <a:gd name="T19" fmla="*/ 12 h 31"/>
                  <a:gd name="T20" fmla="*/ 32 w 33"/>
                  <a:gd name="T21" fmla="*/ 8 h 31"/>
                  <a:gd name="T22" fmla="*/ 30 w 33"/>
                  <a:gd name="T23" fmla="*/ 4 h 31"/>
                  <a:gd name="T24" fmla="*/ 26 w 33"/>
                  <a:gd name="T25" fmla="*/ 2 h 31"/>
                  <a:gd name="T26" fmla="*/ 22 w 33"/>
                  <a:gd name="T27" fmla="*/ 0 h 31"/>
                  <a:gd name="T28" fmla="*/ 18 w 33"/>
                  <a:gd name="T29" fmla="*/ 0 h 31"/>
                  <a:gd name="T30" fmla="*/ 14 w 33"/>
                  <a:gd name="T31" fmla="*/ 0 h 31"/>
                  <a:gd name="T32" fmla="*/ 10 w 33"/>
                  <a:gd name="T33" fmla="*/ 2 h 31"/>
                  <a:gd name="T34" fmla="*/ 10 w 33"/>
                  <a:gd name="T35" fmla="*/ 6 h 31"/>
                  <a:gd name="T36" fmla="*/ 10 w 33"/>
                  <a:gd name="T37" fmla="*/ 10 h 31"/>
                  <a:gd name="T38" fmla="*/ 6 w 33"/>
                  <a:gd name="T39" fmla="*/ 12 h 31"/>
                  <a:gd name="T40" fmla="*/ 4 w 33"/>
                  <a:gd name="T41" fmla="*/ 16 h 31"/>
                  <a:gd name="T42" fmla="*/ 2 w 33"/>
                  <a:gd name="T43" fmla="*/ 20 h 31"/>
                  <a:gd name="T44" fmla="*/ 0 w 33"/>
                  <a:gd name="T45" fmla="*/ 24 h 31"/>
                  <a:gd name="T46" fmla="*/ 0 w 33"/>
                  <a:gd name="T47" fmla="*/ 28 h 31"/>
                  <a:gd name="T48" fmla="*/ 4 w 33"/>
                  <a:gd name="T49" fmla="*/ 28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 h="31">
                    <a:moveTo>
                      <a:pt x="4" y="28"/>
                    </a:moveTo>
                    <a:lnTo>
                      <a:pt x="8" y="28"/>
                    </a:lnTo>
                    <a:lnTo>
                      <a:pt x="12" y="30"/>
                    </a:lnTo>
                    <a:lnTo>
                      <a:pt x="18" y="30"/>
                    </a:lnTo>
                    <a:lnTo>
                      <a:pt x="22" y="30"/>
                    </a:lnTo>
                    <a:lnTo>
                      <a:pt x="26" y="30"/>
                    </a:lnTo>
                    <a:lnTo>
                      <a:pt x="30" y="26"/>
                    </a:lnTo>
                    <a:lnTo>
                      <a:pt x="30" y="20"/>
                    </a:lnTo>
                    <a:lnTo>
                      <a:pt x="32" y="16"/>
                    </a:lnTo>
                    <a:lnTo>
                      <a:pt x="32" y="12"/>
                    </a:lnTo>
                    <a:lnTo>
                      <a:pt x="32" y="8"/>
                    </a:lnTo>
                    <a:lnTo>
                      <a:pt x="30" y="4"/>
                    </a:lnTo>
                    <a:lnTo>
                      <a:pt x="26" y="2"/>
                    </a:lnTo>
                    <a:lnTo>
                      <a:pt x="22" y="0"/>
                    </a:lnTo>
                    <a:lnTo>
                      <a:pt x="18" y="0"/>
                    </a:lnTo>
                    <a:lnTo>
                      <a:pt x="14" y="0"/>
                    </a:lnTo>
                    <a:lnTo>
                      <a:pt x="10" y="2"/>
                    </a:lnTo>
                    <a:lnTo>
                      <a:pt x="10" y="6"/>
                    </a:lnTo>
                    <a:lnTo>
                      <a:pt x="10" y="10"/>
                    </a:lnTo>
                    <a:lnTo>
                      <a:pt x="6" y="12"/>
                    </a:lnTo>
                    <a:lnTo>
                      <a:pt x="4" y="16"/>
                    </a:lnTo>
                    <a:lnTo>
                      <a:pt x="2" y="20"/>
                    </a:lnTo>
                    <a:lnTo>
                      <a:pt x="0" y="24"/>
                    </a:lnTo>
                    <a:lnTo>
                      <a:pt x="0" y="28"/>
                    </a:lnTo>
                    <a:lnTo>
                      <a:pt x="4" y="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Freeform 38"/>
              <p:cNvSpPr>
                <a:spLocks/>
              </p:cNvSpPr>
              <p:nvPr userDrawn="1"/>
            </p:nvSpPr>
            <p:spPr bwMode="ltGray">
              <a:xfrm>
                <a:off x="5186" y="2952"/>
                <a:ext cx="35" cy="39"/>
              </a:xfrm>
              <a:custGeom>
                <a:avLst/>
                <a:gdLst>
                  <a:gd name="T0" fmla="*/ 12 w 35"/>
                  <a:gd name="T1" fmla="*/ 36 h 39"/>
                  <a:gd name="T2" fmla="*/ 16 w 35"/>
                  <a:gd name="T3" fmla="*/ 36 h 39"/>
                  <a:gd name="T4" fmla="*/ 22 w 35"/>
                  <a:gd name="T5" fmla="*/ 34 h 39"/>
                  <a:gd name="T6" fmla="*/ 26 w 35"/>
                  <a:gd name="T7" fmla="*/ 34 h 39"/>
                  <a:gd name="T8" fmla="*/ 30 w 35"/>
                  <a:gd name="T9" fmla="*/ 32 h 39"/>
                  <a:gd name="T10" fmla="*/ 30 w 35"/>
                  <a:gd name="T11" fmla="*/ 28 h 39"/>
                  <a:gd name="T12" fmla="*/ 30 w 35"/>
                  <a:gd name="T13" fmla="*/ 24 h 39"/>
                  <a:gd name="T14" fmla="*/ 34 w 35"/>
                  <a:gd name="T15" fmla="*/ 24 h 39"/>
                  <a:gd name="T16" fmla="*/ 34 w 35"/>
                  <a:gd name="T17" fmla="*/ 20 h 39"/>
                  <a:gd name="T18" fmla="*/ 34 w 35"/>
                  <a:gd name="T19" fmla="*/ 16 h 39"/>
                  <a:gd name="T20" fmla="*/ 34 w 35"/>
                  <a:gd name="T21" fmla="*/ 12 h 39"/>
                  <a:gd name="T22" fmla="*/ 34 w 35"/>
                  <a:gd name="T23" fmla="*/ 8 h 39"/>
                  <a:gd name="T24" fmla="*/ 32 w 35"/>
                  <a:gd name="T25" fmla="*/ 4 h 39"/>
                  <a:gd name="T26" fmla="*/ 28 w 35"/>
                  <a:gd name="T27" fmla="*/ 2 h 39"/>
                  <a:gd name="T28" fmla="*/ 24 w 35"/>
                  <a:gd name="T29" fmla="*/ 0 h 39"/>
                  <a:gd name="T30" fmla="*/ 20 w 35"/>
                  <a:gd name="T31" fmla="*/ 0 h 39"/>
                  <a:gd name="T32" fmla="*/ 16 w 35"/>
                  <a:gd name="T33" fmla="*/ 0 h 39"/>
                  <a:gd name="T34" fmla="*/ 12 w 35"/>
                  <a:gd name="T35" fmla="*/ 0 h 39"/>
                  <a:gd name="T36" fmla="*/ 8 w 35"/>
                  <a:gd name="T37" fmla="*/ 2 h 39"/>
                  <a:gd name="T38" fmla="*/ 8 w 35"/>
                  <a:gd name="T39" fmla="*/ 6 h 39"/>
                  <a:gd name="T40" fmla="*/ 6 w 35"/>
                  <a:gd name="T41" fmla="*/ 10 h 39"/>
                  <a:gd name="T42" fmla="*/ 6 w 35"/>
                  <a:gd name="T43" fmla="*/ 14 h 39"/>
                  <a:gd name="T44" fmla="*/ 6 w 35"/>
                  <a:gd name="T45" fmla="*/ 18 h 39"/>
                  <a:gd name="T46" fmla="*/ 2 w 35"/>
                  <a:gd name="T47" fmla="*/ 20 h 39"/>
                  <a:gd name="T48" fmla="*/ 0 w 35"/>
                  <a:gd name="T49" fmla="*/ 24 h 39"/>
                  <a:gd name="T50" fmla="*/ 2 w 35"/>
                  <a:gd name="T51" fmla="*/ 28 h 39"/>
                  <a:gd name="T52" fmla="*/ 6 w 35"/>
                  <a:gd name="T53" fmla="*/ 32 h 39"/>
                  <a:gd name="T54" fmla="*/ 10 w 35"/>
                  <a:gd name="T55" fmla="*/ 34 h 39"/>
                  <a:gd name="T56" fmla="*/ 12 w 35"/>
                  <a:gd name="T57" fmla="*/ 38 h 39"/>
                  <a:gd name="T58" fmla="*/ 12 w 35"/>
                  <a:gd name="T59" fmla="*/ 36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 h="39">
                    <a:moveTo>
                      <a:pt x="12" y="36"/>
                    </a:moveTo>
                    <a:lnTo>
                      <a:pt x="16" y="36"/>
                    </a:lnTo>
                    <a:lnTo>
                      <a:pt x="22" y="34"/>
                    </a:lnTo>
                    <a:lnTo>
                      <a:pt x="26" y="34"/>
                    </a:lnTo>
                    <a:lnTo>
                      <a:pt x="30" y="32"/>
                    </a:lnTo>
                    <a:lnTo>
                      <a:pt x="30" y="28"/>
                    </a:lnTo>
                    <a:lnTo>
                      <a:pt x="30" y="24"/>
                    </a:lnTo>
                    <a:lnTo>
                      <a:pt x="34" y="24"/>
                    </a:lnTo>
                    <a:lnTo>
                      <a:pt x="34" y="20"/>
                    </a:lnTo>
                    <a:lnTo>
                      <a:pt x="34" y="16"/>
                    </a:lnTo>
                    <a:lnTo>
                      <a:pt x="34" y="12"/>
                    </a:lnTo>
                    <a:lnTo>
                      <a:pt x="34" y="8"/>
                    </a:lnTo>
                    <a:lnTo>
                      <a:pt x="32" y="4"/>
                    </a:lnTo>
                    <a:lnTo>
                      <a:pt x="28" y="2"/>
                    </a:lnTo>
                    <a:lnTo>
                      <a:pt x="24" y="0"/>
                    </a:lnTo>
                    <a:lnTo>
                      <a:pt x="20" y="0"/>
                    </a:lnTo>
                    <a:lnTo>
                      <a:pt x="16" y="0"/>
                    </a:lnTo>
                    <a:lnTo>
                      <a:pt x="12" y="0"/>
                    </a:lnTo>
                    <a:lnTo>
                      <a:pt x="8" y="2"/>
                    </a:lnTo>
                    <a:lnTo>
                      <a:pt x="8" y="6"/>
                    </a:lnTo>
                    <a:lnTo>
                      <a:pt x="6" y="10"/>
                    </a:lnTo>
                    <a:lnTo>
                      <a:pt x="6" y="14"/>
                    </a:lnTo>
                    <a:lnTo>
                      <a:pt x="6" y="18"/>
                    </a:lnTo>
                    <a:lnTo>
                      <a:pt x="2" y="20"/>
                    </a:lnTo>
                    <a:lnTo>
                      <a:pt x="0" y="24"/>
                    </a:lnTo>
                    <a:lnTo>
                      <a:pt x="2" y="28"/>
                    </a:lnTo>
                    <a:lnTo>
                      <a:pt x="6" y="32"/>
                    </a:lnTo>
                    <a:lnTo>
                      <a:pt x="10" y="34"/>
                    </a:lnTo>
                    <a:lnTo>
                      <a:pt x="12" y="38"/>
                    </a:lnTo>
                    <a:lnTo>
                      <a:pt x="12" y="3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Freeform 39"/>
              <p:cNvSpPr>
                <a:spLocks/>
              </p:cNvSpPr>
              <p:nvPr userDrawn="1"/>
            </p:nvSpPr>
            <p:spPr bwMode="ltGray">
              <a:xfrm>
                <a:off x="5190" y="3018"/>
                <a:ext cx="45" cy="47"/>
              </a:xfrm>
              <a:custGeom>
                <a:avLst/>
                <a:gdLst>
                  <a:gd name="T0" fmla="*/ 6 w 45"/>
                  <a:gd name="T1" fmla="*/ 42 h 47"/>
                  <a:gd name="T2" fmla="*/ 12 w 45"/>
                  <a:gd name="T3" fmla="*/ 40 h 47"/>
                  <a:gd name="T4" fmla="*/ 16 w 45"/>
                  <a:gd name="T5" fmla="*/ 40 h 47"/>
                  <a:gd name="T6" fmla="*/ 20 w 45"/>
                  <a:gd name="T7" fmla="*/ 42 h 47"/>
                  <a:gd name="T8" fmla="*/ 24 w 45"/>
                  <a:gd name="T9" fmla="*/ 42 h 47"/>
                  <a:gd name="T10" fmla="*/ 28 w 45"/>
                  <a:gd name="T11" fmla="*/ 42 h 47"/>
                  <a:gd name="T12" fmla="*/ 32 w 45"/>
                  <a:gd name="T13" fmla="*/ 40 h 47"/>
                  <a:gd name="T14" fmla="*/ 34 w 45"/>
                  <a:gd name="T15" fmla="*/ 36 h 47"/>
                  <a:gd name="T16" fmla="*/ 38 w 45"/>
                  <a:gd name="T17" fmla="*/ 36 h 47"/>
                  <a:gd name="T18" fmla="*/ 42 w 45"/>
                  <a:gd name="T19" fmla="*/ 34 h 47"/>
                  <a:gd name="T20" fmla="*/ 44 w 45"/>
                  <a:gd name="T21" fmla="*/ 30 h 47"/>
                  <a:gd name="T22" fmla="*/ 44 w 45"/>
                  <a:gd name="T23" fmla="*/ 26 h 47"/>
                  <a:gd name="T24" fmla="*/ 44 w 45"/>
                  <a:gd name="T25" fmla="*/ 20 h 47"/>
                  <a:gd name="T26" fmla="*/ 44 w 45"/>
                  <a:gd name="T27" fmla="*/ 16 h 47"/>
                  <a:gd name="T28" fmla="*/ 44 w 45"/>
                  <a:gd name="T29" fmla="*/ 12 h 47"/>
                  <a:gd name="T30" fmla="*/ 44 w 45"/>
                  <a:gd name="T31" fmla="*/ 8 h 47"/>
                  <a:gd name="T32" fmla="*/ 42 w 45"/>
                  <a:gd name="T33" fmla="*/ 4 h 47"/>
                  <a:gd name="T34" fmla="*/ 38 w 45"/>
                  <a:gd name="T35" fmla="*/ 2 h 47"/>
                  <a:gd name="T36" fmla="*/ 34 w 45"/>
                  <a:gd name="T37" fmla="*/ 0 h 47"/>
                  <a:gd name="T38" fmla="*/ 30 w 45"/>
                  <a:gd name="T39" fmla="*/ 0 h 47"/>
                  <a:gd name="T40" fmla="*/ 26 w 45"/>
                  <a:gd name="T41" fmla="*/ 0 h 47"/>
                  <a:gd name="T42" fmla="*/ 22 w 45"/>
                  <a:gd name="T43" fmla="*/ 0 h 47"/>
                  <a:gd name="T44" fmla="*/ 20 w 45"/>
                  <a:gd name="T45" fmla="*/ 4 h 47"/>
                  <a:gd name="T46" fmla="*/ 20 w 45"/>
                  <a:gd name="T47" fmla="*/ 8 h 47"/>
                  <a:gd name="T48" fmla="*/ 16 w 45"/>
                  <a:gd name="T49" fmla="*/ 10 h 47"/>
                  <a:gd name="T50" fmla="*/ 12 w 45"/>
                  <a:gd name="T51" fmla="*/ 12 h 47"/>
                  <a:gd name="T52" fmla="*/ 12 w 45"/>
                  <a:gd name="T53" fmla="*/ 16 h 47"/>
                  <a:gd name="T54" fmla="*/ 8 w 45"/>
                  <a:gd name="T55" fmla="*/ 18 h 47"/>
                  <a:gd name="T56" fmla="*/ 4 w 45"/>
                  <a:gd name="T57" fmla="*/ 20 h 47"/>
                  <a:gd name="T58" fmla="*/ 0 w 45"/>
                  <a:gd name="T59" fmla="*/ 22 h 47"/>
                  <a:gd name="T60" fmla="*/ 0 w 45"/>
                  <a:gd name="T61" fmla="*/ 26 h 47"/>
                  <a:gd name="T62" fmla="*/ 0 w 45"/>
                  <a:gd name="T63" fmla="*/ 30 h 47"/>
                  <a:gd name="T64" fmla="*/ 0 w 45"/>
                  <a:gd name="T65" fmla="*/ 34 h 47"/>
                  <a:gd name="T66" fmla="*/ 2 w 45"/>
                  <a:gd name="T67" fmla="*/ 38 h 47"/>
                  <a:gd name="T68" fmla="*/ 2 w 45"/>
                  <a:gd name="T69" fmla="*/ 42 h 47"/>
                  <a:gd name="T70" fmla="*/ 2 w 45"/>
                  <a:gd name="T71" fmla="*/ 46 h 47"/>
                  <a:gd name="T72" fmla="*/ 6 w 45"/>
                  <a:gd name="T73" fmla="*/ 42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5" h="47">
                    <a:moveTo>
                      <a:pt x="6" y="42"/>
                    </a:moveTo>
                    <a:lnTo>
                      <a:pt x="12" y="40"/>
                    </a:lnTo>
                    <a:lnTo>
                      <a:pt x="16" y="40"/>
                    </a:lnTo>
                    <a:lnTo>
                      <a:pt x="20" y="42"/>
                    </a:lnTo>
                    <a:lnTo>
                      <a:pt x="24" y="42"/>
                    </a:lnTo>
                    <a:lnTo>
                      <a:pt x="28" y="42"/>
                    </a:lnTo>
                    <a:lnTo>
                      <a:pt x="32" y="40"/>
                    </a:lnTo>
                    <a:lnTo>
                      <a:pt x="34" y="36"/>
                    </a:lnTo>
                    <a:lnTo>
                      <a:pt x="38" y="36"/>
                    </a:lnTo>
                    <a:lnTo>
                      <a:pt x="42" y="34"/>
                    </a:lnTo>
                    <a:lnTo>
                      <a:pt x="44" y="30"/>
                    </a:lnTo>
                    <a:lnTo>
                      <a:pt x="44" y="26"/>
                    </a:lnTo>
                    <a:lnTo>
                      <a:pt x="44" y="20"/>
                    </a:lnTo>
                    <a:lnTo>
                      <a:pt x="44" y="16"/>
                    </a:lnTo>
                    <a:lnTo>
                      <a:pt x="44" y="12"/>
                    </a:lnTo>
                    <a:lnTo>
                      <a:pt x="44" y="8"/>
                    </a:lnTo>
                    <a:lnTo>
                      <a:pt x="42" y="4"/>
                    </a:lnTo>
                    <a:lnTo>
                      <a:pt x="38" y="2"/>
                    </a:lnTo>
                    <a:lnTo>
                      <a:pt x="34" y="0"/>
                    </a:lnTo>
                    <a:lnTo>
                      <a:pt x="30" y="0"/>
                    </a:lnTo>
                    <a:lnTo>
                      <a:pt x="26" y="0"/>
                    </a:lnTo>
                    <a:lnTo>
                      <a:pt x="22" y="0"/>
                    </a:lnTo>
                    <a:lnTo>
                      <a:pt x="20" y="4"/>
                    </a:lnTo>
                    <a:lnTo>
                      <a:pt x="20" y="8"/>
                    </a:lnTo>
                    <a:lnTo>
                      <a:pt x="16" y="10"/>
                    </a:lnTo>
                    <a:lnTo>
                      <a:pt x="12" y="12"/>
                    </a:lnTo>
                    <a:lnTo>
                      <a:pt x="12" y="16"/>
                    </a:lnTo>
                    <a:lnTo>
                      <a:pt x="8" y="18"/>
                    </a:lnTo>
                    <a:lnTo>
                      <a:pt x="4" y="20"/>
                    </a:lnTo>
                    <a:lnTo>
                      <a:pt x="0" y="22"/>
                    </a:lnTo>
                    <a:lnTo>
                      <a:pt x="0" y="26"/>
                    </a:lnTo>
                    <a:lnTo>
                      <a:pt x="0" y="30"/>
                    </a:lnTo>
                    <a:lnTo>
                      <a:pt x="0" y="34"/>
                    </a:lnTo>
                    <a:lnTo>
                      <a:pt x="2" y="38"/>
                    </a:lnTo>
                    <a:lnTo>
                      <a:pt x="2" y="42"/>
                    </a:lnTo>
                    <a:lnTo>
                      <a:pt x="2" y="46"/>
                    </a:lnTo>
                    <a:lnTo>
                      <a:pt x="6" y="42"/>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Freeform 40"/>
              <p:cNvSpPr>
                <a:spLocks/>
              </p:cNvSpPr>
              <p:nvPr userDrawn="1"/>
            </p:nvSpPr>
            <p:spPr bwMode="ltGray">
              <a:xfrm>
                <a:off x="4674" y="2906"/>
                <a:ext cx="555" cy="735"/>
              </a:xfrm>
              <a:custGeom>
                <a:avLst/>
                <a:gdLst>
                  <a:gd name="T0" fmla="*/ 34 w 555"/>
                  <a:gd name="T1" fmla="*/ 514 h 735"/>
                  <a:gd name="T2" fmla="*/ 0 w 555"/>
                  <a:gd name="T3" fmla="*/ 554 h 735"/>
                  <a:gd name="T4" fmla="*/ 46 w 555"/>
                  <a:gd name="T5" fmla="*/ 548 h 735"/>
                  <a:gd name="T6" fmla="*/ 104 w 555"/>
                  <a:gd name="T7" fmla="*/ 520 h 735"/>
                  <a:gd name="T8" fmla="*/ 160 w 555"/>
                  <a:gd name="T9" fmla="*/ 530 h 735"/>
                  <a:gd name="T10" fmla="*/ 176 w 555"/>
                  <a:gd name="T11" fmla="*/ 566 h 735"/>
                  <a:gd name="T12" fmla="*/ 128 w 555"/>
                  <a:gd name="T13" fmla="*/ 584 h 735"/>
                  <a:gd name="T14" fmla="*/ 168 w 555"/>
                  <a:gd name="T15" fmla="*/ 604 h 735"/>
                  <a:gd name="T16" fmla="*/ 210 w 555"/>
                  <a:gd name="T17" fmla="*/ 568 h 735"/>
                  <a:gd name="T18" fmla="*/ 270 w 555"/>
                  <a:gd name="T19" fmla="*/ 572 h 735"/>
                  <a:gd name="T20" fmla="*/ 298 w 555"/>
                  <a:gd name="T21" fmla="*/ 616 h 735"/>
                  <a:gd name="T22" fmla="*/ 302 w 555"/>
                  <a:gd name="T23" fmla="*/ 664 h 735"/>
                  <a:gd name="T24" fmla="*/ 330 w 555"/>
                  <a:gd name="T25" fmla="*/ 624 h 735"/>
                  <a:gd name="T26" fmla="*/ 348 w 555"/>
                  <a:gd name="T27" fmla="*/ 572 h 735"/>
                  <a:gd name="T28" fmla="*/ 380 w 555"/>
                  <a:gd name="T29" fmla="*/ 590 h 735"/>
                  <a:gd name="T30" fmla="*/ 382 w 555"/>
                  <a:gd name="T31" fmla="*/ 636 h 735"/>
                  <a:gd name="T32" fmla="*/ 366 w 555"/>
                  <a:gd name="T33" fmla="*/ 692 h 735"/>
                  <a:gd name="T34" fmla="*/ 414 w 555"/>
                  <a:gd name="T35" fmla="*/ 730 h 735"/>
                  <a:gd name="T36" fmla="*/ 472 w 555"/>
                  <a:gd name="T37" fmla="*/ 716 h 735"/>
                  <a:gd name="T38" fmla="*/ 466 w 555"/>
                  <a:gd name="T39" fmla="*/ 654 h 735"/>
                  <a:gd name="T40" fmla="*/ 434 w 555"/>
                  <a:gd name="T41" fmla="*/ 620 h 735"/>
                  <a:gd name="T42" fmla="*/ 394 w 555"/>
                  <a:gd name="T43" fmla="*/ 586 h 735"/>
                  <a:gd name="T44" fmla="*/ 384 w 555"/>
                  <a:gd name="T45" fmla="*/ 574 h 735"/>
                  <a:gd name="T46" fmla="*/ 410 w 555"/>
                  <a:gd name="T47" fmla="*/ 524 h 735"/>
                  <a:gd name="T48" fmla="*/ 460 w 555"/>
                  <a:gd name="T49" fmla="*/ 466 h 735"/>
                  <a:gd name="T50" fmla="*/ 512 w 555"/>
                  <a:gd name="T51" fmla="*/ 480 h 735"/>
                  <a:gd name="T52" fmla="*/ 490 w 555"/>
                  <a:gd name="T53" fmla="*/ 424 h 735"/>
                  <a:gd name="T54" fmla="*/ 514 w 555"/>
                  <a:gd name="T55" fmla="*/ 398 h 735"/>
                  <a:gd name="T56" fmla="*/ 554 w 555"/>
                  <a:gd name="T57" fmla="*/ 382 h 735"/>
                  <a:gd name="T58" fmla="*/ 512 w 555"/>
                  <a:gd name="T59" fmla="*/ 368 h 735"/>
                  <a:gd name="T60" fmla="*/ 498 w 555"/>
                  <a:gd name="T61" fmla="*/ 306 h 735"/>
                  <a:gd name="T62" fmla="*/ 480 w 555"/>
                  <a:gd name="T63" fmla="*/ 246 h 735"/>
                  <a:gd name="T64" fmla="*/ 498 w 555"/>
                  <a:gd name="T65" fmla="*/ 192 h 735"/>
                  <a:gd name="T66" fmla="*/ 486 w 555"/>
                  <a:gd name="T67" fmla="*/ 164 h 735"/>
                  <a:gd name="T68" fmla="*/ 450 w 555"/>
                  <a:gd name="T69" fmla="*/ 196 h 735"/>
                  <a:gd name="T70" fmla="*/ 400 w 555"/>
                  <a:gd name="T71" fmla="*/ 158 h 735"/>
                  <a:gd name="T72" fmla="*/ 408 w 555"/>
                  <a:gd name="T73" fmla="*/ 104 h 735"/>
                  <a:gd name="T74" fmla="*/ 374 w 555"/>
                  <a:gd name="T75" fmla="*/ 82 h 735"/>
                  <a:gd name="T76" fmla="*/ 336 w 555"/>
                  <a:gd name="T77" fmla="*/ 120 h 735"/>
                  <a:gd name="T78" fmla="*/ 308 w 555"/>
                  <a:gd name="T79" fmla="*/ 54 h 735"/>
                  <a:gd name="T80" fmla="*/ 288 w 555"/>
                  <a:gd name="T81" fmla="*/ 88 h 735"/>
                  <a:gd name="T82" fmla="*/ 266 w 555"/>
                  <a:gd name="T83" fmla="*/ 136 h 735"/>
                  <a:gd name="T84" fmla="*/ 236 w 555"/>
                  <a:gd name="T85" fmla="*/ 100 h 735"/>
                  <a:gd name="T86" fmla="*/ 246 w 555"/>
                  <a:gd name="T87" fmla="*/ 54 h 735"/>
                  <a:gd name="T88" fmla="*/ 240 w 555"/>
                  <a:gd name="T89" fmla="*/ 0 h 735"/>
                  <a:gd name="T90" fmla="*/ 208 w 555"/>
                  <a:gd name="T91" fmla="*/ 30 h 735"/>
                  <a:gd name="T92" fmla="*/ 214 w 555"/>
                  <a:gd name="T93" fmla="*/ 92 h 735"/>
                  <a:gd name="T94" fmla="*/ 192 w 555"/>
                  <a:gd name="T95" fmla="*/ 148 h 735"/>
                  <a:gd name="T96" fmla="*/ 156 w 555"/>
                  <a:gd name="T97" fmla="*/ 112 h 735"/>
                  <a:gd name="T98" fmla="*/ 124 w 555"/>
                  <a:gd name="T99" fmla="*/ 92 h 735"/>
                  <a:gd name="T100" fmla="*/ 144 w 555"/>
                  <a:gd name="T101" fmla="*/ 148 h 735"/>
                  <a:gd name="T102" fmla="*/ 124 w 555"/>
                  <a:gd name="T103" fmla="*/ 200 h 735"/>
                  <a:gd name="T104" fmla="*/ 94 w 555"/>
                  <a:gd name="T105" fmla="*/ 182 h 735"/>
                  <a:gd name="T106" fmla="*/ 40 w 555"/>
                  <a:gd name="T107" fmla="*/ 162 h 735"/>
                  <a:gd name="T108" fmla="*/ 54 w 555"/>
                  <a:gd name="T109" fmla="*/ 222 h 735"/>
                  <a:gd name="T110" fmla="*/ 106 w 555"/>
                  <a:gd name="T111" fmla="*/ 260 h 735"/>
                  <a:gd name="T112" fmla="*/ 82 w 555"/>
                  <a:gd name="T113" fmla="*/ 326 h 735"/>
                  <a:gd name="T114" fmla="*/ 72 w 555"/>
                  <a:gd name="T115" fmla="*/ 390 h 735"/>
                  <a:gd name="T116" fmla="*/ 48 w 555"/>
                  <a:gd name="T117" fmla="*/ 440 h 735"/>
                  <a:gd name="T118" fmla="*/ 60 w 555"/>
                  <a:gd name="T119" fmla="*/ 468 h 7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5" h="735">
                    <a:moveTo>
                      <a:pt x="64" y="470"/>
                    </a:moveTo>
                    <a:lnTo>
                      <a:pt x="62" y="474"/>
                    </a:lnTo>
                    <a:lnTo>
                      <a:pt x="60" y="478"/>
                    </a:lnTo>
                    <a:lnTo>
                      <a:pt x="56" y="480"/>
                    </a:lnTo>
                    <a:lnTo>
                      <a:pt x="52" y="478"/>
                    </a:lnTo>
                    <a:lnTo>
                      <a:pt x="52" y="484"/>
                    </a:lnTo>
                    <a:lnTo>
                      <a:pt x="52" y="490"/>
                    </a:lnTo>
                    <a:lnTo>
                      <a:pt x="52" y="494"/>
                    </a:lnTo>
                    <a:lnTo>
                      <a:pt x="52" y="498"/>
                    </a:lnTo>
                    <a:lnTo>
                      <a:pt x="50" y="502"/>
                    </a:lnTo>
                    <a:lnTo>
                      <a:pt x="46" y="504"/>
                    </a:lnTo>
                    <a:lnTo>
                      <a:pt x="44" y="508"/>
                    </a:lnTo>
                    <a:lnTo>
                      <a:pt x="40" y="510"/>
                    </a:lnTo>
                    <a:lnTo>
                      <a:pt x="36" y="510"/>
                    </a:lnTo>
                    <a:lnTo>
                      <a:pt x="34" y="514"/>
                    </a:lnTo>
                    <a:lnTo>
                      <a:pt x="34" y="518"/>
                    </a:lnTo>
                    <a:lnTo>
                      <a:pt x="30" y="518"/>
                    </a:lnTo>
                    <a:lnTo>
                      <a:pt x="24" y="518"/>
                    </a:lnTo>
                    <a:lnTo>
                      <a:pt x="20" y="520"/>
                    </a:lnTo>
                    <a:lnTo>
                      <a:pt x="18" y="526"/>
                    </a:lnTo>
                    <a:lnTo>
                      <a:pt x="18" y="530"/>
                    </a:lnTo>
                    <a:lnTo>
                      <a:pt x="18" y="534"/>
                    </a:lnTo>
                    <a:lnTo>
                      <a:pt x="14" y="536"/>
                    </a:lnTo>
                    <a:lnTo>
                      <a:pt x="10" y="538"/>
                    </a:lnTo>
                    <a:lnTo>
                      <a:pt x="10" y="542"/>
                    </a:lnTo>
                    <a:lnTo>
                      <a:pt x="6" y="542"/>
                    </a:lnTo>
                    <a:lnTo>
                      <a:pt x="2" y="542"/>
                    </a:lnTo>
                    <a:lnTo>
                      <a:pt x="0" y="546"/>
                    </a:lnTo>
                    <a:lnTo>
                      <a:pt x="0" y="550"/>
                    </a:lnTo>
                    <a:lnTo>
                      <a:pt x="0" y="554"/>
                    </a:lnTo>
                    <a:lnTo>
                      <a:pt x="0" y="558"/>
                    </a:lnTo>
                    <a:lnTo>
                      <a:pt x="2" y="562"/>
                    </a:lnTo>
                    <a:lnTo>
                      <a:pt x="8" y="562"/>
                    </a:lnTo>
                    <a:lnTo>
                      <a:pt x="12" y="564"/>
                    </a:lnTo>
                    <a:lnTo>
                      <a:pt x="16" y="564"/>
                    </a:lnTo>
                    <a:lnTo>
                      <a:pt x="20" y="564"/>
                    </a:lnTo>
                    <a:lnTo>
                      <a:pt x="20" y="560"/>
                    </a:lnTo>
                    <a:lnTo>
                      <a:pt x="20" y="556"/>
                    </a:lnTo>
                    <a:lnTo>
                      <a:pt x="24" y="556"/>
                    </a:lnTo>
                    <a:lnTo>
                      <a:pt x="28" y="556"/>
                    </a:lnTo>
                    <a:lnTo>
                      <a:pt x="32" y="554"/>
                    </a:lnTo>
                    <a:lnTo>
                      <a:pt x="36" y="552"/>
                    </a:lnTo>
                    <a:lnTo>
                      <a:pt x="38" y="548"/>
                    </a:lnTo>
                    <a:lnTo>
                      <a:pt x="42" y="548"/>
                    </a:lnTo>
                    <a:lnTo>
                      <a:pt x="46" y="548"/>
                    </a:lnTo>
                    <a:lnTo>
                      <a:pt x="50" y="546"/>
                    </a:lnTo>
                    <a:lnTo>
                      <a:pt x="56" y="546"/>
                    </a:lnTo>
                    <a:lnTo>
                      <a:pt x="60" y="544"/>
                    </a:lnTo>
                    <a:lnTo>
                      <a:pt x="60" y="538"/>
                    </a:lnTo>
                    <a:lnTo>
                      <a:pt x="66" y="538"/>
                    </a:lnTo>
                    <a:lnTo>
                      <a:pt x="70" y="538"/>
                    </a:lnTo>
                    <a:lnTo>
                      <a:pt x="78" y="538"/>
                    </a:lnTo>
                    <a:lnTo>
                      <a:pt x="82" y="538"/>
                    </a:lnTo>
                    <a:lnTo>
                      <a:pt x="88" y="538"/>
                    </a:lnTo>
                    <a:lnTo>
                      <a:pt x="92" y="536"/>
                    </a:lnTo>
                    <a:lnTo>
                      <a:pt x="94" y="532"/>
                    </a:lnTo>
                    <a:lnTo>
                      <a:pt x="98" y="530"/>
                    </a:lnTo>
                    <a:lnTo>
                      <a:pt x="102" y="528"/>
                    </a:lnTo>
                    <a:lnTo>
                      <a:pt x="104" y="524"/>
                    </a:lnTo>
                    <a:lnTo>
                      <a:pt x="104" y="520"/>
                    </a:lnTo>
                    <a:lnTo>
                      <a:pt x="108" y="522"/>
                    </a:lnTo>
                    <a:lnTo>
                      <a:pt x="112" y="522"/>
                    </a:lnTo>
                    <a:lnTo>
                      <a:pt x="118" y="524"/>
                    </a:lnTo>
                    <a:lnTo>
                      <a:pt x="122" y="524"/>
                    </a:lnTo>
                    <a:lnTo>
                      <a:pt x="126" y="524"/>
                    </a:lnTo>
                    <a:lnTo>
                      <a:pt x="128" y="528"/>
                    </a:lnTo>
                    <a:lnTo>
                      <a:pt x="132" y="528"/>
                    </a:lnTo>
                    <a:lnTo>
                      <a:pt x="136" y="528"/>
                    </a:lnTo>
                    <a:lnTo>
                      <a:pt x="140" y="530"/>
                    </a:lnTo>
                    <a:lnTo>
                      <a:pt x="144" y="530"/>
                    </a:lnTo>
                    <a:lnTo>
                      <a:pt x="148" y="528"/>
                    </a:lnTo>
                    <a:lnTo>
                      <a:pt x="148" y="524"/>
                    </a:lnTo>
                    <a:lnTo>
                      <a:pt x="152" y="524"/>
                    </a:lnTo>
                    <a:lnTo>
                      <a:pt x="154" y="528"/>
                    </a:lnTo>
                    <a:lnTo>
                      <a:pt x="160" y="530"/>
                    </a:lnTo>
                    <a:lnTo>
                      <a:pt x="166" y="532"/>
                    </a:lnTo>
                    <a:lnTo>
                      <a:pt x="170" y="532"/>
                    </a:lnTo>
                    <a:lnTo>
                      <a:pt x="176" y="530"/>
                    </a:lnTo>
                    <a:lnTo>
                      <a:pt x="178" y="534"/>
                    </a:lnTo>
                    <a:lnTo>
                      <a:pt x="182" y="538"/>
                    </a:lnTo>
                    <a:lnTo>
                      <a:pt x="186" y="538"/>
                    </a:lnTo>
                    <a:lnTo>
                      <a:pt x="188" y="542"/>
                    </a:lnTo>
                    <a:lnTo>
                      <a:pt x="186" y="546"/>
                    </a:lnTo>
                    <a:lnTo>
                      <a:pt x="186" y="550"/>
                    </a:lnTo>
                    <a:lnTo>
                      <a:pt x="182" y="550"/>
                    </a:lnTo>
                    <a:lnTo>
                      <a:pt x="178" y="554"/>
                    </a:lnTo>
                    <a:lnTo>
                      <a:pt x="178" y="558"/>
                    </a:lnTo>
                    <a:lnTo>
                      <a:pt x="178" y="562"/>
                    </a:lnTo>
                    <a:lnTo>
                      <a:pt x="180" y="566"/>
                    </a:lnTo>
                    <a:lnTo>
                      <a:pt x="176" y="566"/>
                    </a:lnTo>
                    <a:lnTo>
                      <a:pt x="172" y="566"/>
                    </a:lnTo>
                    <a:lnTo>
                      <a:pt x="168" y="566"/>
                    </a:lnTo>
                    <a:lnTo>
                      <a:pt x="164" y="568"/>
                    </a:lnTo>
                    <a:lnTo>
                      <a:pt x="162" y="572"/>
                    </a:lnTo>
                    <a:lnTo>
                      <a:pt x="158" y="572"/>
                    </a:lnTo>
                    <a:lnTo>
                      <a:pt x="154" y="572"/>
                    </a:lnTo>
                    <a:lnTo>
                      <a:pt x="154" y="568"/>
                    </a:lnTo>
                    <a:lnTo>
                      <a:pt x="150" y="566"/>
                    </a:lnTo>
                    <a:lnTo>
                      <a:pt x="148" y="570"/>
                    </a:lnTo>
                    <a:lnTo>
                      <a:pt x="146" y="574"/>
                    </a:lnTo>
                    <a:lnTo>
                      <a:pt x="142" y="574"/>
                    </a:lnTo>
                    <a:lnTo>
                      <a:pt x="136" y="574"/>
                    </a:lnTo>
                    <a:lnTo>
                      <a:pt x="132" y="576"/>
                    </a:lnTo>
                    <a:lnTo>
                      <a:pt x="130" y="580"/>
                    </a:lnTo>
                    <a:lnTo>
                      <a:pt x="128" y="584"/>
                    </a:lnTo>
                    <a:lnTo>
                      <a:pt x="128" y="588"/>
                    </a:lnTo>
                    <a:lnTo>
                      <a:pt x="128" y="592"/>
                    </a:lnTo>
                    <a:lnTo>
                      <a:pt x="128" y="596"/>
                    </a:lnTo>
                    <a:lnTo>
                      <a:pt x="128" y="600"/>
                    </a:lnTo>
                    <a:lnTo>
                      <a:pt x="132" y="602"/>
                    </a:lnTo>
                    <a:lnTo>
                      <a:pt x="136" y="602"/>
                    </a:lnTo>
                    <a:lnTo>
                      <a:pt x="138" y="606"/>
                    </a:lnTo>
                    <a:lnTo>
                      <a:pt x="140" y="610"/>
                    </a:lnTo>
                    <a:lnTo>
                      <a:pt x="144" y="610"/>
                    </a:lnTo>
                    <a:lnTo>
                      <a:pt x="150" y="612"/>
                    </a:lnTo>
                    <a:lnTo>
                      <a:pt x="154" y="612"/>
                    </a:lnTo>
                    <a:lnTo>
                      <a:pt x="160" y="612"/>
                    </a:lnTo>
                    <a:lnTo>
                      <a:pt x="162" y="608"/>
                    </a:lnTo>
                    <a:lnTo>
                      <a:pt x="166" y="608"/>
                    </a:lnTo>
                    <a:lnTo>
                      <a:pt x="168" y="604"/>
                    </a:lnTo>
                    <a:lnTo>
                      <a:pt x="170" y="600"/>
                    </a:lnTo>
                    <a:lnTo>
                      <a:pt x="172" y="596"/>
                    </a:lnTo>
                    <a:lnTo>
                      <a:pt x="176" y="596"/>
                    </a:lnTo>
                    <a:lnTo>
                      <a:pt x="180" y="596"/>
                    </a:lnTo>
                    <a:lnTo>
                      <a:pt x="184" y="596"/>
                    </a:lnTo>
                    <a:lnTo>
                      <a:pt x="188" y="592"/>
                    </a:lnTo>
                    <a:lnTo>
                      <a:pt x="188" y="588"/>
                    </a:lnTo>
                    <a:lnTo>
                      <a:pt x="188" y="584"/>
                    </a:lnTo>
                    <a:lnTo>
                      <a:pt x="192" y="580"/>
                    </a:lnTo>
                    <a:lnTo>
                      <a:pt x="192" y="576"/>
                    </a:lnTo>
                    <a:lnTo>
                      <a:pt x="196" y="574"/>
                    </a:lnTo>
                    <a:lnTo>
                      <a:pt x="198" y="570"/>
                    </a:lnTo>
                    <a:lnTo>
                      <a:pt x="202" y="568"/>
                    </a:lnTo>
                    <a:lnTo>
                      <a:pt x="206" y="568"/>
                    </a:lnTo>
                    <a:lnTo>
                      <a:pt x="210" y="568"/>
                    </a:lnTo>
                    <a:lnTo>
                      <a:pt x="214" y="568"/>
                    </a:lnTo>
                    <a:lnTo>
                      <a:pt x="218" y="568"/>
                    </a:lnTo>
                    <a:lnTo>
                      <a:pt x="222" y="568"/>
                    </a:lnTo>
                    <a:lnTo>
                      <a:pt x="226" y="568"/>
                    </a:lnTo>
                    <a:lnTo>
                      <a:pt x="230" y="568"/>
                    </a:lnTo>
                    <a:lnTo>
                      <a:pt x="234" y="568"/>
                    </a:lnTo>
                    <a:lnTo>
                      <a:pt x="240" y="568"/>
                    </a:lnTo>
                    <a:lnTo>
                      <a:pt x="244" y="568"/>
                    </a:lnTo>
                    <a:lnTo>
                      <a:pt x="248" y="568"/>
                    </a:lnTo>
                    <a:lnTo>
                      <a:pt x="252" y="568"/>
                    </a:lnTo>
                    <a:lnTo>
                      <a:pt x="256" y="568"/>
                    </a:lnTo>
                    <a:lnTo>
                      <a:pt x="260" y="568"/>
                    </a:lnTo>
                    <a:lnTo>
                      <a:pt x="264" y="568"/>
                    </a:lnTo>
                    <a:lnTo>
                      <a:pt x="268" y="568"/>
                    </a:lnTo>
                    <a:lnTo>
                      <a:pt x="270" y="572"/>
                    </a:lnTo>
                    <a:lnTo>
                      <a:pt x="274" y="574"/>
                    </a:lnTo>
                    <a:lnTo>
                      <a:pt x="278" y="578"/>
                    </a:lnTo>
                    <a:lnTo>
                      <a:pt x="282" y="578"/>
                    </a:lnTo>
                    <a:lnTo>
                      <a:pt x="286" y="580"/>
                    </a:lnTo>
                    <a:lnTo>
                      <a:pt x="290" y="582"/>
                    </a:lnTo>
                    <a:lnTo>
                      <a:pt x="294" y="586"/>
                    </a:lnTo>
                    <a:lnTo>
                      <a:pt x="298" y="588"/>
                    </a:lnTo>
                    <a:lnTo>
                      <a:pt x="298" y="592"/>
                    </a:lnTo>
                    <a:lnTo>
                      <a:pt x="298" y="596"/>
                    </a:lnTo>
                    <a:lnTo>
                      <a:pt x="298" y="600"/>
                    </a:lnTo>
                    <a:lnTo>
                      <a:pt x="302" y="602"/>
                    </a:lnTo>
                    <a:lnTo>
                      <a:pt x="306" y="604"/>
                    </a:lnTo>
                    <a:lnTo>
                      <a:pt x="302" y="606"/>
                    </a:lnTo>
                    <a:lnTo>
                      <a:pt x="298" y="610"/>
                    </a:lnTo>
                    <a:lnTo>
                      <a:pt x="298" y="616"/>
                    </a:lnTo>
                    <a:lnTo>
                      <a:pt x="298" y="620"/>
                    </a:lnTo>
                    <a:lnTo>
                      <a:pt x="298" y="624"/>
                    </a:lnTo>
                    <a:lnTo>
                      <a:pt x="294" y="624"/>
                    </a:lnTo>
                    <a:lnTo>
                      <a:pt x="290" y="624"/>
                    </a:lnTo>
                    <a:lnTo>
                      <a:pt x="290" y="628"/>
                    </a:lnTo>
                    <a:lnTo>
                      <a:pt x="288" y="632"/>
                    </a:lnTo>
                    <a:lnTo>
                      <a:pt x="288" y="638"/>
                    </a:lnTo>
                    <a:lnTo>
                      <a:pt x="288" y="644"/>
                    </a:lnTo>
                    <a:lnTo>
                      <a:pt x="288" y="648"/>
                    </a:lnTo>
                    <a:lnTo>
                      <a:pt x="288" y="652"/>
                    </a:lnTo>
                    <a:lnTo>
                      <a:pt x="288" y="656"/>
                    </a:lnTo>
                    <a:lnTo>
                      <a:pt x="292" y="658"/>
                    </a:lnTo>
                    <a:lnTo>
                      <a:pt x="298" y="658"/>
                    </a:lnTo>
                    <a:lnTo>
                      <a:pt x="298" y="662"/>
                    </a:lnTo>
                    <a:lnTo>
                      <a:pt x="302" y="664"/>
                    </a:lnTo>
                    <a:lnTo>
                      <a:pt x="308" y="664"/>
                    </a:lnTo>
                    <a:lnTo>
                      <a:pt x="312" y="664"/>
                    </a:lnTo>
                    <a:lnTo>
                      <a:pt x="316" y="666"/>
                    </a:lnTo>
                    <a:lnTo>
                      <a:pt x="320" y="666"/>
                    </a:lnTo>
                    <a:lnTo>
                      <a:pt x="324" y="666"/>
                    </a:lnTo>
                    <a:lnTo>
                      <a:pt x="328" y="664"/>
                    </a:lnTo>
                    <a:lnTo>
                      <a:pt x="330" y="660"/>
                    </a:lnTo>
                    <a:lnTo>
                      <a:pt x="330" y="656"/>
                    </a:lnTo>
                    <a:lnTo>
                      <a:pt x="328" y="652"/>
                    </a:lnTo>
                    <a:lnTo>
                      <a:pt x="328" y="648"/>
                    </a:lnTo>
                    <a:lnTo>
                      <a:pt x="330" y="642"/>
                    </a:lnTo>
                    <a:lnTo>
                      <a:pt x="330" y="638"/>
                    </a:lnTo>
                    <a:lnTo>
                      <a:pt x="330" y="634"/>
                    </a:lnTo>
                    <a:lnTo>
                      <a:pt x="330" y="628"/>
                    </a:lnTo>
                    <a:lnTo>
                      <a:pt x="330" y="624"/>
                    </a:lnTo>
                    <a:lnTo>
                      <a:pt x="326" y="622"/>
                    </a:lnTo>
                    <a:lnTo>
                      <a:pt x="326" y="618"/>
                    </a:lnTo>
                    <a:lnTo>
                      <a:pt x="326" y="614"/>
                    </a:lnTo>
                    <a:lnTo>
                      <a:pt x="324" y="610"/>
                    </a:lnTo>
                    <a:lnTo>
                      <a:pt x="324" y="606"/>
                    </a:lnTo>
                    <a:lnTo>
                      <a:pt x="324" y="602"/>
                    </a:lnTo>
                    <a:lnTo>
                      <a:pt x="324" y="598"/>
                    </a:lnTo>
                    <a:lnTo>
                      <a:pt x="324" y="594"/>
                    </a:lnTo>
                    <a:lnTo>
                      <a:pt x="324" y="588"/>
                    </a:lnTo>
                    <a:lnTo>
                      <a:pt x="326" y="584"/>
                    </a:lnTo>
                    <a:lnTo>
                      <a:pt x="330" y="582"/>
                    </a:lnTo>
                    <a:lnTo>
                      <a:pt x="334" y="578"/>
                    </a:lnTo>
                    <a:lnTo>
                      <a:pt x="340" y="576"/>
                    </a:lnTo>
                    <a:lnTo>
                      <a:pt x="344" y="574"/>
                    </a:lnTo>
                    <a:lnTo>
                      <a:pt x="348" y="572"/>
                    </a:lnTo>
                    <a:lnTo>
                      <a:pt x="352" y="570"/>
                    </a:lnTo>
                    <a:lnTo>
                      <a:pt x="356" y="566"/>
                    </a:lnTo>
                    <a:lnTo>
                      <a:pt x="360" y="564"/>
                    </a:lnTo>
                    <a:lnTo>
                      <a:pt x="366" y="562"/>
                    </a:lnTo>
                    <a:lnTo>
                      <a:pt x="370" y="560"/>
                    </a:lnTo>
                    <a:lnTo>
                      <a:pt x="374" y="558"/>
                    </a:lnTo>
                    <a:lnTo>
                      <a:pt x="378" y="558"/>
                    </a:lnTo>
                    <a:lnTo>
                      <a:pt x="376" y="562"/>
                    </a:lnTo>
                    <a:lnTo>
                      <a:pt x="376" y="566"/>
                    </a:lnTo>
                    <a:lnTo>
                      <a:pt x="378" y="570"/>
                    </a:lnTo>
                    <a:lnTo>
                      <a:pt x="378" y="574"/>
                    </a:lnTo>
                    <a:lnTo>
                      <a:pt x="378" y="578"/>
                    </a:lnTo>
                    <a:lnTo>
                      <a:pt x="378" y="582"/>
                    </a:lnTo>
                    <a:lnTo>
                      <a:pt x="378" y="586"/>
                    </a:lnTo>
                    <a:lnTo>
                      <a:pt x="380" y="590"/>
                    </a:lnTo>
                    <a:lnTo>
                      <a:pt x="380" y="594"/>
                    </a:lnTo>
                    <a:lnTo>
                      <a:pt x="374" y="598"/>
                    </a:lnTo>
                    <a:lnTo>
                      <a:pt x="374" y="602"/>
                    </a:lnTo>
                    <a:lnTo>
                      <a:pt x="376" y="606"/>
                    </a:lnTo>
                    <a:lnTo>
                      <a:pt x="376" y="610"/>
                    </a:lnTo>
                    <a:lnTo>
                      <a:pt x="376" y="614"/>
                    </a:lnTo>
                    <a:lnTo>
                      <a:pt x="376" y="618"/>
                    </a:lnTo>
                    <a:lnTo>
                      <a:pt x="384" y="620"/>
                    </a:lnTo>
                    <a:lnTo>
                      <a:pt x="388" y="620"/>
                    </a:lnTo>
                    <a:lnTo>
                      <a:pt x="392" y="620"/>
                    </a:lnTo>
                    <a:lnTo>
                      <a:pt x="392" y="624"/>
                    </a:lnTo>
                    <a:lnTo>
                      <a:pt x="392" y="628"/>
                    </a:lnTo>
                    <a:lnTo>
                      <a:pt x="388" y="628"/>
                    </a:lnTo>
                    <a:lnTo>
                      <a:pt x="384" y="630"/>
                    </a:lnTo>
                    <a:lnTo>
                      <a:pt x="382" y="636"/>
                    </a:lnTo>
                    <a:lnTo>
                      <a:pt x="382" y="642"/>
                    </a:lnTo>
                    <a:lnTo>
                      <a:pt x="382" y="646"/>
                    </a:lnTo>
                    <a:lnTo>
                      <a:pt x="382" y="650"/>
                    </a:lnTo>
                    <a:lnTo>
                      <a:pt x="376" y="650"/>
                    </a:lnTo>
                    <a:lnTo>
                      <a:pt x="374" y="654"/>
                    </a:lnTo>
                    <a:lnTo>
                      <a:pt x="374" y="658"/>
                    </a:lnTo>
                    <a:lnTo>
                      <a:pt x="374" y="662"/>
                    </a:lnTo>
                    <a:lnTo>
                      <a:pt x="374" y="666"/>
                    </a:lnTo>
                    <a:lnTo>
                      <a:pt x="374" y="670"/>
                    </a:lnTo>
                    <a:lnTo>
                      <a:pt x="374" y="674"/>
                    </a:lnTo>
                    <a:lnTo>
                      <a:pt x="370" y="674"/>
                    </a:lnTo>
                    <a:lnTo>
                      <a:pt x="366" y="676"/>
                    </a:lnTo>
                    <a:lnTo>
                      <a:pt x="364" y="682"/>
                    </a:lnTo>
                    <a:lnTo>
                      <a:pt x="366" y="688"/>
                    </a:lnTo>
                    <a:lnTo>
                      <a:pt x="366" y="692"/>
                    </a:lnTo>
                    <a:lnTo>
                      <a:pt x="366" y="696"/>
                    </a:lnTo>
                    <a:lnTo>
                      <a:pt x="366" y="700"/>
                    </a:lnTo>
                    <a:lnTo>
                      <a:pt x="368" y="706"/>
                    </a:lnTo>
                    <a:lnTo>
                      <a:pt x="370" y="712"/>
                    </a:lnTo>
                    <a:lnTo>
                      <a:pt x="374" y="714"/>
                    </a:lnTo>
                    <a:lnTo>
                      <a:pt x="378" y="716"/>
                    </a:lnTo>
                    <a:lnTo>
                      <a:pt x="382" y="718"/>
                    </a:lnTo>
                    <a:lnTo>
                      <a:pt x="386" y="720"/>
                    </a:lnTo>
                    <a:lnTo>
                      <a:pt x="390" y="720"/>
                    </a:lnTo>
                    <a:lnTo>
                      <a:pt x="394" y="722"/>
                    </a:lnTo>
                    <a:lnTo>
                      <a:pt x="398" y="724"/>
                    </a:lnTo>
                    <a:lnTo>
                      <a:pt x="402" y="726"/>
                    </a:lnTo>
                    <a:lnTo>
                      <a:pt x="406" y="728"/>
                    </a:lnTo>
                    <a:lnTo>
                      <a:pt x="410" y="730"/>
                    </a:lnTo>
                    <a:lnTo>
                      <a:pt x="414" y="730"/>
                    </a:lnTo>
                    <a:lnTo>
                      <a:pt x="418" y="732"/>
                    </a:lnTo>
                    <a:lnTo>
                      <a:pt x="422" y="734"/>
                    </a:lnTo>
                    <a:lnTo>
                      <a:pt x="426" y="734"/>
                    </a:lnTo>
                    <a:lnTo>
                      <a:pt x="430" y="734"/>
                    </a:lnTo>
                    <a:lnTo>
                      <a:pt x="436" y="734"/>
                    </a:lnTo>
                    <a:lnTo>
                      <a:pt x="440" y="730"/>
                    </a:lnTo>
                    <a:lnTo>
                      <a:pt x="442" y="726"/>
                    </a:lnTo>
                    <a:lnTo>
                      <a:pt x="446" y="726"/>
                    </a:lnTo>
                    <a:lnTo>
                      <a:pt x="450" y="726"/>
                    </a:lnTo>
                    <a:lnTo>
                      <a:pt x="454" y="726"/>
                    </a:lnTo>
                    <a:lnTo>
                      <a:pt x="458" y="724"/>
                    </a:lnTo>
                    <a:lnTo>
                      <a:pt x="462" y="722"/>
                    </a:lnTo>
                    <a:lnTo>
                      <a:pt x="464" y="718"/>
                    </a:lnTo>
                    <a:lnTo>
                      <a:pt x="468" y="718"/>
                    </a:lnTo>
                    <a:lnTo>
                      <a:pt x="472" y="716"/>
                    </a:lnTo>
                    <a:lnTo>
                      <a:pt x="474" y="712"/>
                    </a:lnTo>
                    <a:lnTo>
                      <a:pt x="476" y="708"/>
                    </a:lnTo>
                    <a:lnTo>
                      <a:pt x="476" y="702"/>
                    </a:lnTo>
                    <a:lnTo>
                      <a:pt x="478" y="698"/>
                    </a:lnTo>
                    <a:lnTo>
                      <a:pt x="478" y="694"/>
                    </a:lnTo>
                    <a:lnTo>
                      <a:pt x="480" y="690"/>
                    </a:lnTo>
                    <a:lnTo>
                      <a:pt x="482" y="686"/>
                    </a:lnTo>
                    <a:lnTo>
                      <a:pt x="480" y="682"/>
                    </a:lnTo>
                    <a:lnTo>
                      <a:pt x="478" y="678"/>
                    </a:lnTo>
                    <a:lnTo>
                      <a:pt x="480" y="674"/>
                    </a:lnTo>
                    <a:lnTo>
                      <a:pt x="478" y="670"/>
                    </a:lnTo>
                    <a:lnTo>
                      <a:pt x="476" y="666"/>
                    </a:lnTo>
                    <a:lnTo>
                      <a:pt x="472" y="660"/>
                    </a:lnTo>
                    <a:lnTo>
                      <a:pt x="468" y="658"/>
                    </a:lnTo>
                    <a:lnTo>
                      <a:pt x="466" y="654"/>
                    </a:lnTo>
                    <a:lnTo>
                      <a:pt x="462" y="652"/>
                    </a:lnTo>
                    <a:lnTo>
                      <a:pt x="458" y="646"/>
                    </a:lnTo>
                    <a:lnTo>
                      <a:pt x="456" y="642"/>
                    </a:lnTo>
                    <a:lnTo>
                      <a:pt x="454" y="638"/>
                    </a:lnTo>
                    <a:lnTo>
                      <a:pt x="454" y="634"/>
                    </a:lnTo>
                    <a:lnTo>
                      <a:pt x="450" y="632"/>
                    </a:lnTo>
                    <a:lnTo>
                      <a:pt x="448" y="628"/>
                    </a:lnTo>
                    <a:lnTo>
                      <a:pt x="444" y="626"/>
                    </a:lnTo>
                    <a:lnTo>
                      <a:pt x="448" y="624"/>
                    </a:lnTo>
                    <a:lnTo>
                      <a:pt x="450" y="618"/>
                    </a:lnTo>
                    <a:lnTo>
                      <a:pt x="446" y="616"/>
                    </a:lnTo>
                    <a:lnTo>
                      <a:pt x="442" y="614"/>
                    </a:lnTo>
                    <a:lnTo>
                      <a:pt x="440" y="618"/>
                    </a:lnTo>
                    <a:lnTo>
                      <a:pt x="438" y="622"/>
                    </a:lnTo>
                    <a:lnTo>
                      <a:pt x="434" y="620"/>
                    </a:lnTo>
                    <a:lnTo>
                      <a:pt x="434" y="616"/>
                    </a:lnTo>
                    <a:lnTo>
                      <a:pt x="434" y="612"/>
                    </a:lnTo>
                    <a:lnTo>
                      <a:pt x="432" y="608"/>
                    </a:lnTo>
                    <a:lnTo>
                      <a:pt x="428" y="606"/>
                    </a:lnTo>
                    <a:lnTo>
                      <a:pt x="424" y="604"/>
                    </a:lnTo>
                    <a:lnTo>
                      <a:pt x="420" y="604"/>
                    </a:lnTo>
                    <a:lnTo>
                      <a:pt x="414" y="604"/>
                    </a:lnTo>
                    <a:lnTo>
                      <a:pt x="410" y="604"/>
                    </a:lnTo>
                    <a:lnTo>
                      <a:pt x="406" y="604"/>
                    </a:lnTo>
                    <a:lnTo>
                      <a:pt x="402" y="604"/>
                    </a:lnTo>
                    <a:lnTo>
                      <a:pt x="402" y="600"/>
                    </a:lnTo>
                    <a:lnTo>
                      <a:pt x="398" y="600"/>
                    </a:lnTo>
                    <a:lnTo>
                      <a:pt x="396" y="594"/>
                    </a:lnTo>
                    <a:lnTo>
                      <a:pt x="396" y="590"/>
                    </a:lnTo>
                    <a:lnTo>
                      <a:pt x="394" y="586"/>
                    </a:lnTo>
                    <a:lnTo>
                      <a:pt x="398" y="590"/>
                    </a:lnTo>
                    <a:lnTo>
                      <a:pt x="402" y="592"/>
                    </a:lnTo>
                    <a:lnTo>
                      <a:pt x="406" y="594"/>
                    </a:lnTo>
                    <a:lnTo>
                      <a:pt x="408" y="590"/>
                    </a:lnTo>
                    <a:lnTo>
                      <a:pt x="410" y="586"/>
                    </a:lnTo>
                    <a:lnTo>
                      <a:pt x="408" y="582"/>
                    </a:lnTo>
                    <a:lnTo>
                      <a:pt x="404" y="580"/>
                    </a:lnTo>
                    <a:lnTo>
                      <a:pt x="400" y="578"/>
                    </a:lnTo>
                    <a:lnTo>
                      <a:pt x="398" y="574"/>
                    </a:lnTo>
                    <a:lnTo>
                      <a:pt x="394" y="574"/>
                    </a:lnTo>
                    <a:lnTo>
                      <a:pt x="390" y="576"/>
                    </a:lnTo>
                    <a:lnTo>
                      <a:pt x="390" y="580"/>
                    </a:lnTo>
                    <a:lnTo>
                      <a:pt x="386" y="582"/>
                    </a:lnTo>
                    <a:lnTo>
                      <a:pt x="382" y="578"/>
                    </a:lnTo>
                    <a:lnTo>
                      <a:pt x="384" y="574"/>
                    </a:lnTo>
                    <a:lnTo>
                      <a:pt x="386" y="570"/>
                    </a:lnTo>
                    <a:lnTo>
                      <a:pt x="388" y="566"/>
                    </a:lnTo>
                    <a:lnTo>
                      <a:pt x="386" y="562"/>
                    </a:lnTo>
                    <a:lnTo>
                      <a:pt x="384" y="558"/>
                    </a:lnTo>
                    <a:lnTo>
                      <a:pt x="384" y="554"/>
                    </a:lnTo>
                    <a:lnTo>
                      <a:pt x="386" y="550"/>
                    </a:lnTo>
                    <a:lnTo>
                      <a:pt x="386" y="546"/>
                    </a:lnTo>
                    <a:lnTo>
                      <a:pt x="386" y="542"/>
                    </a:lnTo>
                    <a:lnTo>
                      <a:pt x="388" y="538"/>
                    </a:lnTo>
                    <a:lnTo>
                      <a:pt x="392" y="536"/>
                    </a:lnTo>
                    <a:lnTo>
                      <a:pt x="396" y="534"/>
                    </a:lnTo>
                    <a:lnTo>
                      <a:pt x="400" y="534"/>
                    </a:lnTo>
                    <a:lnTo>
                      <a:pt x="404" y="530"/>
                    </a:lnTo>
                    <a:lnTo>
                      <a:pt x="408" y="528"/>
                    </a:lnTo>
                    <a:lnTo>
                      <a:pt x="410" y="524"/>
                    </a:lnTo>
                    <a:lnTo>
                      <a:pt x="412" y="520"/>
                    </a:lnTo>
                    <a:lnTo>
                      <a:pt x="416" y="518"/>
                    </a:lnTo>
                    <a:lnTo>
                      <a:pt x="416" y="514"/>
                    </a:lnTo>
                    <a:lnTo>
                      <a:pt x="414" y="510"/>
                    </a:lnTo>
                    <a:lnTo>
                      <a:pt x="414" y="506"/>
                    </a:lnTo>
                    <a:lnTo>
                      <a:pt x="424" y="504"/>
                    </a:lnTo>
                    <a:lnTo>
                      <a:pt x="428" y="504"/>
                    </a:lnTo>
                    <a:lnTo>
                      <a:pt x="432" y="500"/>
                    </a:lnTo>
                    <a:lnTo>
                      <a:pt x="436" y="496"/>
                    </a:lnTo>
                    <a:lnTo>
                      <a:pt x="438" y="492"/>
                    </a:lnTo>
                    <a:lnTo>
                      <a:pt x="442" y="490"/>
                    </a:lnTo>
                    <a:lnTo>
                      <a:pt x="446" y="486"/>
                    </a:lnTo>
                    <a:lnTo>
                      <a:pt x="448" y="482"/>
                    </a:lnTo>
                    <a:lnTo>
                      <a:pt x="450" y="478"/>
                    </a:lnTo>
                    <a:lnTo>
                      <a:pt x="460" y="466"/>
                    </a:lnTo>
                    <a:lnTo>
                      <a:pt x="458" y="470"/>
                    </a:lnTo>
                    <a:lnTo>
                      <a:pt x="462" y="470"/>
                    </a:lnTo>
                    <a:lnTo>
                      <a:pt x="466" y="470"/>
                    </a:lnTo>
                    <a:lnTo>
                      <a:pt x="470" y="468"/>
                    </a:lnTo>
                    <a:lnTo>
                      <a:pt x="474" y="466"/>
                    </a:lnTo>
                    <a:lnTo>
                      <a:pt x="480" y="466"/>
                    </a:lnTo>
                    <a:lnTo>
                      <a:pt x="484" y="466"/>
                    </a:lnTo>
                    <a:lnTo>
                      <a:pt x="488" y="466"/>
                    </a:lnTo>
                    <a:lnTo>
                      <a:pt x="492" y="466"/>
                    </a:lnTo>
                    <a:lnTo>
                      <a:pt x="496" y="466"/>
                    </a:lnTo>
                    <a:lnTo>
                      <a:pt x="500" y="468"/>
                    </a:lnTo>
                    <a:lnTo>
                      <a:pt x="504" y="472"/>
                    </a:lnTo>
                    <a:lnTo>
                      <a:pt x="504" y="476"/>
                    </a:lnTo>
                    <a:lnTo>
                      <a:pt x="508" y="478"/>
                    </a:lnTo>
                    <a:lnTo>
                      <a:pt x="512" y="480"/>
                    </a:lnTo>
                    <a:lnTo>
                      <a:pt x="514" y="476"/>
                    </a:lnTo>
                    <a:lnTo>
                      <a:pt x="512" y="472"/>
                    </a:lnTo>
                    <a:lnTo>
                      <a:pt x="510" y="468"/>
                    </a:lnTo>
                    <a:lnTo>
                      <a:pt x="506" y="466"/>
                    </a:lnTo>
                    <a:lnTo>
                      <a:pt x="504" y="462"/>
                    </a:lnTo>
                    <a:lnTo>
                      <a:pt x="506" y="458"/>
                    </a:lnTo>
                    <a:lnTo>
                      <a:pt x="506" y="452"/>
                    </a:lnTo>
                    <a:lnTo>
                      <a:pt x="506" y="448"/>
                    </a:lnTo>
                    <a:lnTo>
                      <a:pt x="504" y="444"/>
                    </a:lnTo>
                    <a:lnTo>
                      <a:pt x="500" y="442"/>
                    </a:lnTo>
                    <a:lnTo>
                      <a:pt x="496" y="438"/>
                    </a:lnTo>
                    <a:lnTo>
                      <a:pt x="492" y="436"/>
                    </a:lnTo>
                    <a:lnTo>
                      <a:pt x="492" y="432"/>
                    </a:lnTo>
                    <a:lnTo>
                      <a:pt x="490" y="428"/>
                    </a:lnTo>
                    <a:lnTo>
                      <a:pt x="490" y="424"/>
                    </a:lnTo>
                    <a:lnTo>
                      <a:pt x="490" y="420"/>
                    </a:lnTo>
                    <a:lnTo>
                      <a:pt x="492" y="416"/>
                    </a:lnTo>
                    <a:lnTo>
                      <a:pt x="492" y="412"/>
                    </a:lnTo>
                    <a:lnTo>
                      <a:pt x="492" y="408"/>
                    </a:lnTo>
                    <a:lnTo>
                      <a:pt x="492" y="404"/>
                    </a:lnTo>
                    <a:lnTo>
                      <a:pt x="492" y="400"/>
                    </a:lnTo>
                    <a:lnTo>
                      <a:pt x="492" y="396"/>
                    </a:lnTo>
                    <a:lnTo>
                      <a:pt x="492" y="392"/>
                    </a:lnTo>
                    <a:lnTo>
                      <a:pt x="496" y="388"/>
                    </a:lnTo>
                    <a:lnTo>
                      <a:pt x="500" y="388"/>
                    </a:lnTo>
                    <a:lnTo>
                      <a:pt x="504" y="386"/>
                    </a:lnTo>
                    <a:lnTo>
                      <a:pt x="510" y="386"/>
                    </a:lnTo>
                    <a:lnTo>
                      <a:pt x="512" y="390"/>
                    </a:lnTo>
                    <a:lnTo>
                      <a:pt x="514" y="394"/>
                    </a:lnTo>
                    <a:lnTo>
                      <a:pt x="514" y="398"/>
                    </a:lnTo>
                    <a:lnTo>
                      <a:pt x="514" y="404"/>
                    </a:lnTo>
                    <a:lnTo>
                      <a:pt x="516" y="408"/>
                    </a:lnTo>
                    <a:lnTo>
                      <a:pt x="520" y="410"/>
                    </a:lnTo>
                    <a:lnTo>
                      <a:pt x="524" y="410"/>
                    </a:lnTo>
                    <a:lnTo>
                      <a:pt x="528" y="410"/>
                    </a:lnTo>
                    <a:lnTo>
                      <a:pt x="532" y="410"/>
                    </a:lnTo>
                    <a:lnTo>
                      <a:pt x="536" y="408"/>
                    </a:lnTo>
                    <a:lnTo>
                      <a:pt x="542" y="408"/>
                    </a:lnTo>
                    <a:lnTo>
                      <a:pt x="550" y="406"/>
                    </a:lnTo>
                    <a:lnTo>
                      <a:pt x="550" y="400"/>
                    </a:lnTo>
                    <a:lnTo>
                      <a:pt x="550" y="396"/>
                    </a:lnTo>
                    <a:lnTo>
                      <a:pt x="554" y="394"/>
                    </a:lnTo>
                    <a:lnTo>
                      <a:pt x="554" y="390"/>
                    </a:lnTo>
                    <a:lnTo>
                      <a:pt x="554" y="386"/>
                    </a:lnTo>
                    <a:lnTo>
                      <a:pt x="554" y="382"/>
                    </a:lnTo>
                    <a:lnTo>
                      <a:pt x="554" y="378"/>
                    </a:lnTo>
                    <a:lnTo>
                      <a:pt x="554" y="374"/>
                    </a:lnTo>
                    <a:lnTo>
                      <a:pt x="554" y="370"/>
                    </a:lnTo>
                    <a:lnTo>
                      <a:pt x="552" y="366"/>
                    </a:lnTo>
                    <a:lnTo>
                      <a:pt x="548" y="366"/>
                    </a:lnTo>
                    <a:lnTo>
                      <a:pt x="546" y="362"/>
                    </a:lnTo>
                    <a:lnTo>
                      <a:pt x="540" y="360"/>
                    </a:lnTo>
                    <a:lnTo>
                      <a:pt x="536" y="358"/>
                    </a:lnTo>
                    <a:lnTo>
                      <a:pt x="532" y="358"/>
                    </a:lnTo>
                    <a:lnTo>
                      <a:pt x="526" y="358"/>
                    </a:lnTo>
                    <a:lnTo>
                      <a:pt x="522" y="358"/>
                    </a:lnTo>
                    <a:lnTo>
                      <a:pt x="522" y="362"/>
                    </a:lnTo>
                    <a:lnTo>
                      <a:pt x="520" y="366"/>
                    </a:lnTo>
                    <a:lnTo>
                      <a:pt x="516" y="368"/>
                    </a:lnTo>
                    <a:lnTo>
                      <a:pt x="512" y="368"/>
                    </a:lnTo>
                    <a:lnTo>
                      <a:pt x="508" y="366"/>
                    </a:lnTo>
                    <a:lnTo>
                      <a:pt x="504" y="362"/>
                    </a:lnTo>
                    <a:lnTo>
                      <a:pt x="504" y="358"/>
                    </a:lnTo>
                    <a:lnTo>
                      <a:pt x="502" y="354"/>
                    </a:lnTo>
                    <a:lnTo>
                      <a:pt x="500" y="348"/>
                    </a:lnTo>
                    <a:lnTo>
                      <a:pt x="498" y="344"/>
                    </a:lnTo>
                    <a:lnTo>
                      <a:pt x="496" y="340"/>
                    </a:lnTo>
                    <a:lnTo>
                      <a:pt x="494" y="336"/>
                    </a:lnTo>
                    <a:lnTo>
                      <a:pt x="494" y="332"/>
                    </a:lnTo>
                    <a:lnTo>
                      <a:pt x="498" y="328"/>
                    </a:lnTo>
                    <a:lnTo>
                      <a:pt x="498" y="324"/>
                    </a:lnTo>
                    <a:lnTo>
                      <a:pt x="498" y="320"/>
                    </a:lnTo>
                    <a:lnTo>
                      <a:pt x="498" y="316"/>
                    </a:lnTo>
                    <a:lnTo>
                      <a:pt x="498" y="310"/>
                    </a:lnTo>
                    <a:lnTo>
                      <a:pt x="498" y="306"/>
                    </a:lnTo>
                    <a:lnTo>
                      <a:pt x="498" y="302"/>
                    </a:lnTo>
                    <a:lnTo>
                      <a:pt x="498" y="298"/>
                    </a:lnTo>
                    <a:lnTo>
                      <a:pt x="498" y="294"/>
                    </a:lnTo>
                    <a:lnTo>
                      <a:pt x="496" y="290"/>
                    </a:lnTo>
                    <a:lnTo>
                      <a:pt x="494" y="286"/>
                    </a:lnTo>
                    <a:lnTo>
                      <a:pt x="492" y="282"/>
                    </a:lnTo>
                    <a:lnTo>
                      <a:pt x="492" y="278"/>
                    </a:lnTo>
                    <a:lnTo>
                      <a:pt x="492" y="274"/>
                    </a:lnTo>
                    <a:lnTo>
                      <a:pt x="488" y="272"/>
                    </a:lnTo>
                    <a:lnTo>
                      <a:pt x="484" y="270"/>
                    </a:lnTo>
                    <a:lnTo>
                      <a:pt x="482" y="266"/>
                    </a:lnTo>
                    <a:lnTo>
                      <a:pt x="482" y="262"/>
                    </a:lnTo>
                    <a:lnTo>
                      <a:pt x="482" y="258"/>
                    </a:lnTo>
                    <a:lnTo>
                      <a:pt x="482" y="250"/>
                    </a:lnTo>
                    <a:lnTo>
                      <a:pt x="480" y="246"/>
                    </a:lnTo>
                    <a:lnTo>
                      <a:pt x="482" y="242"/>
                    </a:lnTo>
                    <a:lnTo>
                      <a:pt x="482" y="238"/>
                    </a:lnTo>
                    <a:lnTo>
                      <a:pt x="482" y="234"/>
                    </a:lnTo>
                    <a:lnTo>
                      <a:pt x="482" y="230"/>
                    </a:lnTo>
                    <a:lnTo>
                      <a:pt x="482" y="226"/>
                    </a:lnTo>
                    <a:lnTo>
                      <a:pt x="482" y="222"/>
                    </a:lnTo>
                    <a:lnTo>
                      <a:pt x="484" y="218"/>
                    </a:lnTo>
                    <a:lnTo>
                      <a:pt x="484" y="212"/>
                    </a:lnTo>
                    <a:lnTo>
                      <a:pt x="484" y="208"/>
                    </a:lnTo>
                    <a:lnTo>
                      <a:pt x="482" y="204"/>
                    </a:lnTo>
                    <a:lnTo>
                      <a:pt x="482" y="200"/>
                    </a:lnTo>
                    <a:lnTo>
                      <a:pt x="486" y="196"/>
                    </a:lnTo>
                    <a:lnTo>
                      <a:pt x="490" y="194"/>
                    </a:lnTo>
                    <a:lnTo>
                      <a:pt x="494" y="194"/>
                    </a:lnTo>
                    <a:lnTo>
                      <a:pt x="498" y="192"/>
                    </a:lnTo>
                    <a:lnTo>
                      <a:pt x="504" y="188"/>
                    </a:lnTo>
                    <a:lnTo>
                      <a:pt x="506" y="184"/>
                    </a:lnTo>
                    <a:lnTo>
                      <a:pt x="510" y="184"/>
                    </a:lnTo>
                    <a:lnTo>
                      <a:pt x="514" y="182"/>
                    </a:lnTo>
                    <a:lnTo>
                      <a:pt x="518" y="180"/>
                    </a:lnTo>
                    <a:lnTo>
                      <a:pt x="518" y="176"/>
                    </a:lnTo>
                    <a:lnTo>
                      <a:pt x="518" y="172"/>
                    </a:lnTo>
                    <a:lnTo>
                      <a:pt x="516" y="168"/>
                    </a:lnTo>
                    <a:lnTo>
                      <a:pt x="512" y="166"/>
                    </a:lnTo>
                    <a:lnTo>
                      <a:pt x="506" y="162"/>
                    </a:lnTo>
                    <a:lnTo>
                      <a:pt x="502" y="160"/>
                    </a:lnTo>
                    <a:lnTo>
                      <a:pt x="498" y="160"/>
                    </a:lnTo>
                    <a:lnTo>
                      <a:pt x="494" y="160"/>
                    </a:lnTo>
                    <a:lnTo>
                      <a:pt x="490" y="162"/>
                    </a:lnTo>
                    <a:lnTo>
                      <a:pt x="486" y="164"/>
                    </a:lnTo>
                    <a:lnTo>
                      <a:pt x="482" y="168"/>
                    </a:lnTo>
                    <a:lnTo>
                      <a:pt x="478" y="170"/>
                    </a:lnTo>
                    <a:lnTo>
                      <a:pt x="478" y="174"/>
                    </a:lnTo>
                    <a:lnTo>
                      <a:pt x="478" y="178"/>
                    </a:lnTo>
                    <a:lnTo>
                      <a:pt x="478" y="182"/>
                    </a:lnTo>
                    <a:lnTo>
                      <a:pt x="474" y="184"/>
                    </a:lnTo>
                    <a:lnTo>
                      <a:pt x="470" y="184"/>
                    </a:lnTo>
                    <a:lnTo>
                      <a:pt x="470" y="188"/>
                    </a:lnTo>
                    <a:lnTo>
                      <a:pt x="470" y="192"/>
                    </a:lnTo>
                    <a:lnTo>
                      <a:pt x="468" y="196"/>
                    </a:lnTo>
                    <a:lnTo>
                      <a:pt x="464" y="198"/>
                    </a:lnTo>
                    <a:lnTo>
                      <a:pt x="460" y="204"/>
                    </a:lnTo>
                    <a:lnTo>
                      <a:pt x="458" y="200"/>
                    </a:lnTo>
                    <a:lnTo>
                      <a:pt x="454" y="198"/>
                    </a:lnTo>
                    <a:lnTo>
                      <a:pt x="450" y="196"/>
                    </a:lnTo>
                    <a:lnTo>
                      <a:pt x="446" y="194"/>
                    </a:lnTo>
                    <a:lnTo>
                      <a:pt x="442" y="194"/>
                    </a:lnTo>
                    <a:lnTo>
                      <a:pt x="438" y="192"/>
                    </a:lnTo>
                    <a:lnTo>
                      <a:pt x="434" y="188"/>
                    </a:lnTo>
                    <a:lnTo>
                      <a:pt x="430" y="186"/>
                    </a:lnTo>
                    <a:lnTo>
                      <a:pt x="428" y="182"/>
                    </a:lnTo>
                    <a:lnTo>
                      <a:pt x="424" y="178"/>
                    </a:lnTo>
                    <a:lnTo>
                      <a:pt x="420" y="176"/>
                    </a:lnTo>
                    <a:lnTo>
                      <a:pt x="416" y="174"/>
                    </a:lnTo>
                    <a:lnTo>
                      <a:pt x="414" y="170"/>
                    </a:lnTo>
                    <a:lnTo>
                      <a:pt x="410" y="170"/>
                    </a:lnTo>
                    <a:lnTo>
                      <a:pt x="408" y="166"/>
                    </a:lnTo>
                    <a:lnTo>
                      <a:pt x="404" y="166"/>
                    </a:lnTo>
                    <a:lnTo>
                      <a:pt x="402" y="162"/>
                    </a:lnTo>
                    <a:lnTo>
                      <a:pt x="400" y="158"/>
                    </a:lnTo>
                    <a:lnTo>
                      <a:pt x="398" y="154"/>
                    </a:lnTo>
                    <a:lnTo>
                      <a:pt x="394" y="152"/>
                    </a:lnTo>
                    <a:lnTo>
                      <a:pt x="392" y="148"/>
                    </a:lnTo>
                    <a:lnTo>
                      <a:pt x="388" y="146"/>
                    </a:lnTo>
                    <a:lnTo>
                      <a:pt x="386" y="142"/>
                    </a:lnTo>
                    <a:lnTo>
                      <a:pt x="388" y="138"/>
                    </a:lnTo>
                    <a:lnTo>
                      <a:pt x="392" y="134"/>
                    </a:lnTo>
                    <a:lnTo>
                      <a:pt x="394" y="130"/>
                    </a:lnTo>
                    <a:lnTo>
                      <a:pt x="394" y="126"/>
                    </a:lnTo>
                    <a:lnTo>
                      <a:pt x="396" y="122"/>
                    </a:lnTo>
                    <a:lnTo>
                      <a:pt x="400" y="120"/>
                    </a:lnTo>
                    <a:lnTo>
                      <a:pt x="404" y="116"/>
                    </a:lnTo>
                    <a:lnTo>
                      <a:pt x="406" y="112"/>
                    </a:lnTo>
                    <a:lnTo>
                      <a:pt x="408" y="108"/>
                    </a:lnTo>
                    <a:lnTo>
                      <a:pt x="408" y="104"/>
                    </a:lnTo>
                    <a:lnTo>
                      <a:pt x="406" y="98"/>
                    </a:lnTo>
                    <a:lnTo>
                      <a:pt x="402" y="94"/>
                    </a:lnTo>
                    <a:lnTo>
                      <a:pt x="402" y="90"/>
                    </a:lnTo>
                    <a:lnTo>
                      <a:pt x="404" y="86"/>
                    </a:lnTo>
                    <a:lnTo>
                      <a:pt x="402" y="82"/>
                    </a:lnTo>
                    <a:lnTo>
                      <a:pt x="402" y="78"/>
                    </a:lnTo>
                    <a:lnTo>
                      <a:pt x="402" y="74"/>
                    </a:lnTo>
                    <a:lnTo>
                      <a:pt x="398" y="72"/>
                    </a:lnTo>
                    <a:lnTo>
                      <a:pt x="394" y="72"/>
                    </a:lnTo>
                    <a:lnTo>
                      <a:pt x="388" y="72"/>
                    </a:lnTo>
                    <a:lnTo>
                      <a:pt x="384" y="72"/>
                    </a:lnTo>
                    <a:lnTo>
                      <a:pt x="380" y="72"/>
                    </a:lnTo>
                    <a:lnTo>
                      <a:pt x="376" y="74"/>
                    </a:lnTo>
                    <a:lnTo>
                      <a:pt x="374" y="78"/>
                    </a:lnTo>
                    <a:lnTo>
                      <a:pt x="374" y="82"/>
                    </a:lnTo>
                    <a:lnTo>
                      <a:pt x="374" y="86"/>
                    </a:lnTo>
                    <a:lnTo>
                      <a:pt x="372" y="90"/>
                    </a:lnTo>
                    <a:lnTo>
                      <a:pt x="368" y="92"/>
                    </a:lnTo>
                    <a:lnTo>
                      <a:pt x="368" y="96"/>
                    </a:lnTo>
                    <a:lnTo>
                      <a:pt x="366" y="100"/>
                    </a:lnTo>
                    <a:lnTo>
                      <a:pt x="366" y="104"/>
                    </a:lnTo>
                    <a:lnTo>
                      <a:pt x="366" y="108"/>
                    </a:lnTo>
                    <a:lnTo>
                      <a:pt x="364" y="112"/>
                    </a:lnTo>
                    <a:lnTo>
                      <a:pt x="360" y="112"/>
                    </a:lnTo>
                    <a:lnTo>
                      <a:pt x="356" y="112"/>
                    </a:lnTo>
                    <a:lnTo>
                      <a:pt x="352" y="114"/>
                    </a:lnTo>
                    <a:lnTo>
                      <a:pt x="348" y="114"/>
                    </a:lnTo>
                    <a:lnTo>
                      <a:pt x="344" y="118"/>
                    </a:lnTo>
                    <a:lnTo>
                      <a:pt x="340" y="120"/>
                    </a:lnTo>
                    <a:lnTo>
                      <a:pt x="336" y="120"/>
                    </a:lnTo>
                    <a:lnTo>
                      <a:pt x="336" y="116"/>
                    </a:lnTo>
                    <a:lnTo>
                      <a:pt x="334" y="112"/>
                    </a:lnTo>
                    <a:lnTo>
                      <a:pt x="332" y="108"/>
                    </a:lnTo>
                    <a:lnTo>
                      <a:pt x="328" y="104"/>
                    </a:lnTo>
                    <a:lnTo>
                      <a:pt x="322" y="102"/>
                    </a:lnTo>
                    <a:lnTo>
                      <a:pt x="318" y="100"/>
                    </a:lnTo>
                    <a:lnTo>
                      <a:pt x="314" y="94"/>
                    </a:lnTo>
                    <a:lnTo>
                      <a:pt x="314" y="90"/>
                    </a:lnTo>
                    <a:lnTo>
                      <a:pt x="314" y="86"/>
                    </a:lnTo>
                    <a:lnTo>
                      <a:pt x="312" y="82"/>
                    </a:lnTo>
                    <a:lnTo>
                      <a:pt x="310" y="76"/>
                    </a:lnTo>
                    <a:lnTo>
                      <a:pt x="310" y="68"/>
                    </a:lnTo>
                    <a:lnTo>
                      <a:pt x="310" y="64"/>
                    </a:lnTo>
                    <a:lnTo>
                      <a:pt x="310" y="58"/>
                    </a:lnTo>
                    <a:lnTo>
                      <a:pt x="308" y="54"/>
                    </a:lnTo>
                    <a:lnTo>
                      <a:pt x="304" y="52"/>
                    </a:lnTo>
                    <a:lnTo>
                      <a:pt x="298" y="50"/>
                    </a:lnTo>
                    <a:lnTo>
                      <a:pt x="292" y="50"/>
                    </a:lnTo>
                    <a:lnTo>
                      <a:pt x="288" y="50"/>
                    </a:lnTo>
                    <a:lnTo>
                      <a:pt x="284" y="50"/>
                    </a:lnTo>
                    <a:lnTo>
                      <a:pt x="280" y="50"/>
                    </a:lnTo>
                    <a:lnTo>
                      <a:pt x="278" y="54"/>
                    </a:lnTo>
                    <a:lnTo>
                      <a:pt x="278" y="58"/>
                    </a:lnTo>
                    <a:lnTo>
                      <a:pt x="280" y="64"/>
                    </a:lnTo>
                    <a:lnTo>
                      <a:pt x="282" y="68"/>
                    </a:lnTo>
                    <a:lnTo>
                      <a:pt x="286" y="70"/>
                    </a:lnTo>
                    <a:lnTo>
                      <a:pt x="288" y="76"/>
                    </a:lnTo>
                    <a:lnTo>
                      <a:pt x="288" y="80"/>
                    </a:lnTo>
                    <a:lnTo>
                      <a:pt x="288" y="84"/>
                    </a:lnTo>
                    <a:lnTo>
                      <a:pt x="288" y="88"/>
                    </a:lnTo>
                    <a:lnTo>
                      <a:pt x="288" y="92"/>
                    </a:lnTo>
                    <a:lnTo>
                      <a:pt x="280" y="90"/>
                    </a:lnTo>
                    <a:lnTo>
                      <a:pt x="278" y="94"/>
                    </a:lnTo>
                    <a:lnTo>
                      <a:pt x="280" y="98"/>
                    </a:lnTo>
                    <a:lnTo>
                      <a:pt x="282" y="102"/>
                    </a:lnTo>
                    <a:lnTo>
                      <a:pt x="284" y="110"/>
                    </a:lnTo>
                    <a:lnTo>
                      <a:pt x="284" y="114"/>
                    </a:lnTo>
                    <a:lnTo>
                      <a:pt x="284" y="118"/>
                    </a:lnTo>
                    <a:lnTo>
                      <a:pt x="284" y="122"/>
                    </a:lnTo>
                    <a:lnTo>
                      <a:pt x="282" y="126"/>
                    </a:lnTo>
                    <a:lnTo>
                      <a:pt x="278" y="128"/>
                    </a:lnTo>
                    <a:lnTo>
                      <a:pt x="276" y="132"/>
                    </a:lnTo>
                    <a:lnTo>
                      <a:pt x="274" y="136"/>
                    </a:lnTo>
                    <a:lnTo>
                      <a:pt x="270" y="136"/>
                    </a:lnTo>
                    <a:lnTo>
                      <a:pt x="266" y="136"/>
                    </a:lnTo>
                    <a:lnTo>
                      <a:pt x="262" y="136"/>
                    </a:lnTo>
                    <a:lnTo>
                      <a:pt x="260" y="132"/>
                    </a:lnTo>
                    <a:lnTo>
                      <a:pt x="260" y="128"/>
                    </a:lnTo>
                    <a:lnTo>
                      <a:pt x="256" y="126"/>
                    </a:lnTo>
                    <a:lnTo>
                      <a:pt x="252" y="126"/>
                    </a:lnTo>
                    <a:lnTo>
                      <a:pt x="248" y="124"/>
                    </a:lnTo>
                    <a:lnTo>
                      <a:pt x="244" y="124"/>
                    </a:lnTo>
                    <a:lnTo>
                      <a:pt x="240" y="122"/>
                    </a:lnTo>
                    <a:lnTo>
                      <a:pt x="238" y="118"/>
                    </a:lnTo>
                    <a:lnTo>
                      <a:pt x="236" y="114"/>
                    </a:lnTo>
                    <a:lnTo>
                      <a:pt x="234" y="110"/>
                    </a:lnTo>
                    <a:lnTo>
                      <a:pt x="230" y="110"/>
                    </a:lnTo>
                    <a:lnTo>
                      <a:pt x="230" y="106"/>
                    </a:lnTo>
                    <a:lnTo>
                      <a:pt x="236" y="104"/>
                    </a:lnTo>
                    <a:lnTo>
                      <a:pt x="236" y="100"/>
                    </a:lnTo>
                    <a:lnTo>
                      <a:pt x="236" y="96"/>
                    </a:lnTo>
                    <a:lnTo>
                      <a:pt x="236" y="92"/>
                    </a:lnTo>
                    <a:lnTo>
                      <a:pt x="236" y="88"/>
                    </a:lnTo>
                    <a:lnTo>
                      <a:pt x="234" y="84"/>
                    </a:lnTo>
                    <a:lnTo>
                      <a:pt x="230" y="84"/>
                    </a:lnTo>
                    <a:lnTo>
                      <a:pt x="230" y="80"/>
                    </a:lnTo>
                    <a:lnTo>
                      <a:pt x="228" y="76"/>
                    </a:lnTo>
                    <a:lnTo>
                      <a:pt x="226" y="72"/>
                    </a:lnTo>
                    <a:lnTo>
                      <a:pt x="230" y="68"/>
                    </a:lnTo>
                    <a:lnTo>
                      <a:pt x="230" y="64"/>
                    </a:lnTo>
                    <a:lnTo>
                      <a:pt x="230" y="60"/>
                    </a:lnTo>
                    <a:lnTo>
                      <a:pt x="234" y="58"/>
                    </a:lnTo>
                    <a:lnTo>
                      <a:pt x="238" y="58"/>
                    </a:lnTo>
                    <a:lnTo>
                      <a:pt x="242" y="56"/>
                    </a:lnTo>
                    <a:lnTo>
                      <a:pt x="246" y="54"/>
                    </a:lnTo>
                    <a:lnTo>
                      <a:pt x="250" y="52"/>
                    </a:lnTo>
                    <a:lnTo>
                      <a:pt x="254" y="48"/>
                    </a:lnTo>
                    <a:lnTo>
                      <a:pt x="252" y="44"/>
                    </a:lnTo>
                    <a:lnTo>
                      <a:pt x="248" y="42"/>
                    </a:lnTo>
                    <a:lnTo>
                      <a:pt x="246" y="38"/>
                    </a:lnTo>
                    <a:lnTo>
                      <a:pt x="246" y="34"/>
                    </a:lnTo>
                    <a:lnTo>
                      <a:pt x="246" y="30"/>
                    </a:lnTo>
                    <a:lnTo>
                      <a:pt x="248" y="26"/>
                    </a:lnTo>
                    <a:lnTo>
                      <a:pt x="252" y="24"/>
                    </a:lnTo>
                    <a:lnTo>
                      <a:pt x="252" y="20"/>
                    </a:lnTo>
                    <a:lnTo>
                      <a:pt x="248" y="16"/>
                    </a:lnTo>
                    <a:lnTo>
                      <a:pt x="246" y="12"/>
                    </a:lnTo>
                    <a:lnTo>
                      <a:pt x="246" y="8"/>
                    </a:lnTo>
                    <a:lnTo>
                      <a:pt x="244" y="4"/>
                    </a:lnTo>
                    <a:lnTo>
                      <a:pt x="240" y="0"/>
                    </a:lnTo>
                    <a:lnTo>
                      <a:pt x="236" y="0"/>
                    </a:lnTo>
                    <a:lnTo>
                      <a:pt x="234" y="4"/>
                    </a:lnTo>
                    <a:lnTo>
                      <a:pt x="230" y="8"/>
                    </a:lnTo>
                    <a:lnTo>
                      <a:pt x="224" y="10"/>
                    </a:lnTo>
                    <a:lnTo>
                      <a:pt x="220" y="8"/>
                    </a:lnTo>
                    <a:lnTo>
                      <a:pt x="216" y="6"/>
                    </a:lnTo>
                    <a:lnTo>
                      <a:pt x="212" y="6"/>
                    </a:lnTo>
                    <a:lnTo>
                      <a:pt x="206" y="4"/>
                    </a:lnTo>
                    <a:lnTo>
                      <a:pt x="202" y="6"/>
                    </a:lnTo>
                    <a:lnTo>
                      <a:pt x="202" y="10"/>
                    </a:lnTo>
                    <a:lnTo>
                      <a:pt x="200" y="14"/>
                    </a:lnTo>
                    <a:lnTo>
                      <a:pt x="202" y="18"/>
                    </a:lnTo>
                    <a:lnTo>
                      <a:pt x="206" y="20"/>
                    </a:lnTo>
                    <a:lnTo>
                      <a:pt x="208" y="26"/>
                    </a:lnTo>
                    <a:lnTo>
                      <a:pt x="208" y="30"/>
                    </a:lnTo>
                    <a:lnTo>
                      <a:pt x="208" y="34"/>
                    </a:lnTo>
                    <a:lnTo>
                      <a:pt x="206" y="38"/>
                    </a:lnTo>
                    <a:lnTo>
                      <a:pt x="202" y="40"/>
                    </a:lnTo>
                    <a:lnTo>
                      <a:pt x="200" y="44"/>
                    </a:lnTo>
                    <a:lnTo>
                      <a:pt x="200" y="48"/>
                    </a:lnTo>
                    <a:lnTo>
                      <a:pt x="202" y="52"/>
                    </a:lnTo>
                    <a:lnTo>
                      <a:pt x="204" y="56"/>
                    </a:lnTo>
                    <a:lnTo>
                      <a:pt x="208" y="60"/>
                    </a:lnTo>
                    <a:lnTo>
                      <a:pt x="208" y="68"/>
                    </a:lnTo>
                    <a:lnTo>
                      <a:pt x="208" y="72"/>
                    </a:lnTo>
                    <a:lnTo>
                      <a:pt x="208" y="76"/>
                    </a:lnTo>
                    <a:lnTo>
                      <a:pt x="208" y="82"/>
                    </a:lnTo>
                    <a:lnTo>
                      <a:pt x="208" y="86"/>
                    </a:lnTo>
                    <a:lnTo>
                      <a:pt x="212" y="88"/>
                    </a:lnTo>
                    <a:lnTo>
                      <a:pt x="214" y="92"/>
                    </a:lnTo>
                    <a:lnTo>
                      <a:pt x="216" y="96"/>
                    </a:lnTo>
                    <a:lnTo>
                      <a:pt x="216" y="100"/>
                    </a:lnTo>
                    <a:lnTo>
                      <a:pt x="216" y="104"/>
                    </a:lnTo>
                    <a:lnTo>
                      <a:pt x="214" y="108"/>
                    </a:lnTo>
                    <a:lnTo>
                      <a:pt x="210" y="114"/>
                    </a:lnTo>
                    <a:lnTo>
                      <a:pt x="208" y="118"/>
                    </a:lnTo>
                    <a:lnTo>
                      <a:pt x="208" y="122"/>
                    </a:lnTo>
                    <a:lnTo>
                      <a:pt x="206" y="126"/>
                    </a:lnTo>
                    <a:lnTo>
                      <a:pt x="202" y="128"/>
                    </a:lnTo>
                    <a:lnTo>
                      <a:pt x="202" y="132"/>
                    </a:lnTo>
                    <a:lnTo>
                      <a:pt x="202" y="138"/>
                    </a:lnTo>
                    <a:lnTo>
                      <a:pt x="202" y="142"/>
                    </a:lnTo>
                    <a:lnTo>
                      <a:pt x="200" y="146"/>
                    </a:lnTo>
                    <a:lnTo>
                      <a:pt x="196" y="148"/>
                    </a:lnTo>
                    <a:lnTo>
                      <a:pt x="192" y="148"/>
                    </a:lnTo>
                    <a:lnTo>
                      <a:pt x="188" y="148"/>
                    </a:lnTo>
                    <a:lnTo>
                      <a:pt x="184" y="148"/>
                    </a:lnTo>
                    <a:lnTo>
                      <a:pt x="180" y="146"/>
                    </a:lnTo>
                    <a:lnTo>
                      <a:pt x="176" y="146"/>
                    </a:lnTo>
                    <a:lnTo>
                      <a:pt x="172" y="144"/>
                    </a:lnTo>
                    <a:lnTo>
                      <a:pt x="168" y="142"/>
                    </a:lnTo>
                    <a:lnTo>
                      <a:pt x="166" y="138"/>
                    </a:lnTo>
                    <a:lnTo>
                      <a:pt x="162" y="134"/>
                    </a:lnTo>
                    <a:lnTo>
                      <a:pt x="158" y="132"/>
                    </a:lnTo>
                    <a:lnTo>
                      <a:pt x="154" y="128"/>
                    </a:lnTo>
                    <a:lnTo>
                      <a:pt x="152" y="124"/>
                    </a:lnTo>
                    <a:lnTo>
                      <a:pt x="148" y="122"/>
                    </a:lnTo>
                    <a:lnTo>
                      <a:pt x="150" y="118"/>
                    </a:lnTo>
                    <a:lnTo>
                      <a:pt x="154" y="118"/>
                    </a:lnTo>
                    <a:lnTo>
                      <a:pt x="156" y="112"/>
                    </a:lnTo>
                    <a:lnTo>
                      <a:pt x="158" y="108"/>
                    </a:lnTo>
                    <a:lnTo>
                      <a:pt x="160" y="104"/>
                    </a:lnTo>
                    <a:lnTo>
                      <a:pt x="160" y="100"/>
                    </a:lnTo>
                    <a:lnTo>
                      <a:pt x="158" y="96"/>
                    </a:lnTo>
                    <a:lnTo>
                      <a:pt x="154" y="90"/>
                    </a:lnTo>
                    <a:lnTo>
                      <a:pt x="154" y="86"/>
                    </a:lnTo>
                    <a:lnTo>
                      <a:pt x="150" y="82"/>
                    </a:lnTo>
                    <a:lnTo>
                      <a:pt x="146" y="82"/>
                    </a:lnTo>
                    <a:lnTo>
                      <a:pt x="142" y="80"/>
                    </a:lnTo>
                    <a:lnTo>
                      <a:pt x="138" y="80"/>
                    </a:lnTo>
                    <a:lnTo>
                      <a:pt x="134" y="80"/>
                    </a:lnTo>
                    <a:lnTo>
                      <a:pt x="130" y="80"/>
                    </a:lnTo>
                    <a:lnTo>
                      <a:pt x="128" y="84"/>
                    </a:lnTo>
                    <a:lnTo>
                      <a:pt x="124" y="86"/>
                    </a:lnTo>
                    <a:lnTo>
                      <a:pt x="124" y="92"/>
                    </a:lnTo>
                    <a:lnTo>
                      <a:pt x="122" y="98"/>
                    </a:lnTo>
                    <a:lnTo>
                      <a:pt x="120" y="102"/>
                    </a:lnTo>
                    <a:lnTo>
                      <a:pt x="122" y="106"/>
                    </a:lnTo>
                    <a:lnTo>
                      <a:pt x="124" y="110"/>
                    </a:lnTo>
                    <a:lnTo>
                      <a:pt x="128" y="110"/>
                    </a:lnTo>
                    <a:lnTo>
                      <a:pt x="132" y="112"/>
                    </a:lnTo>
                    <a:lnTo>
                      <a:pt x="136" y="116"/>
                    </a:lnTo>
                    <a:lnTo>
                      <a:pt x="138" y="120"/>
                    </a:lnTo>
                    <a:lnTo>
                      <a:pt x="138" y="124"/>
                    </a:lnTo>
                    <a:lnTo>
                      <a:pt x="138" y="128"/>
                    </a:lnTo>
                    <a:lnTo>
                      <a:pt x="136" y="132"/>
                    </a:lnTo>
                    <a:lnTo>
                      <a:pt x="136" y="136"/>
                    </a:lnTo>
                    <a:lnTo>
                      <a:pt x="136" y="140"/>
                    </a:lnTo>
                    <a:lnTo>
                      <a:pt x="140" y="144"/>
                    </a:lnTo>
                    <a:lnTo>
                      <a:pt x="144" y="148"/>
                    </a:lnTo>
                    <a:lnTo>
                      <a:pt x="148" y="152"/>
                    </a:lnTo>
                    <a:lnTo>
                      <a:pt x="148" y="156"/>
                    </a:lnTo>
                    <a:lnTo>
                      <a:pt x="142" y="160"/>
                    </a:lnTo>
                    <a:lnTo>
                      <a:pt x="142" y="164"/>
                    </a:lnTo>
                    <a:lnTo>
                      <a:pt x="142" y="168"/>
                    </a:lnTo>
                    <a:lnTo>
                      <a:pt x="144" y="172"/>
                    </a:lnTo>
                    <a:lnTo>
                      <a:pt x="144" y="176"/>
                    </a:lnTo>
                    <a:lnTo>
                      <a:pt x="140" y="178"/>
                    </a:lnTo>
                    <a:lnTo>
                      <a:pt x="136" y="180"/>
                    </a:lnTo>
                    <a:lnTo>
                      <a:pt x="132" y="182"/>
                    </a:lnTo>
                    <a:lnTo>
                      <a:pt x="130" y="186"/>
                    </a:lnTo>
                    <a:lnTo>
                      <a:pt x="130" y="190"/>
                    </a:lnTo>
                    <a:lnTo>
                      <a:pt x="130" y="194"/>
                    </a:lnTo>
                    <a:lnTo>
                      <a:pt x="128" y="198"/>
                    </a:lnTo>
                    <a:lnTo>
                      <a:pt x="124" y="200"/>
                    </a:lnTo>
                    <a:lnTo>
                      <a:pt x="124" y="204"/>
                    </a:lnTo>
                    <a:lnTo>
                      <a:pt x="122" y="210"/>
                    </a:lnTo>
                    <a:lnTo>
                      <a:pt x="122" y="214"/>
                    </a:lnTo>
                    <a:lnTo>
                      <a:pt x="114" y="214"/>
                    </a:lnTo>
                    <a:lnTo>
                      <a:pt x="110" y="214"/>
                    </a:lnTo>
                    <a:lnTo>
                      <a:pt x="106" y="214"/>
                    </a:lnTo>
                    <a:lnTo>
                      <a:pt x="102" y="214"/>
                    </a:lnTo>
                    <a:lnTo>
                      <a:pt x="100" y="210"/>
                    </a:lnTo>
                    <a:lnTo>
                      <a:pt x="96" y="206"/>
                    </a:lnTo>
                    <a:lnTo>
                      <a:pt x="92" y="202"/>
                    </a:lnTo>
                    <a:lnTo>
                      <a:pt x="92" y="198"/>
                    </a:lnTo>
                    <a:lnTo>
                      <a:pt x="94" y="194"/>
                    </a:lnTo>
                    <a:lnTo>
                      <a:pt x="94" y="190"/>
                    </a:lnTo>
                    <a:lnTo>
                      <a:pt x="94" y="186"/>
                    </a:lnTo>
                    <a:lnTo>
                      <a:pt x="94" y="182"/>
                    </a:lnTo>
                    <a:lnTo>
                      <a:pt x="92" y="178"/>
                    </a:lnTo>
                    <a:lnTo>
                      <a:pt x="88" y="172"/>
                    </a:lnTo>
                    <a:lnTo>
                      <a:pt x="86" y="168"/>
                    </a:lnTo>
                    <a:lnTo>
                      <a:pt x="80" y="164"/>
                    </a:lnTo>
                    <a:lnTo>
                      <a:pt x="78" y="160"/>
                    </a:lnTo>
                    <a:lnTo>
                      <a:pt x="70" y="152"/>
                    </a:lnTo>
                    <a:lnTo>
                      <a:pt x="66" y="150"/>
                    </a:lnTo>
                    <a:lnTo>
                      <a:pt x="62" y="148"/>
                    </a:lnTo>
                    <a:lnTo>
                      <a:pt x="58" y="148"/>
                    </a:lnTo>
                    <a:lnTo>
                      <a:pt x="54" y="148"/>
                    </a:lnTo>
                    <a:lnTo>
                      <a:pt x="50" y="150"/>
                    </a:lnTo>
                    <a:lnTo>
                      <a:pt x="46" y="152"/>
                    </a:lnTo>
                    <a:lnTo>
                      <a:pt x="42" y="152"/>
                    </a:lnTo>
                    <a:lnTo>
                      <a:pt x="40" y="158"/>
                    </a:lnTo>
                    <a:lnTo>
                      <a:pt x="40" y="162"/>
                    </a:lnTo>
                    <a:lnTo>
                      <a:pt x="38" y="166"/>
                    </a:lnTo>
                    <a:lnTo>
                      <a:pt x="38" y="170"/>
                    </a:lnTo>
                    <a:lnTo>
                      <a:pt x="38" y="174"/>
                    </a:lnTo>
                    <a:lnTo>
                      <a:pt x="38" y="178"/>
                    </a:lnTo>
                    <a:lnTo>
                      <a:pt x="38" y="182"/>
                    </a:lnTo>
                    <a:lnTo>
                      <a:pt x="40" y="186"/>
                    </a:lnTo>
                    <a:lnTo>
                      <a:pt x="40" y="190"/>
                    </a:lnTo>
                    <a:lnTo>
                      <a:pt x="40" y="194"/>
                    </a:lnTo>
                    <a:lnTo>
                      <a:pt x="40" y="202"/>
                    </a:lnTo>
                    <a:lnTo>
                      <a:pt x="40" y="206"/>
                    </a:lnTo>
                    <a:lnTo>
                      <a:pt x="40" y="210"/>
                    </a:lnTo>
                    <a:lnTo>
                      <a:pt x="40" y="214"/>
                    </a:lnTo>
                    <a:lnTo>
                      <a:pt x="44" y="216"/>
                    </a:lnTo>
                    <a:lnTo>
                      <a:pt x="48" y="218"/>
                    </a:lnTo>
                    <a:lnTo>
                      <a:pt x="54" y="222"/>
                    </a:lnTo>
                    <a:lnTo>
                      <a:pt x="58" y="222"/>
                    </a:lnTo>
                    <a:lnTo>
                      <a:pt x="62" y="224"/>
                    </a:lnTo>
                    <a:lnTo>
                      <a:pt x="66" y="226"/>
                    </a:lnTo>
                    <a:lnTo>
                      <a:pt x="70" y="226"/>
                    </a:lnTo>
                    <a:lnTo>
                      <a:pt x="74" y="226"/>
                    </a:lnTo>
                    <a:lnTo>
                      <a:pt x="80" y="228"/>
                    </a:lnTo>
                    <a:lnTo>
                      <a:pt x="84" y="230"/>
                    </a:lnTo>
                    <a:lnTo>
                      <a:pt x="90" y="232"/>
                    </a:lnTo>
                    <a:lnTo>
                      <a:pt x="94" y="238"/>
                    </a:lnTo>
                    <a:lnTo>
                      <a:pt x="96" y="242"/>
                    </a:lnTo>
                    <a:lnTo>
                      <a:pt x="96" y="246"/>
                    </a:lnTo>
                    <a:lnTo>
                      <a:pt x="98" y="250"/>
                    </a:lnTo>
                    <a:lnTo>
                      <a:pt x="100" y="254"/>
                    </a:lnTo>
                    <a:lnTo>
                      <a:pt x="102" y="258"/>
                    </a:lnTo>
                    <a:lnTo>
                      <a:pt x="106" y="260"/>
                    </a:lnTo>
                    <a:lnTo>
                      <a:pt x="106" y="264"/>
                    </a:lnTo>
                    <a:lnTo>
                      <a:pt x="106" y="268"/>
                    </a:lnTo>
                    <a:lnTo>
                      <a:pt x="106" y="272"/>
                    </a:lnTo>
                    <a:lnTo>
                      <a:pt x="106" y="276"/>
                    </a:lnTo>
                    <a:lnTo>
                      <a:pt x="104" y="280"/>
                    </a:lnTo>
                    <a:lnTo>
                      <a:pt x="100" y="284"/>
                    </a:lnTo>
                    <a:lnTo>
                      <a:pt x="100" y="290"/>
                    </a:lnTo>
                    <a:lnTo>
                      <a:pt x="98" y="294"/>
                    </a:lnTo>
                    <a:lnTo>
                      <a:pt x="98" y="298"/>
                    </a:lnTo>
                    <a:lnTo>
                      <a:pt x="96" y="302"/>
                    </a:lnTo>
                    <a:lnTo>
                      <a:pt x="92" y="304"/>
                    </a:lnTo>
                    <a:lnTo>
                      <a:pt x="84" y="312"/>
                    </a:lnTo>
                    <a:lnTo>
                      <a:pt x="82" y="316"/>
                    </a:lnTo>
                    <a:lnTo>
                      <a:pt x="82" y="322"/>
                    </a:lnTo>
                    <a:lnTo>
                      <a:pt x="82" y="326"/>
                    </a:lnTo>
                    <a:lnTo>
                      <a:pt x="80" y="330"/>
                    </a:lnTo>
                    <a:lnTo>
                      <a:pt x="78" y="334"/>
                    </a:lnTo>
                    <a:lnTo>
                      <a:pt x="78" y="338"/>
                    </a:lnTo>
                    <a:lnTo>
                      <a:pt x="82" y="342"/>
                    </a:lnTo>
                    <a:lnTo>
                      <a:pt x="82" y="346"/>
                    </a:lnTo>
                    <a:lnTo>
                      <a:pt x="80" y="350"/>
                    </a:lnTo>
                    <a:lnTo>
                      <a:pt x="76" y="354"/>
                    </a:lnTo>
                    <a:lnTo>
                      <a:pt x="74" y="358"/>
                    </a:lnTo>
                    <a:lnTo>
                      <a:pt x="74" y="362"/>
                    </a:lnTo>
                    <a:lnTo>
                      <a:pt x="74" y="366"/>
                    </a:lnTo>
                    <a:lnTo>
                      <a:pt x="74" y="370"/>
                    </a:lnTo>
                    <a:lnTo>
                      <a:pt x="72" y="374"/>
                    </a:lnTo>
                    <a:lnTo>
                      <a:pt x="72" y="378"/>
                    </a:lnTo>
                    <a:lnTo>
                      <a:pt x="72" y="384"/>
                    </a:lnTo>
                    <a:lnTo>
                      <a:pt x="72" y="390"/>
                    </a:lnTo>
                    <a:lnTo>
                      <a:pt x="72" y="394"/>
                    </a:lnTo>
                    <a:lnTo>
                      <a:pt x="76" y="396"/>
                    </a:lnTo>
                    <a:lnTo>
                      <a:pt x="80" y="398"/>
                    </a:lnTo>
                    <a:lnTo>
                      <a:pt x="80" y="402"/>
                    </a:lnTo>
                    <a:lnTo>
                      <a:pt x="78" y="406"/>
                    </a:lnTo>
                    <a:lnTo>
                      <a:pt x="78" y="410"/>
                    </a:lnTo>
                    <a:lnTo>
                      <a:pt x="70" y="410"/>
                    </a:lnTo>
                    <a:lnTo>
                      <a:pt x="66" y="412"/>
                    </a:lnTo>
                    <a:lnTo>
                      <a:pt x="62" y="418"/>
                    </a:lnTo>
                    <a:lnTo>
                      <a:pt x="60" y="422"/>
                    </a:lnTo>
                    <a:lnTo>
                      <a:pt x="58" y="426"/>
                    </a:lnTo>
                    <a:lnTo>
                      <a:pt x="54" y="430"/>
                    </a:lnTo>
                    <a:lnTo>
                      <a:pt x="50" y="432"/>
                    </a:lnTo>
                    <a:lnTo>
                      <a:pt x="48" y="436"/>
                    </a:lnTo>
                    <a:lnTo>
                      <a:pt x="48" y="440"/>
                    </a:lnTo>
                    <a:lnTo>
                      <a:pt x="50" y="444"/>
                    </a:lnTo>
                    <a:lnTo>
                      <a:pt x="50" y="448"/>
                    </a:lnTo>
                    <a:lnTo>
                      <a:pt x="50" y="452"/>
                    </a:lnTo>
                    <a:lnTo>
                      <a:pt x="52" y="456"/>
                    </a:lnTo>
                    <a:lnTo>
                      <a:pt x="56" y="458"/>
                    </a:lnTo>
                    <a:lnTo>
                      <a:pt x="60" y="458"/>
                    </a:lnTo>
                    <a:lnTo>
                      <a:pt x="68" y="460"/>
                    </a:lnTo>
                    <a:lnTo>
                      <a:pt x="72" y="456"/>
                    </a:lnTo>
                    <a:lnTo>
                      <a:pt x="74" y="464"/>
                    </a:lnTo>
                    <a:lnTo>
                      <a:pt x="74" y="468"/>
                    </a:lnTo>
                    <a:lnTo>
                      <a:pt x="74" y="472"/>
                    </a:lnTo>
                    <a:lnTo>
                      <a:pt x="70" y="472"/>
                    </a:lnTo>
                    <a:lnTo>
                      <a:pt x="68" y="468"/>
                    </a:lnTo>
                    <a:lnTo>
                      <a:pt x="64" y="468"/>
                    </a:lnTo>
                    <a:lnTo>
                      <a:pt x="60" y="468"/>
                    </a:lnTo>
                    <a:lnTo>
                      <a:pt x="58" y="472"/>
                    </a:lnTo>
                    <a:lnTo>
                      <a:pt x="56" y="476"/>
                    </a:lnTo>
                    <a:lnTo>
                      <a:pt x="56" y="480"/>
                    </a:lnTo>
                    <a:lnTo>
                      <a:pt x="52" y="48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Freeform 41"/>
              <p:cNvSpPr>
                <a:spLocks/>
              </p:cNvSpPr>
              <p:nvPr userDrawn="1"/>
            </p:nvSpPr>
            <p:spPr bwMode="ltGray">
              <a:xfrm>
                <a:off x="4650" y="3310"/>
                <a:ext cx="69" cy="79"/>
              </a:xfrm>
              <a:custGeom>
                <a:avLst/>
                <a:gdLst>
                  <a:gd name="T0" fmla="*/ 32 w 69"/>
                  <a:gd name="T1" fmla="*/ 74 h 79"/>
                  <a:gd name="T2" fmla="*/ 34 w 69"/>
                  <a:gd name="T3" fmla="*/ 70 h 79"/>
                  <a:gd name="T4" fmla="*/ 36 w 69"/>
                  <a:gd name="T5" fmla="*/ 66 h 79"/>
                  <a:gd name="T6" fmla="*/ 40 w 69"/>
                  <a:gd name="T7" fmla="*/ 66 h 79"/>
                  <a:gd name="T8" fmla="*/ 44 w 69"/>
                  <a:gd name="T9" fmla="*/ 64 h 79"/>
                  <a:gd name="T10" fmla="*/ 44 w 69"/>
                  <a:gd name="T11" fmla="*/ 60 h 79"/>
                  <a:gd name="T12" fmla="*/ 48 w 69"/>
                  <a:gd name="T13" fmla="*/ 60 h 79"/>
                  <a:gd name="T14" fmla="*/ 52 w 69"/>
                  <a:gd name="T15" fmla="*/ 58 h 79"/>
                  <a:gd name="T16" fmla="*/ 52 w 69"/>
                  <a:gd name="T17" fmla="*/ 54 h 79"/>
                  <a:gd name="T18" fmla="*/ 56 w 69"/>
                  <a:gd name="T19" fmla="*/ 52 h 79"/>
                  <a:gd name="T20" fmla="*/ 58 w 69"/>
                  <a:gd name="T21" fmla="*/ 48 h 79"/>
                  <a:gd name="T22" fmla="*/ 60 w 69"/>
                  <a:gd name="T23" fmla="*/ 44 h 79"/>
                  <a:gd name="T24" fmla="*/ 60 w 69"/>
                  <a:gd name="T25" fmla="*/ 40 h 79"/>
                  <a:gd name="T26" fmla="*/ 60 w 69"/>
                  <a:gd name="T27" fmla="*/ 36 h 79"/>
                  <a:gd name="T28" fmla="*/ 64 w 69"/>
                  <a:gd name="T29" fmla="*/ 36 h 79"/>
                  <a:gd name="T30" fmla="*/ 68 w 69"/>
                  <a:gd name="T31" fmla="*/ 34 h 79"/>
                  <a:gd name="T32" fmla="*/ 68 w 69"/>
                  <a:gd name="T33" fmla="*/ 30 h 79"/>
                  <a:gd name="T34" fmla="*/ 64 w 69"/>
                  <a:gd name="T35" fmla="*/ 28 h 79"/>
                  <a:gd name="T36" fmla="*/ 62 w 69"/>
                  <a:gd name="T37" fmla="*/ 24 h 79"/>
                  <a:gd name="T38" fmla="*/ 60 w 69"/>
                  <a:gd name="T39" fmla="*/ 20 h 79"/>
                  <a:gd name="T40" fmla="*/ 58 w 69"/>
                  <a:gd name="T41" fmla="*/ 16 h 79"/>
                  <a:gd name="T42" fmla="*/ 58 w 69"/>
                  <a:gd name="T43" fmla="*/ 12 h 79"/>
                  <a:gd name="T44" fmla="*/ 56 w 69"/>
                  <a:gd name="T45" fmla="*/ 8 h 79"/>
                  <a:gd name="T46" fmla="*/ 52 w 69"/>
                  <a:gd name="T47" fmla="*/ 6 h 79"/>
                  <a:gd name="T48" fmla="*/ 50 w 69"/>
                  <a:gd name="T49" fmla="*/ 2 h 79"/>
                  <a:gd name="T50" fmla="*/ 46 w 69"/>
                  <a:gd name="T51" fmla="*/ 0 h 79"/>
                  <a:gd name="T52" fmla="*/ 42 w 69"/>
                  <a:gd name="T53" fmla="*/ 0 h 79"/>
                  <a:gd name="T54" fmla="*/ 36 w 69"/>
                  <a:gd name="T55" fmla="*/ 0 h 79"/>
                  <a:gd name="T56" fmla="*/ 32 w 69"/>
                  <a:gd name="T57" fmla="*/ 0 h 79"/>
                  <a:gd name="T58" fmla="*/ 28 w 69"/>
                  <a:gd name="T59" fmla="*/ 0 h 79"/>
                  <a:gd name="T60" fmla="*/ 24 w 69"/>
                  <a:gd name="T61" fmla="*/ 0 h 79"/>
                  <a:gd name="T62" fmla="*/ 20 w 69"/>
                  <a:gd name="T63" fmla="*/ 0 h 79"/>
                  <a:gd name="T64" fmla="*/ 18 w 69"/>
                  <a:gd name="T65" fmla="*/ 4 h 79"/>
                  <a:gd name="T66" fmla="*/ 16 w 69"/>
                  <a:gd name="T67" fmla="*/ 8 h 79"/>
                  <a:gd name="T68" fmla="*/ 14 w 69"/>
                  <a:gd name="T69" fmla="*/ 12 h 79"/>
                  <a:gd name="T70" fmla="*/ 10 w 69"/>
                  <a:gd name="T71" fmla="*/ 12 h 79"/>
                  <a:gd name="T72" fmla="*/ 10 w 69"/>
                  <a:gd name="T73" fmla="*/ 16 h 79"/>
                  <a:gd name="T74" fmla="*/ 10 w 69"/>
                  <a:gd name="T75" fmla="*/ 20 h 79"/>
                  <a:gd name="T76" fmla="*/ 8 w 69"/>
                  <a:gd name="T77" fmla="*/ 26 h 79"/>
                  <a:gd name="T78" fmla="*/ 4 w 69"/>
                  <a:gd name="T79" fmla="*/ 26 h 79"/>
                  <a:gd name="T80" fmla="*/ 0 w 69"/>
                  <a:gd name="T81" fmla="*/ 30 h 79"/>
                  <a:gd name="T82" fmla="*/ 2 w 69"/>
                  <a:gd name="T83" fmla="*/ 36 h 79"/>
                  <a:gd name="T84" fmla="*/ 2 w 69"/>
                  <a:gd name="T85" fmla="*/ 40 h 79"/>
                  <a:gd name="T86" fmla="*/ 4 w 69"/>
                  <a:gd name="T87" fmla="*/ 44 h 79"/>
                  <a:gd name="T88" fmla="*/ 8 w 69"/>
                  <a:gd name="T89" fmla="*/ 46 h 79"/>
                  <a:gd name="T90" fmla="*/ 12 w 69"/>
                  <a:gd name="T91" fmla="*/ 46 h 79"/>
                  <a:gd name="T92" fmla="*/ 12 w 69"/>
                  <a:gd name="T93" fmla="*/ 50 h 79"/>
                  <a:gd name="T94" fmla="*/ 12 w 69"/>
                  <a:gd name="T95" fmla="*/ 54 h 79"/>
                  <a:gd name="T96" fmla="*/ 12 w 69"/>
                  <a:gd name="T97" fmla="*/ 58 h 79"/>
                  <a:gd name="T98" fmla="*/ 16 w 69"/>
                  <a:gd name="T99" fmla="*/ 60 h 79"/>
                  <a:gd name="T100" fmla="*/ 16 w 69"/>
                  <a:gd name="T101" fmla="*/ 64 h 79"/>
                  <a:gd name="T102" fmla="*/ 16 w 69"/>
                  <a:gd name="T103" fmla="*/ 68 h 79"/>
                  <a:gd name="T104" fmla="*/ 20 w 69"/>
                  <a:gd name="T105" fmla="*/ 70 h 79"/>
                  <a:gd name="T106" fmla="*/ 24 w 69"/>
                  <a:gd name="T107" fmla="*/ 72 h 79"/>
                  <a:gd name="T108" fmla="*/ 28 w 69"/>
                  <a:gd name="T109" fmla="*/ 76 h 79"/>
                  <a:gd name="T110" fmla="*/ 32 w 69"/>
                  <a:gd name="T111" fmla="*/ 78 h 79"/>
                  <a:gd name="T112" fmla="*/ 36 w 69"/>
                  <a:gd name="T113" fmla="*/ 78 h 79"/>
                  <a:gd name="T114" fmla="*/ 38 w 69"/>
                  <a:gd name="T115" fmla="*/ 74 h 79"/>
                  <a:gd name="T116" fmla="*/ 40 w 69"/>
                  <a:gd name="T117" fmla="*/ 70 h 79"/>
                  <a:gd name="T118" fmla="*/ 42 w 69"/>
                  <a:gd name="T119" fmla="*/ 66 h 79"/>
                  <a:gd name="T120" fmla="*/ 46 w 69"/>
                  <a:gd name="T121" fmla="*/ 66 h 79"/>
                  <a:gd name="T122" fmla="*/ 48 w 69"/>
                  <a:gd name="T123" fmla="*/ 62 h 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9" h="79">
                    <a:moveTo>
                      <a:pt x="32" y="74"/>
                    </a:moveTo>
                    <a:lnTo>
                      <a:pt x="34" y="70"/>
                    </a:lnTo>
                    <a:lnTo>
                      <a:pt x="36" y="66"/>
                    </a:lnTo>
                    <a:lnTo>
                      <a:pt x="40" y="66"/>
                    </a:lnTo>
                    <a:lnTo>
                      <a:pt x="44" y="64"/>
                    </a:lnTo>
                    <a:lnTo>
                      <a:pt x="44" y="60"/>
                    </a:lnTo>
                    <a:lnTo>
                      <a:pt x="48" y="60"/>
                    </a:lnTo>
                    <a:lnTo>
                      <a:pt x="52" y="58"/>
                    </a:lnTo>
                    <a:lnTo>
                      <a:pt x="52" y="54"/>
                    </a:lnTo>
                    <a:lnTo>
                      <a:pt x="56" y="52"/>
                    </a:lnTo>
                    <a:lnTo>
                      <a:pt x="58" y="48"/>
                    </a:lnTo>
                    <a:lnTo>
                      <a:pt x="60" y="44"/>
                    </a:lnTo>
                    <a:lnTo>
                      <a:pt x="60" y="40"/>
                    </a:lnTo>
                    <a:lnTo>
                      <a:pt x="60" y="36"/>
                    </a:lnTo>
                    <a:lnTo>
                      <a:pt x="64" y="36"/>
                    </a:lnTo>
                    <a:lnTo>
                      <a:pt x="68" y="34"/>
                    </a:lnTo>
                    <a:lnTo>
                      <a:pt x="68" y="30"/>
                    </a:lnTo>
                    <a:lnTo>
                      <a:pt x="64" y="28"/>
                    </a:lnTo>
                    <a:lnTo>
                      <a:pt x="62" y="24"/>
                    </a:lnTo>
                    <a:lnTo>
                      <a:pt x="60" y="20"/>
                    </a:lnTo>
                    <a:lnTo>
                      <a:pt x="58" y="16"/>
                    </a:lnTo>
                    <a:lnTo>
                      <a:pt x="58" y="12"/>
                    </a:lnTo>
                    <a:lnTo>
                      <a:pt x="56" y="8"/>
                    </a:lnTo>
                    <a:lnTo>
                      <a:pt x="52" y="6"/>
                    </a:lnTo>
                    <a:lnTo>
                      <a:pt x="50" y="2"/>
                    </a:lnTo>
                    <a:lnTo>
                      <a:pt x="46" y="0"/>
                    </a:lnTo>
                    <a:lnTo>
                      <a:pt x="42" y="0"/>
                    </a:lnTo>
                    <a:lnTo>
                      <a:pt x="36" y="0"/>
                    </a:lnTo>
                    <a:lnTo>
                      <a:pt x="32" y="0"/>
                    </a:lnTo>
                    <a:lnTo>
                      <a:pt x="28" y="0"/>
                    </a:lnTo>
                    <a:lnTo>
                      <a:pt x="24" y="0"/>
                    </a:lnTo>
                    <a:lnTo>
                      <a:pt x="20" y="0"/>
                    </a:lnTo>
                    <a:lnTo>
                      <a:pt x="18" y="4"/>
                    </a:lnTo>
                    <a:lnTo>
                      <a:pt x="16" y="8"/>
                    </a:lnTo>
                    <a:lnTo>
                      <a:pt x="14" y="12"/>
                    </a:lnTo>
                    <a:lnTo>
                      <a:pt x="10" y="12"/>
                    </a:lnTo>
                    <a:lnTo>
                      <a:pt x="10" y="16"/>
                    </a:lnTo>
                    <a:lnTo>
                      <a:pt x="10" y="20"/>
                    </a:lnTo>
                    <a:lnTo>
                      <a:pt x="8" y="26"/>
                    </a:lnTo>
                    <a:lnTo>
                      <a:pt x="4" y="26"/>
                    </a:lnTo>
                    <a:lnTo>
                      <a:pt x="0" y="30"/>
                    </a:lnTo>
                    <a:lnTo>
                      <a:pt x="2" y="36"/>
                    </a:lnTo>
                    <a:lnTo>
                      <a:pt x="2" y="40"/>
                    </a:lnTo>
                    <a:lnTo>
                      <a:pt x="4" y="44"/>
                    </a:lnTo>
                    <a:lnTo>
                      <a:pt x="8" y="46"/>
                    </a:lnTo>
                    <a:lnTo>
                      <a:pt x="12" y="46"/>
                    </a:lnTo>
                    <a:lnTo>
                      <a:pt x="12" y="50"/>
                    </a:lnTo>
                    <a:lnTo>
                      <a:pt x="12" y="54"/>
                    </a:lnTo>
                    <a:lnTo>
                      <a:pt x="12" y="58"/>
                    </a:lnTo>
                    <a:lnTo>
                      <a:pt x="16" y="60"/>
                    </a:lnTo>
                    <a:lnTo>
                      <a:pt x="16" y="64"/>
                    </a:lnTo>
                    <a:lnTo>
                      <a:pt x="16" y="68"/>
                    </a:lnTo>
                    <a:lnTo>
                      <a:pt x="20" y="70"/>
                    </a:lnTo>
                    <a:lnTo>
                      <a:pt x="24" y="72"/>
                    </a:lnTo>
                    <a:lnTo>
                      <a:pt x="28" y="76"/>
                    </a:lnTo>
                    <a:lnTo>
                      <a:pt x="32" y="78"/>
                    </a:lnTo>
                    <a:lnTo>
                      <a:pt x="36" y="78"/>
                    </a:lnTo>
                    <a:lnTo>
                      <a:pt x="38" y="74"/>
                    </a:lnTo>
                    <a:lnTo>
                      <a:pt x="40" y="70"/>
                    </a:lnTo>
                    <a:lnTo>
                      <a:pt x="42" y="66"/>
                    </a:lnTo>
                    <a:lnTo>
                      <a:pt x="46" y="66"/>
                    </a:lnTo>
                    <a:lnTo>
                      <a:pt x="48" y="62"/>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Freeform 42"/>
              <p:cNvSpPr>
                <a:spLocks/>
              </p:cNvSpPr>
              <p:nvPr userDrawn="1"/>
            </p:nvSpPr>
            <p:spPr bwMode="ltGray">
              <a:xfrm>
                <a:off x="4602" y="3278"/>
                <a:ext cx="39" cy="45"/>
              </a:xfrm>
              <a:custGeom>
                <a:avLst/>
                <a:gdLst>
                  <a:gd name="T0" fmla="*/ 18 w 39"/>
                  <a:gd name="T1" fmla="*/ 44 h 45"/>
                  <a:gd name="T2" fmla="*/ 18 w 39"/>
                  <a:gd name="T3" fmla="*/ 40 h 45"/>
                  <a:gd name="T4" fmla="*/ 20 w 39"/>
                  <a:gd name="T5" fmla="*/ 36 h 45"/>
                  <a:gd name="T6" fmla="*/ 24 w 39"/>
                  <a:gd name="T7" fmla="*/ 36 h 45"/>
                  <a:gd name="T8" fmla="*/ 26 w 39"/>
                  <a:gd name="T9" fmla="*/ 32 h 45"/>
                  <a:gd name="T10" fmla="*/ 30 w 39"/>
                  <a:gd name="T11" fmla="*/ 30 h 45"/>
                  <a:gd name="T12" fmla="*/ 34 w 39"/>
                  <a:gd name="T13" fmla="*/ 28 h 45"/>
                  <a:gd name="T14" fmla="*/ 38 w 39"/>
                  <a:gd name="T15" fmla="*/ 24 h 45"/>
                  <a:gd name="T16" fmla="*/ 38 w 39"/>
                  <a:gd name="T17" fmla="*/ 20 h 45"/>
                  <a:gd name="T18" fmla="*/ 38 w 39"/>
                  <a:gd name="T19" fmla="*/ 16 h 45"/>
                  <a:gd name="T20" fmla="*/ 36 w 39"/>
                  <a:gd name="T21" fmla="*/ 12 h 45"/>
                  <a:gd name="T22" fmla="*/ 34 w 39"/>
                  <a:gd name="T23" fmla="*/ 8 h 45"/>
                  <a:gd name="T24" fmla="*/ 30 w 39"/>
                  <a:gd name="T25" fmla="*/ 6 h 45"/>
                  <a:gd name="T26" fmla="*/ 26 w 39"/>
                  <a:gd name="T27" fmla="*/ 4 h 45"/>
                  <a:gd name="T28" fmla="*/ 24 w 39"/>
                  <a:gd name="T29" fmla="*/ 0 h 45"/>
                  <a:gd name="T30" fmla="*/ 20 w 39"/>
                  <a:gd name="T31" fmla="*/ 0 h 45"/>
                  <a:gd name="T32" fmla="*/ 16 w 39"/>
                  <a:gd name="T33" fmla="*/ 0 h 45"/>
                  <a:gd name="T34" fmla="*/ 12 w 39"/>
                  <a:gd name="T35" fmla="*/ 0 h 45"/>
                  <a:gd name="T36" fmla="*/ 8 w 39"/>
                  <a:gd name="T37" fmla="*/ 0 h 45"/>
                  <a:gd name="T38" fmla="*/ 4 w 39"/>
                  <a:gd name="T39" fmla="*/ 0 h 45"/>
                  <a:gd name="T40" fmla="*/ 4 w 39"/>
                  <a:gd name="T41" fmla="*/ 4 h 45"/>
                  <a:gd name="T42" fmla="*/ 2 w 39"/>
                  <a:gd name="T43" fmla="*/ 8 h 45"/>
                  <a:gd name="T44" fmla="*/ 2 w 39"/>
                  <a:gd name="T45" fmla="*/ 12 h 45"/>
                  <a:gd name="T46" fmla="*/ 2 w 39"/>
                  <a:gd name="T47" fmla="*/ 18 h 45"/>
                  <a:gd name="T48" fmla="*/ 0 w 39"/>
                  <a:gd name="T49" fmla="*/ 22 h 45"/>
                  <a:gd name="T50" fmla="*/ 0 w 39"/>
                  <a:gd name="T51" fmla="*/ 26 h 45"/>
                  <a:gd name="T52" fmla="*/ 0 w 39"/>
                  <a:gd name="T53" fmla="*/ 30 h 45"/>
                  <a:gd name="T54" fmla="*/ 0 w 39"/>
                  <a:gd name="T55" fmla="*/ 34 h 45"/>
                  <a:gd name="T56" fmla="*/ 6 w 39"/>
                  <a:gd name="T57" fmla="*/ 38 h 45"/>
                  <a:gd name="T58" fmla="*/ 10 w 39"/>
                  <a:gd name="T59" fmla="*/ 36 h 45"/>
                  <a:gd name="T60" fmla="*/ 10 w 39"/>
                  <a:gd name="T61" fmla="*/ 40 h 45"/>
                  <a:gd name="T62" fmla="*/ 14 w 39"/>
                  <a:gd name="T63" fmla="*/ 42 h 45"/>
                  <a:gd name="T64" fmla="*/ 18 w 39"/>
                  <a:gd name="T65" fmla="*/ 44 h 45"/>
                  <a:gd name="T66" fmla="*/ 18 w 39"/>
                  <a:gd name="T67" fmla="*/ 44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 h="45">
                    <a:moveTo>
                      <a:pt x="18" y="44"/>
                    </a:moveTo>
                    <a:lnTo>
                      <a:pt x="18" y="40"/>
                    </a:lnTo>
                    <a:lnTo>
                      <a:pt x="20" y="36"/>
                    </a:lnTo>
                    <a:lnTo>
                      <a:pt x="24" y="36"/>
                    </a:lnTo>
                    <a:lnTo>
                      <a:pt x="26" y="32"/>
                    </a:lnTo>
                    <a:lnTo>
                      <a:pt x="30" y="30"/>
                    </a:lnTo>
                    <a:lnTo>
                      <a:pt x="34" y="28"/>
                    </a:lnTo>
                    <a:lnTo>
                      <a:pt x="38" y="24"/>
                    </a:lnTo>
                    <a:lnTo>
                      <a:pt x="38" y="20"/>
                    </a:lnTo>
                    <a:lnTo>
                      <a:pt x="38" y="16"/>
                    </a:lnTo>
                    <a:lnTo>
                      <a:pt x="36" y="12"/>
                    </a:lnTo>
                    <a:lnTo>
                      <a:pt x="34" y="8"/>
                    </a:lnTo>
                    <a:lnTo>
                      <a:pt x="30" y="6"/>
                    </a:lnTo>
                    <a:lnTo>
                      <a:pt x="26" y="4"/>
                    </a:lnTo>
                    <a:lnTo>
                      <a:pt x="24" y="0"/>
                    </a:lnTo>
                    <a:lnTo>
                      <a:pt x="20" y="0"/>
                    </a:lnTo>
                    <a:lnTo>
                      <a:pt x="16" y="0"/>
                    </a:lnTo>
                    <a:lnTo>
                      <a:pt x="12" y="0"/>
                    </a:lnTo>
                    <a:lnTo>
                      <a:pt x="8" y="0"/>
                    </a:lnTo>
                    <a:lnTo>
                      <a:pt x="4" y="0"/>
                    </a:lnTo>
                    <a:lnTo>
                      <a:pt x="4" y="4"/>
                    </a:lnTo>
                    <a:lnTo>
                      <a:pt x="2" y="8"/>
                    </a:lnTo>
                    <a:lnTo>
                      <a:pt x="2" y="12"/>
                    </a:lnTo>
                    <a:lnTo>
                      <a:pt x="2" y="18"/>
                    </a:lnTo>
                    <a:lnTo>
                      <a:pt x="0" y="22"/>
                    </a:lnTo>
                    <a:lnTo>
                      <a:pt x="0" y="26"/>
                    </a:lnTo>
                    <a:lnTo>
                      <a:pt x="0" y="30"/>
                    </a:lnTo>
                    <a:lnTo>
                      <a:pt x="0" y="34"/>
                    </a:lnTo>
                    <a:lnTo>
                      <a:pt x="6" y="38"/>
                    </a:lnTo>
                    <a:lnTo>
                      <a:pt x="10" y="36"/>
                    </a:lnTo>
                    <a:lnTo>
                      <a:pt x="10" y="40"/>
                    </a:lnTo>
                    <a:lnTo>
                      <a:pt x="14" y="42"/>
                    </a:lnTo>
                    <a:lnTo>
                      <a:pt x="18" y="44"/>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Freeform 43"/>
              <p:cNvSpPr>
                <a:spLocks/>
              </p:cNvSpPr>
              <p:nvPr userDrawn="1"/>
            </p:nvSpPr>
            <p:spPr bwMode="ltGray">
              <a:xfrm>
                <a:off x="4610" y="3444"/>
                <a:ext cx="61" cy="55"/>
              </a:xfrm>
              <a:custGeom>
                <a:avLst/>
                <a:gdLst>
                  <a:gd name="T0" fmla="*/ 60 w 61"/>
                  <a:gd name="T1" fmla="*/ 4 h 55"/>
                  <a:gd name="T2" fmla="*/ 60 w 61"/>
                  <a:gd name="T3" fmla="*/ 8 h 55"/>
                  <a:gd name="T4" fmla="*/ 60 w 61"/>
                  <a:gd name="T5" fmla="*/ 12 h 55"/>
                  <a:gd name="T6" fmla="*/ 58 w 61"/>
                  <a:gd name="T7" fmla="*/ 16 h 55"/>
                  <a:gd name="T8" fmla="*/ 56 w 61"/>
                  <a:gd name="T9" fmla="*/ 20 h 55"/>
                  <a:gd name="T10" fmla="*/ 52 w 61"/>
                  <a:gd name="T11" fmla="*/ 22 h 55"/>
                  <a:gd name="T12" fmla="*/ 52 w 61"/>
                  <a:gd name="T13" fmla="*/ 26 h 55"/>
                  <a:gd name="T14" fmla="*/ 52 w 61"/>
                  <a:gd name="T15" fmla="*/ 30 h 55"/>
                  <a:gd name="T16" fmla="*/ 52 w 61"/>
                  <a:gd name="T17" fmla="*/ 34 h 55"/>
                  <a:gd name="T18" fmla="*/ 52 w 61"/>
                  <a:gd name="T19" fmla="*/ 38 h 55"/>
                  <a:gd name="T20" fmla="*/ 48 w 61"/>
                  <a:gd name="T21" fmla="*/ 38 h 55"/>
                  <a:gd name="T22" fmla="*/ 44 w 61"/>
                  <a:gd name="T23" fmla="*/ 38 h 55"/>
                  <a:gd name="T24" fmla="*/ 42 w 61"/>
                  <a:gd name="T25" fmla="*/ 42 h 55"/>
                  <a:gd name="T26" fmla="*/ 42 w 61"/>
                  <a:gd name="T27" fmla="*/ 46 h 55"/>
                  <a:gd name="T28" fmla="*/ 36 w 61"/>
                  <a:gd name="T29" fmla="*/ 46 h 55"/>
                  <a:gd name="T30" fmla="*/ 32 w 61"/>
                  <a:gd name="T31" fmla="*/ 46 h 55"/>
                  <a:gd name="T32" fmla="*/ 30 w 61"/>
                  <a:gd name="T33" fmla="*/ 50 h 55"/>
                  <a:gd name="T34" fmla="*/ 28 w 61"/>
                  <a:gd name="T35" fmla="*/ 54 h 55"/>
                  <a:gd name="T36" fmla="*/ 24 w 61"/>
                  <a:gd name="T37" fmla="*/ 54 h 55"/>
                  <a:gd name="T38" fmla="*/ 20 w 61"/>
                  <a:gd name="T39" fmla="*/ 54 h 55"/>
                  <a:gd name="T40" fmla="*/ 14 w 61"/>
                  <a:gd name="T41" fmla="*/ 52 h 55"/>
                  <a:gd name="T42" fmla="*/ 10 w 61"/>
                  <a:gd name="T43" fmla="*/ 50 h 55"/>
                  <a:gd name="T44" fmla="*/ 8 w 61"/>
                  <a:gd name="T45" fmla="*/ 46 h 55"/>
                  <a:gd name="T46" fmla="*/ 4 w 61"/>
                  <a:gd name="T47" fmla="*/ 44 h 55"/>
                  <a:gd name="T48" fmla="*/ 2 w 61"/>
                  <a:gd name="T49" fmla="*/ 40 h 55"/>
                  <a:gd name="T50" fmla="*/ 2 w 61"/>
                  <a:gd name="T51" fmla="*/ 36 h 55"/>
                  <a:gd name="T52" fmla="*/ 0 w 61"/>
                  <a:gd name="T53" fmla="*/ 32 h 55"/>
                  <a:gd name="T54" fmla="*/ 0 w 61"/>
                  <a:gd name="T55" fmla="*/ 28 h 55"/>
                  <a:gd name="T56" fmla="*/ 0 w 61"/>
                  <a:gd name="T57" fmla="*/ 24 h 55"/>
                  <a:gd name="T58" fmla="*/ 0 w 61"/>
                  <a:gd name="T59" fmla="*/ 20 h 55"/>
                  <a:gd name="T60" fmla="*/ 0 w 61"/>
                  <a:gd name="T61" fmla="*/ 16 h 55"/>
                  <a:gd name="T62" fmla="*/ 4 w 61"/>
                  <a:gd name="T63" fmla="*/ 16 h 55"/>
                  <a:gd name="T64" fmla="*/ 4 w 61"/>
                  <a:gd name="T65" fmla="*/ 12 h 55"/>
                  <a:gd name="T66" fmla="*/ 8 w 61"/>
                  <a:gd name="T67" fmla="*/ 12 h 55"/>
                  <a:gd name="T68" fmla="*/ 10 w 61"/>
                  <a:gd name="T69" fmla="*/ 8 h 55"/>
                  <a:gd name="T70" fmla="*/ 14 w 61"/>
                  <a:gd name="T71" fmla="*/ 6 h 55"/>
                  <a:gd name="T72" fmla="*/ 18 w 61"/>
                  <a:gd name="T73" fmla="*/ 4 h 55"/>
                  <a:gd name="T74" fmla="*/ 22 w 61"/>
                  <a:gd name="T75" fmla="*/ 4 h 55"/>
                  <a:gd name="T76" fmla="*/ 26 w 61"/>
                  <a:gd name="T77" fmla="*/ 2 h 55"/>
                  <a:gd name="T78" fmla="*/ 30 w 61"/>
                  <a:gd name="T79" fmla="*/ 2 h 55"/>
                  <a:gd name="T80" fmla="*/ 34 w 61"/>
                  <a:gd name="T81" fmla="*/ 2 h 55"/>
                  <a:gd name="T82" fmla="*/ 38 w 61"/>
                  <a:gd name="T83" fmla="*/ 2 h 55"/>
                  <a:gd name="T84" fmla="*/ 42 w 61"/>
                  <a:gd name="T85" fmla="*/ 2 h 55"/>
                  <a:gd name="T86" fmla="*/ 48 w 61"/>
                  <a:gd name="T87" fmla="*/ 0 h 55"/>
                  <a:gd name="T88" fmla="*/ 52 w 61"/>
                  <a:gd name="T89" fmla="*/ 0 h 55"/>
                  <a:gd name="T90" fmla="*/ 56 w 61"/>
                  <a:gd name="T91" fmla="*/ 0 h 55"/>
                  <a:gd name="T92" fmla="*/ 60 w 61"/>
                  <a:gd name="T93" fmla="*/ 2 h 55"/>
                  <a:gd name="T94" fmla="*/ 60 w 61"/>
                  <a:gd name="T95" fmla="*/ 4 h 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1" h="55">
                    <a:moveTo>
                      <a:pt x="60" y="4"/>
                    </a:moveTo>
                    <a:lnTo>
                      <a:pt x="60" y="8"/>
                    </a:lnTo>
                    <a:lnTo>
                      <a:pt x="60" y="12"/>
                    </a:lnTo>
                    <a:lnTo>
                      <a:pt x="58" y="16"/>
                    </a:lnTo>
                    <a:lnTo>
                      <a:pt x="56" y="20"/>
                    </a:lnTo>
                    <a:lnTo>
                      <a:pt x="52" y="22"/>
                    </a:lnTo>
                    <a:lnTo>
                      <a:pt x="52" y="26"/>
                    </a:lnTo>
                    <a:lnTo>
                      <a:pt x="52" y="30"/>
                    </a:lnTo>
                    <a:lnTo>
                      <a:pt x="52" y="34"/>
                    </a:lnTo>
                    <a:lnTo>
                      <a:pt x="52" y="38"/>
                    </a:lnTo>
                    <a:lnTo>
                      <a:pt x="48" y="38"/>
                    </a:lnTo>
                    <a:lnTo>
                      <a:pt x="44" y="38"/>
                    </a:lnTo>
                    <a:lnTo>
                      <a:pt x="42" y="42"/>
                    </a:lnTo>
                    <a:lnTo>
                      <a:pt x="42" y="46"/>
                    </a:lnTo>
                    <a:lnTo>
                      <a:pt x="36" y="46"/>
                    </a:lnTo>
                    <a:lnTo>
                      <a:pt x="32" y="46"/>
                    </a:lnTo>
                    <a:lnTo>
                      <a:pt x="30" y="50"/>
                    </a:lnTo>
                    <a:lnTo>
                      <a:pt x="28" y="54"/>
                    </a:lnTo>
                    <a:lnTo>
                      <a:pt x="24" y="54"/>
                    </a:lnTo>
                    <a:lnTo>
                      <a:pt x="20" y="54"/>
                    </a:lnTo>
                    <a:lnTo>
                      <a:pt x="14" y="52"/>
                    </a:lnTo>
                    <a:lnTo>
                      <a:pt x="10" y="50"/>
                    </a:lnTo>
                    <a:lnTo>
                      <a:pt x="8" y="46"/>
                    </a:lnTo>
                    <a:lnTo>
                      <a:pt x="4" y="44"/>
                    </a:lnTo>
                    <a:lnTo>
                      <a:pt x="2" y="40"/>
                    </a:lnTo>
                    <a:lnTo>
                      <a:pt x="2" y="36"/>
                    </a:lnTo>
                    <a:lnTo>
                      <a:pt x="0" y="32"/>
                    </a:lnTo>
                    <a:lnTo>
                      <a:pt x="0" y="28"/>
                    </a:lnTo>
                    <a:lnTo>
                      <a:pt x="0" y="24"/>
                    </a:lnTo>
                    <a:lnTo>
                      <a:pt x="0" y="20"/>
                    </a:lnTo>
                    <a:lnTo>
                      <a:pt x="0" y="16"/>
                    </a:lnTo>
                    <a:lnTo>
                      <a:pt x="4" y="16"/>
                    </a:lnTo>
                    <a:lnTo>
                      <a:pt x="4" y="12"/>
                    </a:lnTo>
                    <a:lnTo>
                      <a:pt x="8" y="12"/>
                    </a:lnTo>
                    <a:lnTo>
                      <a:pt x="10" y="8"/>
                    </a:lnTo>
                    <a:lnTo>
                      <a:pt x="14" y="6"/>
                    </a:lnTo>
                    <a:lnTo>
                      <a:pt x="18" y="4"/>
                    </a:lnTo>
                    <a:lnTo>
                      <a:pt x="22" y="4"/>
                    </a:lnTo>
                    <a:lnTo>
                      <a:pt x="26" y="2"/>
                    </a:lnTo>
                    <a:lnTo>
                      <a:pt x="30" y="2"/>
                    </a:lnTo>
                    <a:lnTo>
                      <a:pt x="34" y="2"/>
                    </a:lnTo>
                    <a:lnTo>
                      <a:pt x="38" y="2"/>
                    </a:lnTo>
                    <a:lnTo>
                      <a:pt x="42" y="2"/>
                    </a:lnTo>
                    <a:lnTo>
                      <a:pt x="48" y="0"/>
                    </a:lnTo>
                    <a:lnTo>
                      <a:pt x="52" y="0"/>
                    </a:lnTo>
                    <a:lnTo>
                      <a:pt x="56" y="0"/>
                    </a:lnTo>
                    <a:lnTo>
                      <a:pt x="60" y="2"/>
                    </a:lnTo>
                    <a:lnTo>
                      <a:pt x="60" y="4"/>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 name="Freeform 44"/>
              <p:cNvSpPr>
                <a:spLocks/>
              </p:cNvSpPr>
              <p:nvPr userDrawn="1"/>
            </p:nvSpPr>
            <p:spPr bwMode="ltGray">
              <a:xfrm>
                <a:off x="5144" y="2808"/>
                <a:ext cx="17" cy="17"/>
              </a:xfrm>
              <a:custGeom>
                <a:avLst/>
                <a:gdLst>
                  <a:gd name="T0" fmla="*/ 5 w 17"/>
                  <a:gd name="T1" fmla="*/ 13 h 17"/>
                  <a:gd name="T2" fmla="*/ 10 w 17"/>
                  <a:gd name="T3" fmla="*/ 13 h 17"/>
                  <a:gd name="T4" fmla="*/ 16 w 17"/>
                  <a:gd name="T5" fmla="*/ 13 h 17"/>
                  <a:gd name="T6" fmla="*/ 16 w 17"/>
                  <a:gd name="T7" fmla="*/ 9 h 17"/>
                  <a:gd name="T8" fmla="*/ 16 w 17"/>
                  <a:gd name="T9" fmla="*/ 4 h 17"/>
                  <a:gd name="T10" fmla="*/ 8 w 17"/>
                  <a:gd name="T11" fmla="*/ 0 h 17"/>
                  <a:gd name="T12" fmla="*/ 5 w 17"/>
                  <a:gd name="T13" fmla="*/ 4 h 17"/>
                  <a:gd name="T14" fmla="*/ 0 w 17"/>
                  <a:gd name="T15" fmla="*/ 6 h 17"/>
                  <a:gd name="T16" fmla="*/ 0 w 17"/>
                  <a:gd name="T17" fmla="*/ 11 h 17"/>
                  <a:gd name="T18" fmla="*/ 2 w 17"/>
                  <a:gd name="T19" fmla="*/ 16 h 17"/>
                  <a:gd name="T20" fmla="*/ 8 w 17"/>
                  <a:gd name="T21" fmla="*/ 16 h 17"/>
                  <a:gd name="T22" fmla="*/ 5 w 17"/>
                  <a:gd name="T23" fmla="*/ 13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7">
                    <a:moveTo>
                      <a:pt x="5" y="13"/>
                    </a:moveTo>
                    <a:lnTo>
                      <a:pt x="10" y="13"/>
                    </a:lnTo>
                    <a:lnTo>
                      <a:pt x="16" y="13"/>
                    </a:lnTo>
                    <a:lnTo>
                      <a:pt x="16" y="9"/>
                    </a:lnTo>
                    <a:lnTo>
                      <a:pt x="16" y="4"/>
                    </a:lnTo>
                    <a:lnTo>
                      <a:pt x="8" y="0"/>
                    </a:lnTo>
                    <a:lnTo>
                      <a:pt x="5" y="4"/>
                    </a:lnTo>
                    <a:lnTo>
                      <a:pt x="0" y="6"/>
                    </a:lnTo>
                    <a:lnTo>
                      <a:pt x="0" y="11"/>
                    </a:lnTo>
                    <a:lnTo>
                      <a:pt x="2" y="16"/>
                    </a:lnTo>
                    <a:lnTo>
                      <a:pt x="8" y="16"/>
                    </a:lnTo>
                    <a:lnTo>
                      <a:pt x="5" y="13"/>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 name="Freeform 45"/>
              <p:cNvSpPr>
                <a:spLocks/>
              </p:cNvSpPr>
              <p:nvPr userDrawn="1"/>
            </p:nvSpPr>
            <p:spPr bwMode="ltGray">
              <a:xfrm>
                <a:off x="5394" y="3226"/>
                <a:ext cx="27" cy="17"/>
              </a:xfrm>
              <a:custGeom>
                <a:avLst/>
                <a:gdLst>
                  <a:gd name="T0" fmla="*/ 18 w 27"/>
                  <a:gd name="T1" fmla="*/ 10 h 17"/>
                  <a:gd name="T2" fmla="*/ 16 w 27"/>
                  <a:gd name="T3" fmla="*/ 14 h 17"/>
                  <a:gd name="T4" fmla="*/ 12 w 27"/>
                  <a:gd name="T5" fmla="*/ 16 h 17"/>
                  <a:gd name="T6" fmla="*/ 8 w 27"/>
                  <a:gd name="T7" fmla="*/ 16 h 17"/>
                  <a:gd name="T8" fmla="*/ 4 w 27"/>
                  <a:gd name="T9" fmla="*/ 16 h 17"/>
                  <a:gd name="T10" fmla="*/ 0 w 27"/>
                  <a:gd name="T11" fmla="*/ 16 h 17"/>
                  <a:gd name="T12" fmla="*/ 0 w 27"/>
                  <a:gd name="T13" fmla="*/ 12 h 17"/>
                  <a:gd name="T14" fmla="*/ 0 w 27"/>
                  <a:gd name="T15" fmla="*/ 8 h 17"/>
                  <a:gd name="T16" fmla="*/ 0 w 27"/>
                  <a:gd name="T17" fmla="*/ 4 h 17"/>
                  <a:gd name="T18" fmla="*/ 2 w 27"/>
                  <a:gd name="T19" fmla="*/ 0 h 17"/>
                  <a:gd name="T20" fmla="*/ 6 w 27"/>
                  <a:gd name="T21" fmla="*/ 0 h 17"/>
                  <a:gd name="T22" fmla="*/ 10 w 27"/>
                  <a:gd name="T23" fmla="*/ 0 h 17"/>
                  <a:gd name="T24" fmla="*/ 14 w 27"/>
                  <a:gd name="T25" fmla="*/ 0 h 17"/>
                  <a:gd name="T26" fmla="*/ 18 w 27"/>
                  <a:gd name="T27" fmla="*/ 2 h 17"/>
                  <a:gd name="T28" fmla="*/ 22 w 27"/>
                  <a:gd name="T29" fmla="*/ 2 h 17"/>
                  <a:gd name="T30" fmla="*/ 26 w 27"/>
                  <a:gd name="T31" fmla="*/ 2 h 17"/>
                  <a:gd name="T32" fmla="*/ 26 w 27"/>
                  <a:gd name="T33" fmla="*/ 6 h 17"/>
                  <a:gd name="T34" fmla="*/ 22 w 27"/>
                  <a:gd name="T35" fmla="*/ 8 h 17"/>
                  <a:gd name="T36" fmla="*/ 18 w 27"/>
                  <a:gd name="T37" fmla="*/ 10 h 17"/>
                  <a:gd name="T38" fmla="*/ 16 w 27"/>
                  <a:gd name="T39" fmla="*/ 14 h 17"/>
                  <a:gd name="T40" fmla="*/ 18 w 27"/>
                  <a:gd name="T41" fmla="*/ 1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 h="17">
                    <a:moveTo>
                      <a:pt x="18" y="10"/>
                    </a:moveTo>
                    <a:lnTo>
                      <a:pt x="16" y="14"/>
                    </a:lnTo>
                    <a:lnTo>
                      <a:pt x="12" y="16"/>
                    </a:lnTo>
                    <a:lnTo>
                      <a:pt x="8" y="16"/>
                    </a:lnTo>
                    <a:lnTo>
                      <a:pt x="4" y="16"/>
                    </a:lnTo>
                    <a:lnTo>
                      <a:pt x="0" y="16"/>
                    </a:lnTo>
                    <a:lnTo>
                      <a:pt x="0" y="12"/>
                    </a:lnTo>
                    <a:lnTo>
                      <a:pt x="0" y="8"/>
                    </a:lnTo>
                    <a:lnTo>
                      <a:pt x="0" y="4"/>
                    </a:lnTo>
                    <a:lnTo>
                      <a:pt x="2" y="0"/>
                    </a:lnTo>
                    <a:lnTo>
                      <a:pt x="6" y="0"/>
                    </a:lnTo>
                    <a:lnTo>
                      <a:pt x="10" y="0"/>
                    </a:lnTo>
                    <a:lnTo>
                      <a:pt x="14" y="0"/>
                    </a:lnTo>
                    <a:lnTo>
                      <a:pt x="18" y="2"/>
                    </a:lnTo>
                    <a:lnTo>
                      <a:pt x="22" y="2"/>
                    </a:lnTo>
                    <a:lnTo>
                      <a:pt x="26" y="2"/>
                    </a:lnTo>
                    <a:lnTo>
                      <a:pt x="26" y="6"/>
                    </a:lnTo>
                    <a:lnTo>
                      <a:pt x="22" y="8"/>
                    </a:lnTo>
                    <a:lnTo>
                      <a:pt x="18" y="10"/>
                    </a:lnTo>
                    <a:lnTo>
                      <a:pt x="16" y="14"/>
                    </a:lnTo>
                    <a:lnTo>
                      <a:pt x="18" y="1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Freeform 46"/>
              <p:cNvSpPr>
                <a:spLocks/>
              </p:cNvSpPr>
              <p:nvPr userDrawn="1"/>
            </p:nvSpPr>
            <p:spPr bwMode="ltGray">
              <a:xfrm>
                <a:off x="5400" y="3256"/>
                <a:ext cx="31" cy="21"/>
              </a:xfrm>
              <a:custGeom>
                <a:avLst/>
                <a:gdLst>
                  <a:gd name="T0" fmla="*/ 2 w 31"/>
                  <a:gd name="T1" fmla="*/ 18 h 21"/>
                  <a:gd name="T2" fmla="*/ 6 w 31"/>
                  <a:gd name="T3" fmla="*/ 18 h 21"/>
                  <a:gd name="T4" fmla="*/ 10 w 31"/>
                  <a:gd name="T5" fmla="*/ 20 h 21"/>
                  <a:gd name="T6" fmla="*/ 14 w 31"/>
                  <a:gd name="T7" fmla="*/ 20 h 21"/>
                  <a:gd name="T8" fmla="*/ 18 w 31"/>
                  <a:gd name="T9" fmla="*/ 20 h 21"/>
                  <a:gd name="T10" fmla="*/ 22 w 31"/>
                  <a:gd name="T11" fmla="*/ 18 h 21"/>
                  <a:gd name="T12" fmla="*/ 26 w 31"/>
                  <a:gd name="T13" fmla="*/ 18 h 21"/>
                  <a:gd name="T14" fmla="*/ 30 w 31"/>
                  <a:gd name="T15" fmla="*/ 14 h 21"/>
                  <a:gd name="T16" fmla="*/ 30 w 31"/>
                  <a:gd name="T17" fmla="*/ 10 h 21"/>
                  <a:gd name="T18" fmla="*/ 28 w 31"/>
                  <a:gd name="T19" fmla="*/ 6 h 21"/>
                  <a:gd name="T20" fmla="*/ 28 w 31"/>
                  <a:gd name="T21" fmla="*/ 2 h 21"/>
                  <a:gd name="T22" fmla="*/ 24 w 31"/>
                  <a:gd name="T23" fmla="*/ 0 h 21"/>
                  <a:gd name="T24" fmla="*/ 20 w 31"/>
                  <a:gd name="T25" fmla="*/ 0 h 21"/>
                  <a:gd name="T26" fmla="*/ 16 w 31"/>
                  <a:gd name="T27" fmla="*/ 0 h 21"/>
                  <a:gd name="T28" fmla="*/ 12 w 31"/>
                  <a:gd name="T29" fmla="*/ 0 h 21"/>
                  <a:gd name="T30" fmla="*/ 10 w 31"/>
                  <a:gd name="T31" fmla="*/ 4 h 21"/>
                  <a:gd name="T32" fmla="*/ 10 w 31"/>
                  <a:gd name="T33" fmla="*/ 8 h 21"/>
                  <a:gd name="T34" fmla="*/ 6 w 31"/>
                  <a:gd name="T35" fmla="*/ 8 h 21"/>
                  <a:gd name="T36" fmla="*/ 2 w 31"/>
                  <a:gd name="T37" fmla="*/ 8 h 21"/>
                  <a:gd name="T38" fmla="*/ 2 w 31"/>
                  <a:gd name="T39" fmla="*/ 12 h 21"/>
                  <a:gd name="T40" fmla="*/ 0 w 31"/>
                  <a:gd name="T41" fmla="*/ 16 h 21"/>
                  <a:gd name="T42" fmla="*/ 2 w 31"/>
                  <a:gd name="T43" fmla="*/ 18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21">
                    <a:moveTo>
                      <a:pt x="2" y="18"/>
                    </a:moveTo>
                    <a:lnTo>
                      <a:pt x="6" y="18"/>
                    </a:lnTo>
                    <a:lnTo>
                      <a:pt x="10" y="20"/>
                    </a:lnTo>
                    <a:lnTo>
                      <a:pt x="14" y="20"/>
                    </a:lnTo>
                    <a:lnTo>
                      <a:pt x="18" y="20"/>
                    </a:lnTo>
                    <a:lnTo>
                      <a:pt x="22" y="18"/>
                    </a:lnTo>
                    <a:lnTo>
                      <a:pt x="26" y="18"/>
                    </a:lnTo>
                    <a:lnTo>
                      <a:pt x="30" y="14"/>
                    </a:lnTo>
                    <a:lnTo>
                      <a:pt x="30" y="10"/>
                    </a:lnTo>
                    <a:lnTo>
                      <a:pt x="28" y="6"/>
                    </a:lnTo>
                    <a:lnTo>
                      <a:pt x="28" y="2"/>
                    </a:lnTo>
                    <a:lnTo>
                      <a:pt x="24" y="0"/>
                    </a:lnTo>
                    <a:lnTo>
                      <a:pt x="20" y="0"/>
                    </a:lnTo>
                    <a:lnTo>
                      <a:pt x="16" y="0"/>
                    </a:lnTo>
                    <a:lnTo>
                      <a:pt x="12" y="0"/>
                    </a:lnTo>
                    <a:lnTo>
                      <a:pt x="10" y="4"/>
                    </a:lnTo>
                    <a:lnTo>
                      <a:pt x="10" y="8"/>
                    </a:lnTo>
                    <a:lnTo>
                      <a:pt x="6" y="8"/>
                    </a:lnTo>
                    <a:lnTo>
                      <a:pt x="2" y="8"/>
                    </a:lnTo>
                    <a:lnTo>
                      <a:pt x="2" y="12"/>
                    </a:lnTo>
                    <a:lnTo>
                      <a:pt x="0" y="16"/>
                    </a:lnTo>
                    <a:lnTo>
                      <a:pt x="2" y="1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Freeform 47"/>
              <p:cNvSpPr>
                <a:spLocks/>
              </p:cNvSpPr>
              <p:nvPr userDrawn="1"/>
            </p:nvSpPr>
            <p:spPr bwMode="ltGray">
              <a:xfrm>
                <a:off x="4486" y="3424"/>
                <a:ext cx="81" cy="59"/>
              </a:xfrm>
              <a:custGeom>
                <a:avLst/>
                <a:gdLst>
                  <a:gd name="T0" fmla="*/ 80 w 81"/>
                  <a:gd name="T1" fmla="*/ 0 h 59"/>
                  <a:gd name="T2" fmla="*/ 80 w 81"/>
                  <a:gd name="T3" fmla="*/ 4 h 59"/>
                  <a:gd name="T4" fmla="*/ 80 w 81"/>
                  <a:gd name="T5" fmla="*/ 8 h 59"/>
                  <a:gd name="T6" fmla="*/ 80 w 81"/>
                  <a:gd name="T7" fmla="*/ 12 h 59"/>
                  <a:gd name="T8" fmla="*/ 78 w 81"/>
                  <a:gd name="T9" fmla="*/ 16 h 59"/>
                  <a:gd name="T10" fmla="*/ 74 w 81"/>
                  <a:gd name="T11" fmla="*/ 18 h 59"/>
                  <a:gd name="T12" fmla="*/ 70 w 81"/>
                  <a:gd name="T13" fmla="*/ 20 h 59"/>
                  <a:gd name="T14" fmla="*/ 68 w 81"/>
                  <a:gd name="T15" fmla="*/ 24 h 59"/>
                  <a:gd name="T16" fmla="*/ 64 w 81"/>
                  <a:gd name="T17" fmla="*/ 26 h 59"/>
                  <a:gd name="T18" fmla="*/ 62 w 81"/>
                  <a:gd name="T19" fmla="*/ 30 h 59"/>
                  <a:gd name="T20" fmla="*/ 58 w 81"/>
                  <a:gd name="T21" fmla="*/ 32 h 59"/>
                  <a:gd name="T22" fmla="*/ 56 w 81"/>
                  <a:gd name="T23" fmla="*/ 36 h 59"/>
                  <a:gd name="T24" fmla="*/ 52 w 81"/>
                  <a:gd name="T25" fmla="*/ 38 h 59"/>
                  <a:gd name="T26" fmla="*/ 50 w 81"/>
                  <a:gd name="T27" fmla="*/ 42 h 59"/>
                  <a:gd name="T28" fmla="*/ 46 w 81"/>
                  <a:gd name="T29" fmla="*/ 44 h 59"/>
                  <a:gd name="T30" fmla="*/ 42 w 81"/>
                  <a:gd name="T31" fmla="*/ 50 h 59"/>
                  <a:gd name="T32" fmla="*/ 42 w 81"/>
                  <a:gd name="T33" fmla="*/ 54 h 59"/>
                  <a:gd name="T34" fmla="*/ 38 w 81"/>
                  <a:gd name="T35" fmla="*/ 56 h 59"/>
                  <a:gd name="T36" fmla="*/ 34 w 81"/>
                  <a:gd name="T37" fmla="*/ 58 h 59"/>
                  <a:gd name="T38" fmla="*/ 30 w 81"/>
                  <a:gd name="T39" fmla="*/ 58 h 59"/>
                  <a:gd name="T40" fmla="*/ 24 w 81"/>
                  <a:gd name="T41" fmla="*/ 58 h 59"/>
                  <a:gd name="T42" fmla="*/ 20 w 81"/>
                  <a:gd name="T43" fmla="*/ 58 h 59"/>
                  <a:gd name="T44" fmla="*/ 16 w 81"/>
                  <a:gd name="T45" fmla="*/ 58 h 59"/>
                  <a:gd name="T46" fmla="*/ 12 w 81"/>
                  <a:gd name="T47" fmla="*/ 58 h 59"/>
                  <a:gd name="T48" fmla="*/ 8 w 81"/>
                  <a:gd name="T49" fmla="*/ 58 h 59"/>
                  <a:gd name="T50" fmla="*/ 6 w 81"/>
                  <a:gd name="T51" fmla="*/ 54 h 59"/>
                  <a:gd name="T52" fmla="*/ 2 w 81"/>
                  <a:gd name="T53" fmla="*/ 52 h 59"/>
                  <a:gd name="T54" fmla="*/ 0 w 81"/>
                  <a:gd name="T55" fmla="*/ 48 h 59"/>
                  <a:gd name="T56" fmla="*/ 0 w 81"/>
                  <a:gd name="T57" fmla="*/ 44 h 59"/>
                  <a:gd name="T58" fmla="*/ 0 w 81"/>
                  <a:gd name="T59" fmla="*/ 40 h 59"/>
                  <a:gd name="T60" fmla="*/ 0 w 81"/>
                  <a:gd name="T61" fmla="*/ 36 h 59"/>
                  <a:gd name="T62" fmla="*/ 0 w 81"/>
                  <a:gd name="T63" fmla="*/ 32 h 59"/>
                  <a:gd name="T64" fmla="*/ 2 w 81"/>
                  <a:gd name="T65" fmla="*/ 28 h 59"/>
                  <a:gd name="T66" fmla="*/ 2 w 81"/>
                  <a:gd name="T67" fmla="*/ 24 h 59"/>
                  <a:gd name="T68" fmla="*/ 2 w 81"/>
                  <a:gd name="T69" fmla="*/ 20 h 59"/>
                  <a:gd name="T70" fmla="*/ 2 w 81"/>
                  <a:gd name="T71" fmla="*/ 16 h 59"/>
                  <a:gd name="T72" fmla="*/ 4 w 81"/>
                  <a:gd name="T73" fmla="*/ 12 h 59"/>
                  <a:gd name="T74" fmla="*/ 8 w 81"/>
                  <a:gd name="T75" fmla="*/ 12 h 59"/>
                  <a:gd name="T76" fmla="*/ 12 w 81"/>
                  <a:gd name="T77" fmla="*/ 12 h 59"/>
                  <a:gd name="T78" fmla="*/ 14 w 81"/>
                  <a:gd name="T79" fmla="*/ 8 h 59"/>
                  <a:gd name="T80" fmla="*/ 18 w 81"/>
                  <a:gd name="T81" fmla="*/ 8 h 59"/>
                  <a:gd name="T82" fmla="*/ 22 w 81"/>
                  <a:gd name="T83" fmla="*/ 6 h 59"/>
                  <a:gd name="T84" fmla="*/ 26 w 81"/>
                  <a:gd name="T85" fmla="*/ 4 h 59"/>
                  <a:gd name="T86" fmla="*/ 30 w 81"/>
                  <a:gd name="T87" fmla="*/ 0 h 59"/>
                  <a:gd name="T88" fmla="*/ 34 w 81"/>
                  <a:gd name="T89" fmla="*/ 0 h 59"/>
                  <a:gd name="T90" fmla="*/ 38 w 81"/>
                  <a:gd name="T91" fmla="*/ 0 h 59"/>
                  <a:gd name="T92" fmla="*/ 42 w 81"/>
                  <a:gd name="T93" fmla="*/ 0 h 59"/>
                  <a:gd name="T94" fmla="*/ 46 w 81"/>
                  <a:gd name="T95" fmla="*/ 0 h 59"/>
                  <a:gd name="T96" fmla="*/ 50 w 81"/>
                  <a:gd name="T97" fmla="*/ 0 h 59"/>
                  <a:gd name="T98" fmla="*/ 54 w 81"/>
                  <a:gd name="T99" fmla="*/ 0 h 59"/>
                  <a:gd name="T100" fmla="*/ 58 w 81"/>
                  <a:gd name="T101" fmla="*/ 0 h 59"/>
                  <a:gd name="T102" fmla="*/ 62 w 81"/>
                  <a:gd name="T103" fmla="*/ 0 h 59"/>
                  <a:gd name="T104" fmla="*/ 66 w 81"/>
                  <a:gd name="T105" fmla="*/ 0 h 59"/>
                  <a:gd name="T106" fmla="*/ 70 w 81"/>
                  <a:gd name="T107" fmla="*/ 0 h 59"/>
                  <a:gd name="T108" fmla="*/ 74 w 81"/>
                  <a:gd name="T109" fmla="*/ 0 h 59"/>
                  <a:gd name="T110" fmla="*/ 78 w 81"/>
                  <a:gd name="T111" fmla="*/ 0 h 59"/>
                  <a:gd name="T112" fmla="*/ 80 w 81"/>
                  <a:gd name="T113" fmla="*/ 0 h 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1" h="59">
                    <a:moveTo>
                      <a:pt x="80" y="0"/>
                    </a:moveTo>
                    <a:lnTo>
                      <a:pt x="80" y="4"/>
                    </a:lnTo>
                    <a:lnTo>
                      <a:pt x="80" y="8"/>
                    </a:lnTo>
                    <a:lnTo>
                      <a:pt x="80" y="12"/>
                    </a:lnTo>
                    <a:lnTo>
                      <a:pt x="78" y="16"/>
                    </a:lnTo>
                    <a:lnTo>
                      <a:pt x="74" y="18"/>
                    </a:lnTo>
                    <a:lnTo>
                      <a:pt x="70" y="20"/>
                    </a:lnTo>
                    <a:lnTo>
                      <a:pt x="68" y="24"/>
                    </a:lnTo>
                    <a:lnTo>
                      <a:pt x="64" y="26"/>
                    </a:lnTo>
                    <a:lnTo>
                      <a:pt x="62" y="30"/>
                    </a:lnTo>
                    <a:lnTo>
                      <a:pt x="58" y="32"/>
                    </a:lnTo>
                    <a:lnTo>
                      <a:pt x="56" y="36"/>
                    </a:lnTo>
                    <a:lnTo>
                      <a:pt x="52" y="38"/>
                    </a:lnTo>
                    <a:lnTo>
                      <a:pt x="50" y="42"/>
                    </a:lnTo>
                    <a:lnTo>
                      <a:pt x="46" y="44"/>
                    </a:lnTo>
                    <a:lnTo>
                      <a:pt x="42" y="50"/>
                    </a:lnTo>
                    <a:lnTo>
                      <a:pt x="42" y="54"/>
                    </a:lnTo>
                    <a:lnTo>
                      <a:pt x="38" y="56"/>
                    </a:lnTo>
                    <a:lnTo>
                      <a:pt x="34" y="58"/>
                    </a:lnTo>
                    <a:lnTo>
                      <a:pt x="30" y="58"/>
                    </a:lnTo>
                    <a:lnTo>
                      <a:pt x="24" y="58"/>
                    </a:lnTo>
                    <a:lnTo>
                      <a:pt x="20" y="58"/>
                    </a:lnTo>
                    <a:lnTo>
                      <a:pt x="16" y="58"/>
                    </a:lnTo>
                    <a:lnTo>
                      <a:pt x="12" y="58"/>
                    </a:lnTo>
                    <a:lnTo>
                      <a:pt x="8" y="58"/>
                    </a:lnTo>
                    <a:lnTo>
                      <a:pt x="6" y="54"/>
                    </a:lnTo>
                    <a:lnTo>
                      <a:pt x="2" y="52"/>
                    </a:lnTo>
                    <a:lnTo>
                      <a:pt x="0" y="48"/>
                    </a:lnTo>
                    <a:lnTo>
                      <a:pt x="0" y="44"/>
                    </a:lnTo>
                    <a:lnTo>
                      <a:pt x="0" y="40"/>
                    </a:lnTo>
                    <a:lnTo>
                      <a:pt x="0" y="36"/>
                    </a:lnTo>
                    <a:lnTo>
                      <a:pt x="0" y="32"/>
                    </a:lnTo>
                    <a:lnTo>
                      <a:pt x="2" y="28"/>
                    </a:lnTo>
                    <a:lnTo>
                      <a:pt x="2" y="24"/>
                    </a:lnTo>
                    <a:lnTo>
                      <a:pt x="2" y="20"/>
                    </a:lnTo>
                    <a:lnTo>
                      <a:pt x="2" y="16"/>
                    </a:lnTo>
                    <a:lnTo>
                      <a:pt x="4" y="12"/>
                    </a:lnTo>
                    <a:lnTo>
                      <a:pt x="8" y="12"/>
                    </a:lnTo>
                    <a:lnTo>
                      <a:pt x="12" y="12"/>
                    </a:lnTo>
                    <a:lnTo>
                      <a:pt x="14" y="8"/>
                    </a:lnTo>
                    <a:lnTo>
                      <a:pt x="18" y="8"/>
                    </a:lnTo>
                    <a:lnTo>
                      <a:pt x="22" y="6"/>
                    </a:lnTo>
                    <a:lnTo>
                      <a:pt x="26" y="4"/>
                    </a:lnTo>
                    <a:lnTo>
                      <a:pt x="30" y="0"/>
                    </a:lnTo>
                    <a:lnTo>
                      <a:pt x="34" y="0"/>
                    </a:lnTo>
                    <a:lnTo>
                      <a:pt x="38" y="0"/>
                    </a:lnTo>
                    <a:lnTo>
                      <a:pt x="42" y="0"/>
                    </a:lnTo>
                    <a:lnTo>
                      <a:pt x="46" y="0"/>
                    </a:lnTo>
                    <a:lnTo>
                      <a:pt x="50" y="0"/>
                    </a:lnTo>
                    <a:lnTo>
                      <a:pt x="54" y="0"/>
                    </a:lnTo>
                    <a:lnTo>
                      <a:pt x="58" y="0"/>
                    </a:lnTo>
                    <a:lnTo>
                      <a:pt x="62" y="0"/>
                    </a:lnTo>
                    <a:lnTo>
                      <a:pt x="66" y="0"/>
                    </a:lnTo>
                    <a:lnTo>
                      <a:pt x="70" y="0"/>
                    </a:lnTo>
                    <a:lnTo>
                      <a:pt x="74" y="0"/>
                    </a:lnTo>
                    <a:lnTo>
                      <a:pt x="78" y="0"/>
                    </a:lnTo>
                    <a:lnTo>
                      <a:pt x="8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 name="Freeform 48"/>
              <p:cNvSpPr>
                <a:spLocks/>
              </p:cNvSpPr>
              <p:nvPr userDrawn="1"/>
            </p:nvSpPr>
            <p:spPr bwMode="ltGray">
              <a:xfrm>
                <a:off x="4492" y="3502"/>
                <a:ext cx="107" cy="99"/>
              </a:xfrm>
              <a:custGeom>
                <a:avLst/>
                <a:gdLst>
                  <a:gd name="T0" fmla="*/ 106 w 107"/>
                  <a:gd name="T1" fmla="*/ 8 h 99"/>
                  <a:gd name="T2" fmla="*/ 106 w 107"/>
                  <a:gd name="T3" fmla="*/ 16 h 99"/>
                  <a:gd name="T4" fmla="*/ 106 w 107"/>
                  <a:gd name="T5" fmla="*/ 24 h 99"/>
                  <a:gd name="T6" fmla="*/ 104 w 107"/>
                  <a:gd name="T7" fmla="*/ 32 h 99"/>
                  <a:gd name="T8" fmla="*/ 100 w 107"/>
                  <a:gd name="T9" fmla="*/ 40 h 99"/>
                  <a:gd name="T10" fmla="*/ 92 w 107"/>
                  <a:gd name="T11" fmla="*/ 42 h 99"/>
                  <a:gd name="T12" fmla="*/ 90 w 107"/>
                  <a:gd name="T13" fmla="*/ 50 h 99"/>
                  <a:gd name="T14" fmla="*/ 88 w 107"/>
                  <a:gd name="T15" fmla="*/ 58 h 99"/>
                  <a:gd name="T16" fmla="*/ 84 w 107"/>
                  <a:gd name="T17" fmla="*/ 66 h 99"/>
                  <a:gd name="T18" fmla="*/ 80 w 107"/>
                  <a:gd name="T19" fmla="*/ 74 h 99"/>
                  <a:gd name="T20" fmla="*/ 74 w 107"/>
                  <a:gd name="T21" fmla="*/ 82 h 99"/>
                  <a:gd name="T22" fmla="*/ 64 w 107"/>
                  <a:gd name="T23" fmla="*/ 90 h 99"/>
                  <a:gd name="T24" fmla="*/ 58 w 107"/>
                  <a:gd name="T25" fmla="*/ 96 h 99"/>
                  <a:gd name="T26" fmla="*/ 50 w 107"/>
                  <a:gd name="T27" fmla="*/ 98 h 99"/>
                  <a:gd name="T28" fmla="*/ 42 w 107"/>
                  <a:gd name="T29" fmla="*/ 98 h 99"/>
                  <a:gd name="T30" fmla="*/ 34 w 107"/>
                  <a:gd name="T31" fmla="*/ 98 h 99"/>
                  <a:gd name="T32" fmla="*/ 26 w 107"/>
                  <a:gd name="T33" fmla="*/ 96 h 99"/>
                  <a:gd name="T34" fmla="*/ 18 w 107"/>
                  <a:gd name="T35" fmla="*/ 92 h 99"/>
                  <a:gd name="T36" fmla="*/ 12 w 107"/>
                  <a:gd name="T37" fmla="*/ 84 h 99"/>
                  <a:gd name="T38" fmla="*/ 6 w 107"/>
                  <a:gd name="T39" fmla="*/ 76 h 99"/>
                  <a:gd name="T40" fmla="*/ 2 w 107"/>
                  <a:gd name="T41" fmla="*/ 68 h 99"/>
                  <a:gd name="T42" fmla="*/ 2 w 107"/>
                  <a:gd name="T43" fmla="*/ 60 h 99"/>
                  <a:gd name="T44" fmla="*/ 0 w 107"/>
                  <a:gd name="T45" fmla="*/ 52 h 99"/>
                  <a:gd name="T46" fmla="*/ 2 w 107"/>
                  <a:gd name="T47" fmla="*/ 44 h 99"/>
                  <a:gd name="T48" fmla="*/ 8 w 107"/>
                  <a:gd name="T49" fmla="*/ 38 h 99"/>
                  <a:gd name="T50" fmla="*/ 16 w 107"/>
                  <a:gd name="T51" fmla="*/ 34 h 99"/>
                  <a:gd name="T52" fmla="*/ 24 w 107"/>
                  <a:gd name="T53" fmla="*/ 28 h 99"/>
                  <a:gd name="T54" fmla="*/ 32 w 107"/>
                  <a:gd name="T55" fmla="*/ 24 h 99"/>
                  <a:gd name="T56" fmla="*/ 38 w 107"/>
                  <a:gd name="T57" fmla="*/ 18 h 99"/>
                  <a:gd name="T58" fmla="*/ 46 w 107"/>
                  <a:gd name="T59" fmla="*/ 18 h 99"/>
                  <a:gd name="T60" fmla="*/ 50 w 107"/>
                  <a:gd name="T61" fmla="*/ 10 h 99"/>
                  <a:gd name="T62" fmla="*/ 58 w 107"/>
                  <a:gd name="T63" fmla="*/ 10 h 99"/>
                  <a:gd name="T64" fmla="*/ 66 w 107"/>
                  <a:gd name="T65" fmla="*/ 10 h 99"/>
                  <a:gd name="T66" fmla="*/ 72 w 107"/>
                  <a:gd name="T67" fmla="*/ 6 h 99"/>
                  <a:gd name="T68" fmla="*/ 80 w 107"/>
                  <a:gd name="T69" fmla="*/ 2 h 99"/>
                  <a:gd name="T70" fmla="*/ 88 w 107"/>
                  <a:gd name="T71" fmla="*/ 2 h 99"/>
                  <a:gd name="T72" fmla="*/ 96 w 107"/>
                  <a:gd name="T73" fmla="*/ 0 h 99"/>
                  <a:gd name="T74" fmla="*/ 102 w 107"/>
                  <a:gd name="T75" fmla="*/ 2 h 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7" h="99">
                    <a:moveTo>
                      <a:pt x="102" y="2"/>
                    </a:moveTo>
                    <a:lnTo>
                      <a:pt x="106" y="8"/>
                    </a:lnTo>
                    <a:lnTo>
                      <a:pt x="106" y="12"/>
                    </a:lnTo>
                    <a:lnTo>
                      <a:pt x="106" y="16"/>
                    </a:lnTo>
                    <a:lnTo>
                      <a:pt x="106" y="20"/>
                    </a:lnTo>
                    <a:lnTo>
                      <a:pt x="106" y="24"/>
                    </a:lnTo>
                    <a:lnTo>
                      <a:pt x="104" y="28"/>
                    </a:lnTo>
                    <a:lnTo>
                      <a:pt x="104" y="32"/>
                    </a:lnTo>
                    <a:lnTo>
                      <a:pt x="102" y="36"/>
                    </a:lnTo>
                    <a:lnTo>
                      <a:pt x="100" y="40"/>
                    </a:lnTo>
                    <a:lnTo>
                      <a:pt x="96" y="40"/>
                    </a:lnTo>
                    <a:lnTo>
                      <a:pt x="92" y="42"/>
                    </a:lnTo>
                    <a:lnTo>
                      <a:pt x="90" y="46"/>
                    </a:lnTo>
                    <a:lnTo>
                      <a:pt x="90" y="50"/>
                    </a:lnTo>
                    <a:lnTo>
                      <a:pt x="88" y="54"/>
                    </a:lnTo>
                    <a:lnTo>
                      <a:pt x="88" y="58"/>
                    </a:lnTo>
                    <a:lnTo>
                      <a:pt x="86" y="62"/>
                    </a:lnTo>
                    <a:lnTo>
                      <a:pt x="84" y="66"/>
                    </a:lnTo>
                    <a:lnTo>
                      <a:pt x="82" y="70"/>
                    </a:lnTo>
                    <a:lnTo>
                      <a:pt x="80" y="74"/>
                    </a:lnTo>
                    <a:lnTo>
                      <a:pt x="78" y="78"/>
                    </a:lnTo>
                    <a:lnTo>
                      <a:pt x="74" y="82"/>
                    </a:lnTo>
                    <a:lnTo>
                      <a:pt x="68" y="86"/>
                    </a:lnTo>
                    <a:lnTo>
                      <a:pt x="64" y="90"/>
                    </a:lnTo>
                    <a:lnTo>
                      <a:pt x="62" y="94"/>
                    </a:lnTo>
                    <a:lnTo>
                      <a:pt x="58" y="96"/>
                    </a:lnTo>
                    <a:lnTo>
                      <a:pt x="54" y="98"/>
                    </a:lnTo>
                    <a:lnTo>
                      <a:pt x="50" y="98"/>
                    </a:lnTo>
                    <a:lnTo>
                      <a:pt x="46" y="98"/>
                    </a:lnTo>
                    <a:lnTo>
                      <a:pt x="42" y="98"/>
                    </a:lnTo>
                    <a:lnTo>
                      <a:pt x="38" y="98"/>
                    </a:lnTo>
                    <a:lnTo>
                      <a:pt x="34" y="98"/>
                    </a:lnTo>
                    <a:lnTo>
                      <a:pt x="30" y="98"/>
                    </a:lnTo>
                    <a:lnTo>
                      <a:pt x="26" y="96"/>
                    </a:lnTo>
                    <a:lnTo>
                      <a:pt x="22" y="94"/>
                    </a:lnTo>
                    <a:lnTo>
                      <a:pt x="18" y="92"/>
                    </a:lnTo>
                    <a:lnTo>
                      <a:pt x="14" y="88"/>
                    </a:lnTo>
                    <a:lnTo>
                      <a:pt x="12" y="84"/>
                    </a:lnTo>
                    <a:lnTo>
                      <a:pt x="8" y="80"/>
                    </a:lnTo>
                    <a:lnTo>
                      <a:pt x="6" y="76"/>
                    </a:lnTo>
                    <a:lnTo>
                      <a:pt x="2" y="72"/>
                    </a:lnTo>
                    <a:lnTo>
                      <a:pt x="2" y="68"/>
                    </a:lnTo>
                    <a:lnTo>
                      <a:pt x="2" y="64"/>
                    </a:lnTo>
                    <a:lnTo>
                      <a:pt x="2" y="60"/>
                    </a:lnTo>
                    <a:lnTo>
                      <a:pt x="0" y="56"/>
                    </a:lnTo>
                    <a:lnTo>
                      <a:pt x="0" y="52"/>
                    </a:lnTo>
                    <a:lnTo>
                      <a:pt x="2" y="48"/>
                    </a:lnTo>
                    <a:lnTo>
                      <a:pt x="2" y="44"/>
                    </a:lnTo>
                    <a:lnTo>
                      <a:pt x="4" y="40"/>
                    </a:lnTo>
                    <a:lnTo>
                      <a:pt x="8" y="38"/>
                    </a:lnTo>
                    <a:lnTo>
                      <a:pt x="12" y="36"/>
                    </a:lnTo>
                    <a:lnTo>
                      <a:pt x="16" y="34"/>
                    </a:lnTo>
                    <a:lnTo>
                      <a:pt x="20" y="30"/>
                    </a:lnTo>
                    <a:lnTo>
                      <a:pt x="24" y="28"/>
                    </a:lnTo>
                    <a:lnTo>
                      <a:pt x="28" y="24"/>
                    </a:lnTo>
                    <a:lnTo>
                      <a:pt x="32" y="24"/>
                    </a:lnTo>
                    <a:lnTo>
                      <a:pt x="36" y="22"/>
                    </a:lnTo>
                    <a:lnTo>
                      <a:pt x="38" y="18"/>
                    </a:lnTo>
                    <a:lnTo>
                      <a:pt x="42" y="18"/>
                    </a:lnTo>
                    <a:lnTo>
                      <a:pt x="46" y="18"/>
                    </a:lnTo>
                    <a:lnTo>
                      <a:pt x="48" y="14"/>
                    </a:lnTo>
                    <a:lnTo>
                      <a:pt x="50" y="10"/>
                    </a:lnTo>
                    <a:lnTo>
                      <a:pt x="54" y="10"/>
                    </a:lnTo>
                    <a:lnTo>
                      <a:pt x="58" y="10"/>
                    </a:lnTo>
                    <a:lnTo>
                      <a:pt x="62" y="10"/>
                    </a:lnTo>
                    <a:lnTo>
                      <a:pt x="66" y="10"/>
                    </a:lnTo>
                    <a:lnTo>
                      <a:pt x="70" y="10"/>
                    </a:lnTo>
                    <a:lnTo>
                      <a:pt x="72" y="6"/>
                    </a:lnTo>
                    <a:lnTo>
                      <a:pt x="76" y="2"/>
                    </a:lnTo>
                    <a:lnTo>
                      <a:pt x="80" y="2"/>
                    </a:lnTo>
                    <a:lnTo>
                      <a:pt x="84" y="2"/>
                    </a:lnTo>
                    <a:lnTo>
                      <a:pt x="88" y="2"/>
                    </a:lnTo>
                    <a:lnTo>
                      <a:pt x="92" y="0"/>
                    </a:lnTo>
                    <a:lnTo>
                      <a:pt x="96" y="0"/>
                    </a:lnTo>
                    <a:lnTo>
                      <a:pt x="100" y="0"/>
                    </a:lnTo>
                    <a:lnTo>
                      <a:pt x="102" y="2"/>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 name="Freeform 49"/>
              <p:cNvSpPr>
                <a:spLocks/>
              </p:cNvSpPr>
              <p:nvPr userDrawn="1"/>
            </p:nvSpPr>
            <p:spPr bwMode="ltGray">
              <a:xfrm>
                <a:off x="5198" y="3384"/>
                <a:ext cx="31" cy="27"/>
              </a:xfrm>
              <a:custGeom>
                <a:avLst/>
                <a:gdLst>
                  <a:gd name="T0" fmla="*/ 4 w 31"/>
                  <a:gd name="T1" fmla="*/ 0 h 27"/>
                  <a:gd name="T2" fmla="*/ 8 w 31"/>
                  <a:gd name="T3" fmla="*/ 0 h 27"/>
                  <a:gd name="T4" fmla="*/ 12 w 31"/>
                  <a:gd name="T5" fmla="*/ 0 h 27"/>
                  <a:gd name="T6" fmla="*/ 16 w 31"/>
                  <a:gd name="T7" fmla="*/ 0 h 27"/>
                  <a:gd name="T8" fmla="*/ 20 w 31"/>
                  <a:gd name="T9" fmla="*/ 0 h 27"/>
                  <a:gd name="T10" fmla="*/ 24 w 31"/>
                  <a:gd name="T11" fmla="*/ 0 h 27"/>
                  <a:gd name="T12" fmla="*/ 28 w 31"/>
                  <a:gd name="T13" fmla="*/ 2 h 27"/>
                  <a:gd name="T14" fmla="*/ 30 w 31"/>
                  <a:gd name="T15" fmla="*/ 6 h 27"/>
                  <a:gd name="T16" fmla="*/ 30 w 31"/>
                  <a:gd name="T17" fmla="*/ 10 h 27"/>
                  <a:gd name="T18" fmla="*/ 30 w 31"/>
                  <a:gd name="T19" fmla="*/ 14 h 27"/>
                  <a:gd name="T20" fmla="*/ 30 w 31"/>
                  <a:gd name="T21" fmla="*/ 18 h 27"/>
                  <a:gd name="T22" fmla="*/ 28 w 31"/>
                  <a:gd name="T23" fmla="*/ 22 h 27"/>
                  <a:gd name="T24" fmla="*/ 24 w 31"/>
                  <a:gd name="T25" fmla="*/ 26 h 27"/>
                  <a:gd name="T26" fmla="*/ 20 w 31"/>
                  <a:gd name="T27" fmla="*/ 26 h 27"/>
                  <a:gd name="T28" fmla="*/ 16 w 31"/>
                  <a:gd name="T29" fmla="*/ 26 h 27"/>
                  <a:gd name="T30" fmla="*/ 12 w 31"/>
                  <a:gd name="T31" fmla="*/ 24 h 27"/>
                  <a:gd name="T32" fmla="*/ 12 w 31"/>
                  <a:gd name="T33" fmla="*/ 20 h 27"/>
                  <a:gd name="T34" fmla="*/ 10 w 31"/>
                  <a:gd name="T35" fmla="*/ 16 h 27"/>
                  <a:gd name="T36" fmla="*/ 6 w 31"/>
                  <a:gd name="T37" fmla="*/ 14 h 27"/>
                  <a:gd name="T38" fmla="*/ 4 w 31"/>
                  <a:gd name="T39" fmla="*/ 10 h 27"/>
                  <a:gd name="T40" fmla="*/ 0 w 31"/>
                  <a:gd name="T41" fmla="*/ 8 h 27"/>
                  <a:gd name="T42" fmla="*/ 0 w 31"/>
                  <a:gd name="T43" fmla="*/ 4 h 27"/>
                  <a:gd name="T44" fmla="*/ 2 w 31"/>
                  <a:gd name="T45" fmla="*/ 0 h 27"/>
                  <a:gd name="T46" fmla="*/ 4 w 31"/>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 h="27">
                    <a:moveTo>
                      <a:pt x="4" y="0"/>
                    </a:moveTo>
                    <a:lnTo>
                      <a:pt x="8" y="0"/>
                    </a:lnTo>
                    <a:lnTo>
                      <a:pt x="12" y="0"/>
                    </a:lnTo>
                    <a:lnTo>
                      <a:pt x="16" y="0"/>
                    </a:lnTo>
                    <a:lnTo>
                      <a:pt x="20" y="0"/>
                    </a:lnTo>
                    <a:lnTo>
                      <a:pt x="24" y="0"/>
                    </a:lnTo>
                    <a:lnTo>
                      <a:pt x="28" y="2"/>
                    </a:lnTo>
                    <a:lnTo>
                      <a:pt x="30" y="6"/>
                    </a:lnTo>
                    <a:lnTo>
                      <a:pt x="30" y="10"/>
                    </a:lnTo>
                    <a:lnTo>
                      <a:pt x="30" y="14"/>
                    </a:lnTo>
                    <a:lnTo>
                      <a:pt x="30" y="18"/>
                    </a:lnTo>
                    <a:lnTo>
                      <a:pt x="28" y="22"/>
                    </a:lnTo>
                    <a:lnTo>
                      <a:pt x="24" y="26"/>
                    </a:lnTo>
                    <a:lnTo>
                      <a:pt x="20" y="26"/>
                    </a:lnTo>
                    <a:lnTo>
                      <a:pt x="16" y="26"/>
                    </a:lnTo>
                    <a:lnTo>
                      <a:pt x="12" y="24"/>
                    </a:lnTo>
                    <a:lnTo>
                      <a:pt x="12" y="20"/>
                    </a:lnTo>
                    <a:lnTo>
                      <a:pt x="10" y="16"/>
                    </a:lnTo>
                    <a:lnTo>
                      <a:pt x="6" y="14"/>
                    </a:lnTo>
                    <a:lnTo>
                      <a:pt x="4" y="10"/>
                    </a:lnTo>
                    <a:lnTo>
                      <a:pt x="0" y="8"/>
                    </a:lnTo>
                    <a:lnTo>
                      <a:pt x="0" y="4"/>
                    </a:lnTo>
                    <a:lnTo>
                      <a:pt x="2" y="0"/>
                    </a:lnTo>
                    <a:lnTo>
                      <a:pt x="4"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 name="Freeform 50"/>
              <p:cNvSpPr>
                <a:spLocks/>
              </p:cNvSpPr>
              <p:nvPr userDrawn="1"/>
            </p:nvSpPr>
            <p:spPr bwMode="ltGray">
              <a:xfrm>
                <a:off x="5282" y="3416"/>
                <a:ext cx="25" cy="19"/>
              </a:xfrm>
              <a:custGeom>
                <a:avLst/>
                <a:gdLst>
                  <a:gd name="T0" fmla="*/ 2 w 25"/>
                  <a:gd name="T1" fmla="*/ 0 h 19"/>
                  <a:gd name="T2" fmla="*/ 6 w 25"/>
                  <a:gd name="T3" fmla="*/ 0 h 19"/>
                  <a:gd name="T4" fmla="*/ 10 w 25"/>
                  <a:gd name="T5" fmla="*/ 0 h 19"/>
                  <a:gd name="T6" fmla="*/ 16 w 25"/>
                  <a:gd name="T7" fmla="*/ 2 h 19"/>
                  <a:gd name="T8" fmla="*/ 18 w 25"/>
                  <a:gd name="T9" fmla="*/ 6 h 19"/>
                  <a:gd name="T10" fmla="*/ 22 w 25"/>
                  <a:gd name="T11" fmla="*/ 8 h 19"/>
                  <a:gd name="T12" fmla="*/ 24 w 25"/>
                  <a:gd name="T13" fmla="*/ 12 h 19"/>
                  <a:gd name="T14" fmla="*/ 24 w 25"/>
                  <a:gd name="T15" fmla="*/ 16 h 19"/>
                  <a:gd name="T16" fmla="*/ 18 w 25"/>
                  <a:gd name="T17" fmla="*/ 18 h 19"/>
                  <a:gd name="T18" fmla="*/ 14 w 25"/>
                  <a:gd name="T19" fmla="*/ 18 h 19"/>
                  <a:gd name="T20" fmla="*/ 10 w 25"/>
                  <a:gd name="T21" fmla="*/ 18 h 19"/>
                  <a:gd name="T22" fmla="*/ 6 w 25"/>
                  <a:gd name="T23" fmla="*/ 18 h 19"/>
                  <a:gd name="T24" fmla="*/ 2 w 25"/>
                  <a:gd name="T25" fmla="*/ 18 h 19"/>
                  <a:gd name="T26" fmla="*/ 0 w 25"/>
                  <a:gd name="T27" fmla="*/ 14 h 19"/>
                  <a:gd name="T28" fmla="*/ 0 w 25"/>
                  <a:gd name="T29" fmla="*/ 10 h 19"/>
                  <a:gd name="T30" fmla="*/ 0 w 25"/>
                  <a:gd name="T31" fmla="*/ 6 h 19"/>
                  <a:gd name="T32" fmla="*/ 0 w 25"/>
                  <a:gd name="T33" fmla="*/ 2 h 19"/>
                  <a:gd name="T34" fmla="*/ 2 w 25"/>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 h="19">
                    <a:moveTo>
                      <a:pt x="2" y="0"/>
                    </a:moveTo>
                    <a:lnTo>
                      <a:pt x="6" y="0"/>
                    </a:lnTo>
                    <a:lnTo>
                      <a:pt x="10" y="0"/>
                    </a:lnTo>
                    <a:lnTo>
                      <a:pt x="16" y="2"/>
                    </a:lnTo>
                    <a:lnTo>
                      <a:pt x="18" y="6"/>
                    </a:lnTo>
                    <a:lnTo>
                      <a:pt x="22" y="8"/>
                    </a:lnTo>
                    <a:lnTo>
                      <a:pt x="24" y="12"/>
                    </a:lnTo>
                    <a:lnTo>
                      <a:pt x="24" y="16"/>
                    </a:lnTo>
                    <a:lnTo>
                      <a:pt x="18" y="18"/>
                    </a:lnTo>
                    <a:lnTo>
                      <a:pt x="14" y="18"/>
                    </a:lnTo>
                    <a:lnTo>
                      <a:pt x="10" y="18"/>
                    </a:lnTo>
                    <a:lnTo>
                      <a:pt x="6" y="18"/>
                    </a:lnTo>
                    <a:lnTo>
                      <a:pt x="2" y="18"/>
                    </a:lnTo>
                    <a:lnTo>
                      <a:pt x="0" y="14"/>
                    </a:lnTo>
                    <a:lnTo>
                      <a:pt x="0" y="10"/>
                    </a:lnTo>
                    <a:lnTo>
                      <a:pt x="0" y="6"/>
                    </a:lnTo>
                    <a:lnTo>
                      <a:pt x="0" y="2"/>
                    </a:lnTo>
                    <a:lnTo>
                      <a:pt x="2"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Freeform 51"/>
              <p:cNvSpPr>
                <a:spLocks/>
              </p:cNvSpPr>
              <p:nvPr userDrawn="1"/>
            </p:nvSpPr>
            <p:spPr bwMode="ltGray">
              <a:xfrm>
                <a:off x="5480" y="3514"/>
                <a:ext cx="27" cy="25"/>
              </a:xfrm>
              <a:custGeom>
                <a:avLst/>
                <a:gdLst>
                  <a:gd name="T0" fmla="*/ 10 w 27"/>
                  <a:gd name="T1" fmla="*/ 24 h 25"/>
                  <a:gd name="T2" fmla="*/ 14 w 27"/>
                  <a:gd name="T3" fmla="*/ 24 h 25"/>
                  <a:gd name="T4" fmla="*/ 18 w 27"/>
                  <a:gd name="T5" fmla="*/ 24 h 25"/>
                  <a:gd name="T6" fmla="*/ 22 w 27"/>
                  <a:gd name="T7" fmla="*/ 24 h 25"/>
                  <a:gd name="T8" fmla="*/ 26 w 27"/>
                  <a:gd name="T9" fmla="*/ 22 h 25"/>
                  <a:gd name="T10" fmla="*/ 26 w 27"/>
                  <a:gd name="T11" fmla="*/ 18 h 25"/>
                  <a:gd name="T12" fmla="*/ 26 w 27"/>
                  <a:gd name="T13" fmla="*/ 14 h 25"/>
                  <a:gd name="T14" fmla="*/ 26 w 27"/>
                  <a:gd name="T15" fmla="*/ 10 h 25"/>
                  <a:gd name="T16" fmla="*/ 26 w 27"/>
                  <a:gd name="T17" fmla="*/ 6 h 25"/>
                  <a:gd name="T18" fmla="*/ 24 w 27"/>
                  <a:gd name="T19" fmla="*/ 2 h 25"/>
                  <a:gd name="T20" fmla="*/ 20 w 27"/>
                  <a:gd name="T21" fmla="*/ 0 h 25"/>
                  <a:gd name="T22" fmla="*/ 16 w 27"/>
                  <a:gd name="T23" fmla="*/ 0 h 25"/>
                  <a:gd name="T24" fmla="*/ 12 w 27"/>
                  <a:gd name="T25" fmla="*/ 0 h 25"/>
                  <a:gd name="T26" fmla="*/ 12 w 27"/>
                  <a:gd name="T27" fmla="*/ 4 h 25"/>
                  <a:gd name="T28" fmla="*/ 8 w 27"/>
                  <a:gd name="T29" fmla="*/ 6 h 25"/>
                  <a:gd name="T30" fmla="*/ 4 w 27"/>
                  <a:gd name="T31" fmla="*/ 8 h 25"/>
                  <a:gd name="T32" fmla="*/ 0 w 27"/>
                  <a:gd name="T33" fmla="*/ 8 h 25"/>
                  <a:gd name="T34" fmla="*/ 0 w 27"/>
                  <a:gd name="T35" fmla="*/ 12 h 25"/>
                  <a:gd name="T36" fmla="*/ 0 w 27"/>
                  <a:gd name="T37" fmla="*/ 16 h 25"/>
                  <a:gd name="T38" fmla="*/ 4 w 27"/>
                  <a:gd name="T39" fmla="*/ 16 h 25"/>
                  <a:gd name="T40" fmla="*/ 8 w 27"/>
                  <a:gd name="T41" fmla="*/ 16 h 25"/>
                  <a:gd name="T42" fmla="*/ 8 w 27"/>
                  <a:gd name="T43" fmla="*/ 20 h 25"/>
                  <a:gd name="T44" fmla="*/ 8 w 27"/>
                  <a:gd name="T45" fmla="*/ 24 h 25"/>
                  <a:gd name="T46" fmla="*/ 10 w 27"/>
                  <a:gd name="T47" fmla="*/ 24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7" h="25">
                    <a:moveTo>
                      <a:pt x="10" y="24"/>
                    </a:moveTo>
                    <a:lnTo>
                      <a:pt x="14" y="24"/>
                    </a:lnTo>
                    <a:lnTo>
                      <a:pt x="18" y="24"/>
                    </a:lnTo>
                    <a:lnTo>
                      <a:pt x="22" y="24"/>
                    </a:lnTo>
                    <a:lnTo>
                      <a:pt x="26" y="22"/>
                    </a:lnTo>
                    <a:lnTo>
                      <a:pt x="26" y="18"/>
                    </a:lnTo>
                    <a:lnTo>
                      <a:pt x="26" y="14"/>
                    </a:lnTo>
                    <a:lnTo>
                      <a:pt x="26" y="10"/>
                    </a:lnTo>
                    <a:lnTo>
                      <a:pt x="26" y="6"/>
                    </a:lnTo>
                    <a:lnTo>
                      <a:pt x="24" y="2"/>
                    </a:lnTo>
                    <a:lnTo>
                      <a:pt x="20" y="0"/>
                    </a:lnTo>
                    <a:lnTo>
                      <a:pt x="16" y="0"/>
                    </a:lnTo>
                    <a:lnTo>
                      <a:pt x="12" y="0"/>
                    </a:lnTo>
                    <a:lnTo>
                      <a:pt x="12" y="4"/>
                    </a:lnTo>
                    <a:lnTo>
                      <a:pt x="8" y="6"/>
                    </a:lnTo>
                    <a:lnTo>
                      <a:pt x="4" y="8"/>
                    </a:lnTo>
                    <a:lnTo>
                      <a:pt x="0" y="8"/>
                    </a:lnTo>
                    <a:lnTo>
                      <a:pt x="0" y="12"/>
                    </a:lnTo>
                    <a:lnTo>
                      <a:pt x="0" y="16"/>
                    </a:lnTo>
                    <a:lnTo>
                      <a:pt x="4" y="16"/>
                    </a:lnTo>
                    <a:lnTo>
                      <a:pt x="8" y="16"/>
                    </a:lnTo>
                    <a:lnTo>
                      <a:pt x="8" y="20"/>
                    </a:lnTo>
                    <a:lnTo>
                      <a:pt x="8" y="24"/>
                    </a:lnTo>
                    <a:lnTo>
                      <a:pt x="10" y="24"/>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Freeform 52"/>
              <p:cNvSpPr>
                <a:spLocks/>
              </p:cNvSpPr>
              <p:nvPr userDrawn="1"/>
            </p:nvSpPr>
            <p:spPr bwMode="ltGray">
              <a:xfrm>
                <a:off x="5362" y="3472"/>
                <a:ext cx="83" cy="51"/>
              </a:xfrm>
              <a:custGeom>
                <a:avLst/>
                <a:gdLst>
                  <a:gd name="T0" fmla="*/ 0 w 83"/>
                  <a:gd name="T1" fmla="*/ 0 h 51"/>
                  <a:gd name="T2" fmla="*/ 4 w 83"/>
                  <a:gd name="T3" fmla="*/ 0 h 51"/>
                  <a:gd name="T4" fmla="*/ 12 w 83"/>
                  <a:gd name="T5" fmla="*/ 0 h 51"/>
                  <a:gd name="T6" fmla="*/ 16 w 83"/>
                  <a:gd name="T7" fmla="*/ 0 h 51"/>
                  <a:gd name="T8" fmla="*/ 20 w 83"/>
                  <a:gd name="T9" fmla="*/ 0 h 51"/>
                  <a:gd name="T10" fmla="*/ 24 w 83"/>
                  <a:gd name="T11" fmla="*/ 0 h 51"/>
                  <a:gd name="T12" fmla="*/ 28 w 83"/>
                  <a:gd name="T13" fmla="*/ 0 h 51"/>
                  <a:gd name="T14" fmla="*/ 32 w 83"/>
                  <a:gd name="T15" fmla="*/ 0 h 51"/>
                  <a:gd name="T16" fmla="*/ 36 w 83"/>
                  <a:gd name="T17" fmla="*/ 0 h 51"/>
                  <a:gd name="T18" fmla="*/ 40 w 83"/>
                  <a:gd name="T19" fmla="*/ 0 h 51"/>
                  <a:gd name="T20" fmla="*/ 44 w 83"/>
                  <a:gd name="T21" fmla="*/ 0 h 51"/>
                  <a:gd name="T22" fmla="*/ 48 w 83"/>
                  <a:gd name="T23" fmla="*/ 0 h 51"/>
                  <a:gd name="T24" fmla="*/ 50 w 83"/>
                  <a:gd name="T25" fmla="*/ 4 h 51"/>
                  <a:gd name="T26" fmla="*/ 54 w 83"/>
                  <a:gd name="T27" fmla="*/ 6 h 51"/>
                  <a:gd name="T28" fmla="*/ 58 w 83"/>
                  <a:gd name="T29" fmla="*/ 8 h 51"/>
                  <a:gd name="T30" fmla="*/ 62 w 83"/>
                  <a:gd name="T31" fmla="*/ 10 h 51"/>
                  <a:gd name="T32" fmla="*/ 66 w 83"/>
                  <a:gd name="T33" fmla="*/ 14 h 51"/>
                  <a:gd name="T34" fmla="*/ 72 w 83"/>
                  <a:gd name="T35" fmla="*/ 16 h 51"/>
                  <a:gd name="T36" fmla="*/ 76 w 83"/>
                  <a:gd name="T37" fmla="*/ 16 h 51"/>
                  <a:gd name="T38" fmla="*/ 80 w 83"/>
                  <a:gd name="T39" fmla="*/ 16 h 51"/>
                  <a:gd name="T40" fmla="*/ 82 w 83"/>
                  <a:gd name="T41" fmla="*/ 22 h 51"/>
                  <a:gd name="T42" fmla="*/ 82 w 83"/>
                  <a:gd name="T43" fmla="*/ 26 h 51"/>
                  <a:gd name="T44" fmla="*/ 80 w 83"/>
                  <a:gd name="T45" fmla="*/ 30 h 51"/>
                  <a:gd name="T46" fmla="*/ 80 w 83"/>
                  <a:gd name="T47" fmla="*/ 34 h 51"/>
                  <a:gd name="T48" fmla="*/ 80 w 83"/>
                  <a:gd name="T49" fmla="*/ 38 h 51"/>
                  <a:gd name="T50" fmla="*/ 80 w 83"/>
                  <a:gd name="T51" fmla="*/ 42 h 51"/>
                  <a:gd name="T52" fmla="*/ 80 w 83"/>
                  <a:gd name="T53" fmla="*/ 48 h 51"/>
                  <a:gd name="T54" fmla="*/ 68 w 83"/>
                  <a:gd name="T55" fmla="*/ 50 h 51"/>
                  <a:gd name="T56" fmla="*/ 64 w 83"/>
                  <a:gd name="T57" fmla="*/ 50 h 51"/>
                  <a:gd name="T58" fmla="*/ 60 w 83"/>
                  <a:gd name="T59" fmla="*/ 48 h 51"/>
                  <a:gd name="T60" fmla="*/ 56 w 83"/>
                  <a:gd name="T61" fmla="*/ 46 h 51"/>
                  <a:gd name="T62" fmla="*/ 52 w 83"/>
                  <a:gd name="T63" fmla="*/ 44 h 51"/>
                  <a:gd name="T64" fmla="*/ 48 w 83"/>
                  <a:gd name="T65" fmla="*/ 42 h 51"/>
                  <a:gd name="T66" fmla="*/ 44 w 83"/>
                  <a:gd name="T67" fmla="*/ 42 h 51"/>
                  <a:gd name="T68" fmla="*/ 40 w 83"/>
                  <a:gd name="T69" fmla="*/ 40 h 51"/>
                  <a:gd name="T70" fmla="*/ 36 w 83"/>
                  <a:gd name="T71" fmla="*/ 36 h 51"/>
                  <a:gd name="T72" fmla="*/ 32 w 83"/>
                  <a:gd name="T73" fmla="*/ 32 h 51"/>
                  <a:gd name="T74" fmla="*/ 30 w 83"/>
                  <a:gd name="T75" fmla="*/ 28 h 51"/>
                  <a:gd name="T76" fmla="*/ 26 w 83"/>
                  <a:gd name="T77" fmla="*/ 26 h 51"/>
                  <a:gd name="T78" fmla="*/ 20 w 83"/>
                  <a:gd name="T79" fmla="*/ 24 h 51"/>
                  <a:gd name="T80" fmla="*/ 16 w 83"/>
                  <a:gd name="T81" fmla="*/ 22 h 51"/>
                  <a:gd name="T82" fmla="*/ 12 w 83"/>
                  <a:gd name="T83" fmla="*/ 20 h 51"/>
                  <a:gd name="T84" fmla="*/ 10 w 83"/>
                  <a:gd name="T85" fmla="*/ 16 h 51"/>
                  <a:gd name="T86" fmla="*/ 6 w 83"/>
                  <a:gd name="T87" fmla="*/ 14 h 51"/>
                  <a:gd name="T88" fmla="*/ 2 w 83"/>
                  <a:gd name="T89" fmla="*/ 12 h 51"/>
                  <a:gd name="T90" fmla="*/ 2 w 83"/>
                  <a:gd name="T91" fmla="*/ 8 h 51"/>
                  <a:gd name="T92" fmla="*/ 0 w 83"/>
                  <a:gd name="T93" fmla="*/ 4 h 51"/>
                  <a:gd name="T94" fmla="*/ 0 w 83"/>
                  <a:gd name="T95" fmla="*/ 0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3" h="51">
                    <a:moveTo>
                      <a:pt x="0" y="0"/>
                    </a:moveTo>
                    <a:lnTo>
                      <a:pt x="4" y="0"/>
                    </a:lnTo>
                    <a:lnTo>
                      <a:pt x="12" y="0"/>
                    </a:lnTo>
                    <a:lnTo>
                      <a:pt x="16" y="0"/>
                    </a:lnTo>
                    <a:lnTo>
                      <a:pt x="20" y="0"/>
                    </a:lnTo>
                    <a:lnTo>
                      <a:pt x="24" y="0"/>
                    </a:lnTo>
                    <a:lnTo>
                      <a:pt x="28" y="0"/>
                    </a:lnTo>
                    <a:lnTo>
                      <a:pt x="32" y="0"/>
                    </a:lnTo>
                    <a:lnTo>
                      <a:pt x="36" y="0"/>
                    </a:lnTo>
                    <a:lnTo>
                      <a:pt x="40" y="0"/>
                    </a:lnTo>
                    <a:lnTo>
                      <a:pt x="44" y="0"/>
                    </a:lnTo>
                    <a:lnTo>
                      <a:pt x="48" y="0"/>
                    </a:lnTo>
                    <a:lnTo>
                      <a:pt x="50" y="4"/>
                    </a:lnTo>
                    <a:lnTo>
                      <a:pt x="54" y="6"/>
                    </a:lnTo>
                    <a:lnTo>
                      <a:pt x="58" y="8"/>
                    </a:lnTo>
                    <a:lnTo>
                      <a:pt x="62" y="10"/>
                    </a:lnTo>
                    <a:lnTo>
                      <a:pt x="66" y="14"/>
                    </a:lnTo>
                    <a:lnTo>
                      <a:pt x="72" y="16"/>
                    </a:lnTo>
                    <a:lnTo>
                      <a:pt x="76" y="16"/>
                    </a:lnTo>
                    <a:lnTo>
                      <a:pt x="80" y="16"/>
                    </a:lnTo>
                    <a:lnTo>
                      <a:pt x="82" y="22"/>
                    </a:lnTo>
                    <a:lnTo>
                      <a:pt x="82" y="26"/>
                    </a:lnTo>
                    <a:lnTo>
                      <a:pt x="80" y="30"/>
                    </a:lnTo>
                    <a:lnTo>
                      <a:pt x="80" y="34"/>
                    </a:lnTo>
                    <a:lnTo>
                      <a:pt x="80" y="38"/>
                    </a:lnTo>
                    <a:lnTo>
                      <a:pt x="80" y="42"/>
                    </a:lnTo>
                    <a:lnTo>
                      <a:pt x="80" y="48"/>
                    </a:lnTo>
                    <a:lnTo>
                      <a:pt x="68" y="50"/>
                    </a:lnTo>
                    <a:lnTo>
                      <a:pt x="64" y="50"/>
                    </a:lnTo>
                    <a:lnTo>
                      <a:pt x="60" y="48"/>
                    </a:lnTo>
                    <a:lnTo>
                      <a:pt x="56" y="46"/>
                    </a:lnTo>
                    <a:lnTo>
                      <a:pt x="52" y="44"/>
                    </a:lnTo>
                    <a:lnTo>
                      <a:pt x="48" y="42"/>
                    </a:lnTo>
                    <a:lnTo>
                      <a:pt x="44" y="42"/>
                    </a:lnTo>
                    <a:lnTo>
                      <a:pt x="40" y="40"/>
                    </a:lnTo>
                    <a:lnTo>
                      <a:pt x="36" y="36"/>
                    </a:lnTo>
                    <a:lnTo>
                      <a:pt x="32" y="32"/>
                    </a:lnTo>
                    <a:lnTo>
                      <a:pt x="30" y="28"/>
                    </a:lnTo>
                    <a:lnTo>
                      <a:pt x="26" y="26"/>
                    </a:lnTo>
                    <a:lnTo>
                      <a:pt x="20" y="24"/>
                    </a:lnTo>
                    <a:lnTo>
                      <a:pt x="16" y="22"/>
                    </a:lnTo>
                    <a:lnTo>
                      <a:pt x="12" y="20"/>
                    </a:lnTo>
                    <a:lnTo>
                      <a:pt x="10" y="16"/>
                    </a:lnTo>
                    <a:lnTo>
                      <a:pt x="6" y="14"/>
                    </a:lnTo>
                    <a:lnTo>
                      <a:pt x="2" y="12"/>
                    </a:lnTo>
                    <a:lnTo>
                      <a:pt x="2" y="8"/>
                    </a:lnTo>
                    <a:lnTo>
                      <a:pt x="0" y="4"/>
                    </a:lnTo>
                    <a:lnTo>
                      <a:pt x="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7221" name="Rectangle 53"/>
          <p:cNvSpPr>
            <a:spLocks noGrp="1" noChangeArrowheads="1"/>
          </p:cNvSpPr>
          <p:nvPr>
            <p:ph type="ctrTitle" sz="quarter"/>
          </p:nvPr>
        </p:nvSpPr>
        <p:spPr>
          <a:xfrm>
            <a:off x="685800" y="2286000"/>
            <a:ext cx="7772400" cy="1143000"/>
          </a:xfrm>
        </p:spPr>
        <p:txBody>
          <a:bodyPr/>
          <a:lstStyle>
            <a:lvl1pPr>
              <a:defRPr/>
            </a:lvl1pPr>
          </a:lstStyle>
          <a:p>
            <a:pPr lvl="0"/>
            <a:r>
              <a:rPr lang="de-DE" noProof="0"/>
              <a:t>Titelmasterformat durch Klicken bearbeiten</a:t>
            </a:r>
          </a:p>
        </p:txBody>
      </p:sp>
      <p:sp>
        <p:nvSpPr>
          <p:cNvPr id="7222" name="Rectangle 54"/>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de-DE" noProof="0"/>
              <a:t>Formatvorlage des Untertitelmasters durch Klicken bearbeiten</a:t>
            </a:r>
          </a:p>
        </p:txBody>
      </p:sp>
      <p:sp>
        <p:nvSpPr>
          <p:cNvPr id="55" name="Rectangle 55"/>
          <p:cNvSpPr>
            <a:spLocks noGrp="1" noChangeArrowheads="1"/>
          </p:cNvSpPr>
          <p:nvPr>
            <p:ph type="dt" sz="quarter" idx="10"/>
          </p:nvPr>
        </p:nvSpPr>
        <p:spPr>
          <a:xfrm>
            <a:off x="685800" y="6248400"/>
            <a:ext cx="1905000" cy="457200"/>
          </a:xfrm>
        </p:spPr>
        <p:txBody>
          <a:bodyPr/>
          <a:lstStyle>
            <a:lvl1pPr>
              <a:defRPr/>
            </a:lvl1pPr>
          </a:lstStyle>
          <a:p>
            <a:pPr>
              <a:defRPr/>
            </a:pPr>
            <a:endParaRPr lang="de-DE"/>
          </a:p>
        </p:txBody>
      </p:sp>
      <p:sp>
        <p:nvSpPr>
          <p:cNvPr id="56" name="Rectangle 56"/>
          <p:cNvSpPr>
            <a:spLocks noGrp="1" noChangeArrowheads="1"/>
          </p:cNvSpPr>
          <p:nvPr>
            <p:ph type="ftr" sz="quarter" idx="11"/>
          </p:nvPr>
        </p:nvSpPr>
        <p:spPr>
          <a:xfrm>
            <a:off x="3124200" y="6248400"/>
            <a:ext cx="2895600" cy="457200"/>
          </a:xfrm>
        </p:spPr>
        <p:txBody>
          <a:bodyPr/>
          <a:lstStyle>
            <a:lvl1pPr>
              <a:defRPr/>
            </a:lvl1pPr>
          </a:lstStyle>
          <a:p>
            <a:pPr>
              <a:defRPr/>
            </a:pPr>
            <a:endParaRPr lang="de-DE"/>
          </a:p>
        </p:txBody>
      </p:sp>
      <p:sp>
        <p:nvSpPr>
          <p:cNvPr id="57" name="Rectangle 57"/>
          <p:cNvSpPr>
            <a:spLocks noGrp="1" noChangeArrowheads="1"/>
          </p:cNvSpPr>
          <p:nvPr>
            <p:ph type="sldNum" sz="quarter" idx="12"/>
          </p:nvPr>
        </p:nvSpPr>
        <p:spPr>
          <a:xfrm>
            <a:off x="6553200" y="6248400"/>
            <a:ext cx="1905000" cy="457200"/>
          </a:xfrm>
        </p:spPr>
        <p:txBody>
          <a:bodyPr/>
          <a:lstStyle>
            <a:lvl1pPr>
              <a:defRPr/>
            </a:lvl1pPr>
          </a:lstStyle>
          <a:p>
            <a:pPr>
              <a:defRPr/>
            </a:pPr>
            <a:fld id="{67E78E7A-0CC0-41C7-9F47-D8A6421240C0}" type="slidenum">
              <a:rPr lang="de-DE"/>
              <a:pPr>
                <a:defRPr/>
              </a:pPr>
              <a:t>‹Nr.›</a:t>
            </a:fld>
            <a:endParaRPr lang="de-DE"/>
          </a:p>
        </p:txBody>
      </p:sp>
    </p:spTree>
    <p:extLst>
      <p:ext uri="{BB962C8B-B14F-4D97-AF65-F5344CB8AC3E}">
        <p14:creationId xmlns:p14="http://schemas.microsoft.com/office/powerpoint/2010/main" val="76774285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5"/>
          <p:cNvSpPr>
            <a:spLocks noGrp="1" noChangeArrowheads="1"/>
          </p:cNvSpPr>
          <p:nvPr>
            <p:ph type="dt" sz="half" idx="10"/>
          </p:nvPr>
        </p:nvSpPr>
        <p:spPr>
          <a:ln/>
        </p:spPr>
        <p:txBody>
          <a:bodyPr/>
          <a:lstStyle>
            <a:lvl1pPr>
              <a:defRPr/>
            </a:lvl1pPr>
          </a:lstStyle>
          <a:p>
            <a:pPr>
              <a:defRPr/>
            </a:pPr>
            <a:endParaRPr lang="de-DE"/>
          </a:p>
        </p:txBody>
      </p:sp>
      <p:sp>
        <p:nvSpPr>
          <p:cNvPr id="5" name="Rectangle 56"/>
          <p:cNvSpPr>
            <a:spLocks noGrp="1" noChangeArrowheads="1"/>
          </p:cNvSpPr>
          <p:nvPr>
            <p:ph type="ftr" sz="quarter" idx="11"/>
          </p:nvPr>
        </p:nvSpPr>
        <p:spPr>
          <a:ln/>
        </p:spPr>
        <p:txBody>
          <a:bodyPr/>
          <a:lstStyle>
            <a:lvl1pPr>
              <a:defRPr/>
            </a:lvl1pPr>
          </a:lstStyle>
          <a:p>
            <a:pPr>
              <a:defRPr/>
            </a:pPr>
            <a:endParaRPr lang="de-DE"/>
          </a:p>
        </p:txBody>
      </p:sp>
      <p:sp>
        <p:nvSpPr>
          <p:cNvPr id="6" name="Rectangle 57"/>
          <p:cNvSpPr>
            <a:spLocks noGrp="1" noChangeArrowheads="1"/>
          </p:cNvSpPr>
          <p:nvPr>
            <p:ph type="sldNum" sz="quarter" idx="12"/>
          </p:nvPr>
        </p:nvSpPr>
        <p:spPr>
          <a:ln/>
        </p:spPr>
        <p:txBody>
          <a:bodyPr/>
          <a:lstStyle>
            <a:lvl1pPr>
              <a:defRPr/>
            </a:lvl1pPr>
          </a:lstStyle>
          <a:p>
            <a:pPr>
              <a:defRPr/>
            </a:pPr>
            <a:fld id="{A269759A-038B-4488-87AA-23740BD8A095}" type="slidenum">
              <a:rPr lang="de-DE"/>
              <a:pPr>
                <a:defRPr/>
              </a:pPr>
              <a:t>‹Nr.›</a:t>
            </a:fld>
            <a:endParaRPr lang="de-DE"/>
          </a:p>
        </p:txBody>
      </p:sp>
    </p:spTree>
    <p:extLst>
      <p:ext uri="{BB962C8B-B14F-4D97-AF65-F5344CB8AC3E}">
        <p14:creationId xmlns:p14="http://schemas.microsoft.com/office/powerpoint/2010/main" val="104175331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55"/>
          <p:cNvSpPr>
            <a:spLocks noGrp="1" noChangeArrowheads="1"/>
          </p:cNvSpPr>
          <p:nvPr>
            <p:ph type="dt" sz="half" idx="10"/>
          </p:nvPr>
        </p:nvSpPr>
        <p:spPr>
          <a:ln/>
        </p:spPr>
        <p:txBody>
          <a:bodyPr/>
          <a:lstStyle>
            <a:lvl1pPr>
              <a:defRPr/>
            </a:lvl1pPr>
          </a:lstStyle>
          <a:p>
            <a:pPr>
              <a:defRPr/>
            </a:pPr>
            <a:endParaRPr lang="de-DE"/>
          </a:p>
        </p:txBody>
      </p:sp>
      <p:sp>
        <p:nvSpPr>
          <p:cNvPr id="5" name="Rectangle 56"/>
          <p:cNvSpPr>
            <a:spLocks noGrp="1" noChangeArrowheads="1"/>
          </p:cNvSpPr>
          <p:nvPr>
            <p:ph type="ftr" sz="quarter" idx="11"/>
          </p:nvPr>
        </p:nvSpPr>
        <p:spPr>
          <a:ln/>
        </p:spPr>
        <p:txBody>
          <a:bodyPr/>
          <a:lstStyle>
            <a:lvl1pPr>
              <a:defRPr/>
            </a:lvl1pPr>
          </a:lstStyle>
          <a:p>
            <a:pPr>
              <a:defRPr/>
            </a:pPr>
            <a:endParaRPr lang="de-DE"/>
          </a:p>
        </p:txBody>
      </p:sp>
      <p:sp>
        <p:nvSpPr>
          <p:cNvPr id="6" name="Rectangle 57"/>
          <p:cNvSpPr>
            <a:spLocks noGrp="1" noChangeArrowheads="1"/>
          </p:cNvSpPr>
          <p:nvPr>
            <p:ph type="sldNum" sz="quarter" idx="12"/>
          </p:nvPr>
        </p:nvSpPr>
        <p:spPr>
          <a:ln/>
        </p:spPr>
        <p:txBody>
          <a:bodyPr/>
          <a:lstStyle>
            <a:lvl1pPr>
              <a:defRPr/>
            </a:lvl1pPr>
          </a:lstStyle>
          <a:p>
            <a:pPr>
              <a:defRPr/>
            </a:pPr>
            <a:fld id="{2E56885F-8569-471C-8E23-68DD4ADF512C}" type="slidenum">
              <a:rPr lang="de-DE"/>
              <a:pPr>
                <a:defRPr/>
              </a:pPr>
              <a:t>‹Nr.›</a:t>
            </a:fld>
            <a:endParaRPr lang="de-DE"/>
          </a:p>
        </p:txBody>
      </p:sp>
    </p:spTree>
    <p:extLst>
      <p:ext uri="{BB962C8B-B14F-4D97-AF65-F5344CB8AC3E}">
        <p14:creationId xmlns:p14="http://schemas.microsoft.com/office/powerpoint/2010/main" val="329778679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9050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00600" y="19050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5"/>
          <p:cNvSpPr>
            <a:spLocks noGrp="1" noChangeArrowheads="1"/>
          </p:cNvSpPr>
          <p:nvPr>
            <p:ph type="dt" sz="half" idx="10"/>
          </p:nvPr>
        </p:nvSpPr>
        <p:spPr>
          <a:ln/>
        </p:spPr>
        <p:txBody>
          <a:bodyPr/>
          <a:lstStyle>
            <a:lvl1pPr>
              <a:defRPr/>
            </a:lvl1pPr>
          </a:lstStyle>
          <a:p>
            <a:pPr>
              <a:defRPr/>
            </a:pPr>
            <a:endParaRPr lang="de-DE"/>
          </a:p>
        </p:txBody>
      </p:sp>
      <p:sp>
        <p:nvSpPr>
          <p:cNvPr id="6" name="Rectangle 56"/>
          <p:cNvSpPr>
            <a:spLocks noGrp="1" noChangeArrowheads="1"/>
          </p:cNvSpPr>
          <p:nvPr>
            <p:ph type="ftr" sz="quarter" idx="11"/>
          </p:nvPr>
        </p:nvSpPr>
        <p:spPr>
          <a:ln/>
        </p:spPr>
        <p:txBody>
          <a:bodyPr/>
          <a:lstStyle>
            <a:lvl1pPr>
              <a:defRPr/>
            </a:lvl1pPr>
          </a:lstStyle>
          <a:p>
            <a:pPr>
              <a:defRPr/>
            </a:pPr>
            <a:endParaRPr lang="de-DE"/>
          </a:p>
        </p:txBody>
      </p:sp>
      <p:sp>
        <p:nvSpPr>
          <p:cNvPr id="7" name="Rectangle 57"/>
          <p:cNvSpPr>
            <a:spLocks noGrp="1" noChangeArrowheads="1"/>
          </p:cNvSpPr>
          <p:nvPr>
            <p:ph type="sldNum" sz="quarter" idx="12"/>
          </p:nvPr>
        </p:nvSpPr>
        <p:spPr>
          <a:ln/>
        </p:spPr>
        <p:txBody>
          <a:bodyPr/>
          <a:lstStyle>
            <a:lvl1pPr>
              <a:defRPr/>
            </a:lvl1pPr>
          </a:lstStyle>
          <a:p>
            <a:pPr>
              <a:defRPr/>
            </a:pPr>
            <a:fld id="{E538AA57-EE37-48BA-9210-0C6562E01F9A}" type="slidenum">
              <a:rPr lang="de-DE"/>
              <a:pPr>
                <a:defRPr/>
              </a:pPr>
              <a:t>‹Nr.›</a:t>
            </a:fld>
            <a:endParaRPr lang="de-DE"/>
          </a:p>
        </p:txBody>
      </p:sp>
    </p:spTree>
    <p:extLst>
      <p:ext uri="{BB962C8B-B14F-4D97-AF65-F5344CB8AC3E}">
        <p14:creationId xmlns:p14="http://schemas.microsoft.com/office/powerpoint/2010/main" val="18173417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5"/>
          <p:cNvSpPr>
            <a:spLocks noGrp="1" noChangeArrowheads="1"/>
          </p:cNvSpPr>
          <p:nvPr>
            <p:ph type="dt" sz="half" idx="10"/>
          </p:nvPr>
        </p:nvSpPr>
        <p:spPr>
          <a:ln/>
        </p:spPr>
        <p:txBody>
          <a:bodyPr/>
          <a:lstStyle>
            <a:lvl1pPr>
              <a:defRPr/>
            </a:lvl1pPr>
          </a:lstStyle>
          <a:p>
            <a:pPr>
              <a:defRPr/>
            </a:pPr>
            <a:endParaRPr lang="de-DE"/>
          </a:p>
        </p:txBody>
      </p:sp>
      <p:sp>
        <p:nvSpPr>
          <p:cNvPr id="8" name="Rectangle 56"/>
          <p:cNvSpPr>
            <a:spLocks noGrp="1" noChangeArrowheads="1"/>
          </p:cNvSpPr>
          <p:nvPr>
            <p:ph type="ftr" sz="quarter" idx="11"/>
          </p:nvPr>
        </p:nvSpPr>
        <p:spPr>
          <a:ln/>
        </p:spPr>
        <p:txBody>
          <a:bodyPr/>
          <a:lstStyle>
            <a:lvl1pPr>
              <a:defRPr/>
            </a:lvl1pPr>
          </a:lstStyle>
          <a:p>
            <a:pPr>
              <a:defRPr/>
            </a:pPr>
            <a:endParaRPr lang="de-DE"/>
          </a:p>
        </p:txBody>
      </p:sp>
      <p:sp>
        <p:nvSpPr>
          <p:cNvPr id="9" name="Rectangle 57"/>
          <p:cNvSpPr>
            <a:spLocks noGrp="1" noChangeArrowheads="1"/>
          </p:cNvSpPr>
          <p:nvPr>
            <p:ph type="sldNum" sz="quarter" idx="12"/>
          </p:nvPr>
        </p:nvSpPr>
        <p:spPr>
          <a:ln/>
        </p:spPr>
        <p:txBody>
          <a:bodyPr/>
          <a:lstStyle>
            <a:lvl1pPr>
              <a:defRPr/>
            </a:lvl1pPr>
          </a:lstStyle>
          <a:p>
            <a:pPr>
              <a:defRPr/>
            </a:pPr>
            <a:fld id="{19FB4B4B-332D-461D-8E0C-0B25EE8BA515}" type="slidenum">
              <a:rPr lang="de-DE"/>
              <a:pPr>
                <a:defRPr/>
              </a:pPr>
              <a:t>‹Nr.›</a:t>
            </a:fld>
            <a:endParaRPr lang="de-DE"/>
          </a:p>
        </p:txBody>
      </p:sp>
    </p:spTree>
    <p:extLst>
      <p:ext uri="{BB962C8B-B14F-4D97-AF65-F5344CB8AC3E}">
        <p14:creationId xmlns:p14="http://schemas.microsoft.com/office/powerpoint/2010/main" val="263678904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5"/>
          <p:cNvSpPr>
            <a:spLocks noGrp="1" noChangeArrowheads="1"/>
          </p:cNvSpPr>
          <p:nvPr>
            <p:ph type="dt" sz="half" idx="10"/>
          </p:nvPr>
        </p:nvSpPr>
        <p:spPr>
          <a:ln/>
        </p:spPr>
        <p:txBody>
          <a:bodyPr/>
          <a:lstStyle>
            <a:lvl1pPr>
              <a:defRPr/>
            </a:lvl1pPr>
          </a:lstStyle>
          <a:p>
            <a:pPr>
              <a:defRPr/>
            </a:pPr>
            <a:endParaRPr lang="de-DE"/>
          </a:p>
        </p:txBody>
      </p:sp>
      <p:sp>
        <p:nvSpPr>
          <p:cNvPr id="4" name="Rectangle 56"/>
          <p:cNvSpPr>
            <a:spLocks noGrp="1" noChangeArrowheads="1"/>
          </p:cNvSpPr>
          <p:nvPr>
            <p:ph type="ftr" sz="quarter" idx="11"/>
          </p:nvPr>
        </p:nvSpPr>
        <p:spPr>
          <a:ln/>
        </p:spPr>
        <p:txBody>
          <a:bodyPr/>
          <a:lstStyle>
            <a:lvl1pPr>
              <a:defRPr/>
            </a:lvl1pPr>
          </a:lstStyle>
          <a:p>
            <a:pPr>
              <a:defRPr/>
            </a:pPr>
            <a:endParaRPr lang="de-DE"/>
          </a:p>
        </p:txBody>
      </p:sp>
      <p:sp>
        <p:nvSpPr>
          <p:cNvPr id="5" name="Rectangle 57"/>
          <p:cNvSpPr>
            <a:spLocks noGrp="1" noChangeArrowheads="1"/>
          </p:cNvSpPr>
          <p:nvPr>
            <p:ph type="sldNum" sz="quarter" idx="12"/>
          </p:nvPr>
        </p:nvSpPr>
        <p:spPr>
          <a:ln/>
        </p:spPr>
        <p:txBody>
          <a:bodyPr/>
          <a:lstStyle>
            <a:lvl1pPr>
              <a:defRPr/>
            </a:lvl1pPr>
          </a:lstStyle>
          <a:p>
            <a:pPr>
              <a:defRPr/>
            </a:pPr>
            <a:fld id="{229B8E51-3737-4B5F-B36B-899F32E9DB02}" type="slidenum">
              <a:rPr lang="de-DE"/>
              <a:pPr>
                <a:defRPr/>
              </a:pPr>
              <a:t>‹Nr.›</a:t>
            </a:fld>
            <a:endParaRPr lang="de-DE"/>
          </a:p>
        </p:txBody>
      </p:sp>
    </p:spTree>
    <p:extLst>
      <p:ext uri="{BB962C8B-B14F-4D97-AF65-F5344CB8AC3E}">
        <p14:creationId xmlns:p14="http://schemas.microsoft.com/office/powerpoint/2010/main" val="77712802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pPr>
              <a:defRPr/>
            </a:pPr>
            <a:endParaRPr lang="de-DE"/>
          </a:p>
        </p:txBody>
      </p:sp>
      <p:sp>
        <p:nvSpPr>
          <p:cNvPr id="3" name="Rectangle 56"/>
          <p:cNvSpPr>
            <a:spLocks noGrp="1" noChangeArrowheads="1"/>
          </p:cNvSpPr>
          <p:nvPr>
            <p:ph type="ftr" sz="quarter" idx="11"/>
          </p:nvPr>
        </p:nvSpPr>
        <p:spPr>
          <a:ln/>
        </p:spPr>
        <p:txBody>
          <a:bodyPr/>
          <a:lstStyle>
            <a:lvl1pPr>
              <a:defRPr/>
            </a:lvl1pPr>
          </a:lstStyle>
          <a:p>
            <a:pPr>
              <a:defRPr/>
            </a:pPr>
            <a:endParaRPr lang="de-DE"/>
          </a:p>
        </p:txBody>
      </p:sp>
      <p:sp>
        <p:nvSpPr>
          <p:cNvPr id="4" name="Rectangle 57"/>
          <p:cNvSpPr>
            <a:spLocks noGrp="1" noChangeArrowheads="1"/>
          </p:cNvSpPr>
          <p:nvPr>
            <p:ph type="sldNum" sz="quarter" idx="12"/>
          </p:nvPr>
        </p:nvSpPr>
        <p:spPr>
          <a:ln/>
        </p:spPr>
        <p:txBody>
          <a:bodyPr/>
          <a:lstStyle>
            <a:lvl1pPr>
              <a:defRPr/>
            </a:lvl1pPr>
          </a:lstStyle>
          <a:p>
            <a:pPr>
              <a:defRPr/>
            </a:pPr>
            <a:fld id="{99F4408F-2A19-4E25-98FF-105B664CC631}" type="slidenum">
              <a:rPr lang="de-DE"/>
              <a:pPr>
                <a:defRPr/>
              </a:pPr>
              <a:t>‹Nr.›</a:t>
            </a:fld>
            <a:endParaRPr lang="de-DE"/>
          </a:p>
        </p:txBody>
      </p:sp>
    </p:spTree>
    <p:extLst>
      <p:ext uri="{BB962C8B-B14F-4D97-AF65-F5344CB8AC3E}">
        <p14:creationId xmlns:p14="http://schemas.microsoft.com/office/powerpoint/2010/main" val="14211798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5"/>
          <p:cNvSpPr>
            <a:spLocks noGrp="1" noChangeArrowheads="1"/>
          </p:cNvSpPr>
          <p:nvPr>
            <p:ph type="dt" sz="half" idx="10"/>
          </p:nvPr>
        </p:nvSpPr>
        <p:spPr>
          <a:ln/>
        </p:spPr>
        <p:txBody>
          <a:bodyPr/>
          <a:lstStyle>
            <a:lvl1pPr>
              <a:defRPr/>
            </a:lvl1pPr>
          </a:lstStyle>
          <a:p>
            <a:pPr>
              <a:defRPr/>
            </a:pPr>
            <a:endParaRPr lang="de-DE"/>
          </a:p>
        </p:txBody>
      </p:sp>
      <p:sp>
        <p:nvSpPr>
          <p:cNvPr id="6" name="Rectangle 56"/>
          <p:cNvSpPr>
            <a:spLocks noGrp="1" noChangeArrowheads="1"/>
          </p:cNvSpPr>
          <p:nvPr>
            <p:ph type="ftr" sz="quarter" idx="11"/>
          </p:nvPr>
        </p:nvSpPr>
        <p:spPr>
          <a:ln/>
        </p:spPr>
        <p:txBody>
          <a:bodyPr/>
          <a:lstStyle>
            <a:lvl1pPr>
              <a:defRPr/>
            </a:lvl1pPr>
          </a:lstStyle>
          <a:p>
            <a:pPr>
              <a:defRPr/>
            </a:pPr>
            <a:endParaRPr lang="de-DE"/>
          </a:p>
        </p:txBody>
      </p:sp>
      <p:sp>
        <p:nvSpPr>
          <p:cNvPr id="7" name="Rectangle 57"/>
          <p:cNvSpPr>
            <a:spLocks noGrp="1" noChangeArrowheads="1"/>
          </p:cNvSpPr>
          <p:nvPr>
            <p:ph type="sldNum" sz="quarter" idx="12"/>
          </p:nvPr>
        </p:nvSpPr>
        <p:spPr>
          <a:ln/>
        </p:spPr>
        <p:txBody>
          <a:bodyPr/>
          <a:lstStyle>
            <a:lvl1pPr>
              <a:defRPr/>
            </a:lvl1pPr>
          </a:lstStyle>
          <a:p>
            <a:pPr>
              <a:defRPr/>
            </a:pPr>
            <a:fld id="{0AF8C9B2-610A-4494-B44D-398DC441185B}" type="slidenum">
              <a:rPr lang="de-DE"/>
              <a:pPr>
                <a:defRPr/>
              </a:pPr>
              <a:t>‹Nr.›</a:t>
            </a:fld>
            <a:endParaRPr lang="de-DE"/>
          </a:p>
        </p:txBody>
      </p:sp>
    </p:spTree>
    <p:extLst>
      <p:ext uri="{BB962C8B-B14F-4D97-AF65-F5344CB8AC3E}">
        <p14:creationId xmlns:p14="http://schemas.microsoft.com/office/powerpoint/2010/main" val="9740291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2281697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5"/>
          <p:cNvSpPr>
            <a:spLocks noGrp="1" noChangeArrowheads="1"/>
          </p:cNvSpPr>
          <p:nvPr>
            <p:ph type="dt" sz="half" idx="10"/>
          </p:nvPr>
        </p:nvSpPr>
        <p:spPr>
          <a:ln/>
        </p:spPr>
        <p:txBody>
          <a:bodyPr/>
          <a:lstStyle>
            <a:lvl1pPr>
              <a:defRPr/>
            </a:lvl1pPr>
          </a:lstStyle>
          <a:p>
            <a:pPr>
              <a:defRPr/>
            </a:pPr>
            <a:endParaRPr lang="de-DE"/>
          </a:p>
        </p:txBody>
      </p:sp>
      <p:sp>
        <p:nvSpPr>
          <p:cNvPr id="6" name="Rectangle 56"/>
          <p:cNvSpPr>
            <a:spLocks noGrp="1" noChangeArrowheads="1"/>
          </p:cNvSpPr>
          <p:nvPr>
            <p:ph type="ftr" sz="quarter" idx="11"/>
          </p:nvPr>
        </p:nvSpPr>
        <p:spPr>
          <a:ln/>
        </p:spPr>
        <p:txBody>
          <a:bodyPr/>
          <a:lstStyle>
            <a:lvl1pPr>
              <a:defRPr/>
            </a:lvl1pPr>
          </a:lstStyle>
          <a:p>
            <a:pPr>
              <a:defRPr/>
            </a:pPr>
            <a:endParaRPr lang="de-DE"/>
          </a:p>
        </p:txBody>
      </p:sp>
      <p:sp>
        <p:nvSpPr>
          <p:cNvPr id="7" name="Rectangle 57"/>
          <p:cNvSpPr>
            <a:spLocks noGrp="1" noChangeArrowheads="1"/>
          </p:cNvSpPr>
          <p:nvPr>
            <p:ph type="sldNum" sz="quarter" idx="12"/>
          </p:nvPr>
        </p:nvSpPr>
        <p:spPr>
          <a:ln/>
        </p:spPr>
        <p:txBody>
          <a:bodyPr/>
          <a:lstStyle>
            <a:lvl1pPr>
              <a:defRPr/>
            </a:lvl1pPr>
          </a:lstStyle>
          <a:p>
            <a:pPr>
              <a:defRPr/>
            </a:pPr>
            <a:fld id="{B0E7CD8F-9333-4A06-8A7F-8829ECEF2F71}" type="slidenum">
              <a:rPr lang="de-DE"/>
              <a:pPr>
                <a:defRPr/>
              </a:pPr>
              <a:t>‹Nr.›</a:t>
            </a:fld>
            <a:endParaRPr lang="de-DE"/>
          </a:p>
        </p:txBody>
      </p:sp>
    </p:spTree>
    <p:extLst>
      <p:ext uri="{BB962C8B-B14F-4D97-AF65-F5344CB8AC3E}">
        <p14:creationId xmlns:p14="http://schemas.microsoft.com/office/powerpoint/2010/main" val="178614360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5"/>
          <p:cNvSpPr>
            <a:spLocks noGrp="1" noChangeArrowheads="1"/>
          </p:cNvSpPr>
          <p:nvPr>
            <p:ph type="dt" sz="half" idx="10"/>
          </p:nvPr>
        </p:nvSpPr>
        <p:spPr>
          <a:ln/>
        </p:spPr>
        <p:txBody>
          <a:bodyPr/>
          <a:lstStyle>
            <a:lvl1pPr>
              <a:defRPr/>
            </a:lvl1pPr>
          </a:lstStyle>
          <a:p>
            <a:pPr>
              <a:defRPr/>
            </a:pPr>
            <a:endParaRPr lang="de-DE"/>
          </a:p>
        </p:txBody>
      </p:sp>
      <p:sp>
        <p:nvSpPr>
          <p:cNvPr id="5" name="Rectangle 56"/>
          <p:cNvSpPr>
            <a:spLocks noGrp="1" noChangeArrowheads="1"/>
          </p:cNvSpPr>
          <p:nvPr>
            <p:ph type="ftr" sz="quarter" idx="11"/>
          </p:nvPr>
        </p:nvSpPr>
        <p:spPr>
          <a:ln/>
        </p:spPr>
        <p:txBody>
          <a:bodyPr/>
          <a:lstStyle>
            <a:lvl1pPr>
              <a:defRPr/>
            </a:lvl1pPr>
          </a:lstStyle>
          <a:p>
            <a:pPr>
              <a:defRPr/>
            </a:pPr>
            <a:endParaRPr lang="de-DE"/>
          </a:p>
        </p:txBody>
      </p:sp>
      <p:sp>
        <p:nvSpPr>
          <p:cNvPr id="6" name="Rectangle 57"/>
          <p:cNvSpPr>
            <a:spLocks noGrp="1" noChangeArrowheads="1"/>
          </p:cNvSpPr>
          <p:nvPr>
            <p:ph type="sldNum" sz="quarter" idx="12"/>
          </p:nvPr>
        </p:nvSpPr>
        <p:spPr>
          <a:ln/>
        </p:spPr>
        <p:txBody>
          <a:bodyPr/>
          <a:lstStyle>
            <a:lvl1pPr>
              <a:defRPr/>
            </a:lvl1pPr>
          </a:lstStyle>
          <a:p>
            <a:pPr>
              <a:defRPr/>
            </a:pPr>
            <a:fld id="{22B68B31-7E96-45E1-9E62-1BEEC8208D29}" type="slidenum">
              <a:rPr lang="de-DE"/>
              <a:pPr>
                <a:defRPr/>
              </a:pPr>
              <a:t>‹Nr.›</a:t>
            </a:fld>
            <a:endParaRPr lang="de-DE"/>
          </a:p>
        </p:txBody>
      </p:sp>
    </p:spTree>
    <p:extLst>
      <p:ext uri="{BB962C8B-B14F-4D97-AF65-F5344CB8AC3E}">
        <p14:creationId xmlns:p14="http://schemas.microsoft.com/office/powerpoint/2010/main" val="1053026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67500" y="609600"/>
            <a:ext cx="1943100" cy="55626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609600"/>
            <a:ext cx="5676900" cy="55626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5"/>
          <p:cNvSpPr>
            <a:spLocks noGrp="1" noChangeArrowheads="1"/>
          </p:cNvSpPr>
          <p:nvPr>
            <p:ph type="dt" sz="half" idx="10"/>
          </p:nvPr>
        </p:nvSpPr>
        <p:spPr>
          <a:ln/>
        </p:spPr>
        <p:txBody>
          <a:bodyPr/>
          <a:lstStyle>
            <a:lvl1pPr>
              <a:defRPr/>
            </a:lvl1pPr>
          </a:lstStyle>
          <a:p>
            <a:pPr>
              <a:defRPr/>
            </a:pPr>
            <a:endParaRPr lang="de-DE"/>
          </a:p>
        </p:txBody>
      </p:sp>
      <p:sp>
        <p:nvSpPr>
          <p:cNvPr id="5" name="Rectangle 56"/>
          <p:cNvSpPr>
            <a:spLocks noGrp="1" noChangeArrowheads="1"/>
          </p:cNvSpPr>
          <p:nvPr>
            <p:ph type="ftr" sz="quarter" idx="11"/>
          </p:nvPr>
        </p:nvSpPr>
        <p:spPr>
          <a:ln/>
        </p:spPr>
        <p:txBody>
          <a:bodyPr/>
          <a:lstStyle>
            <a:lvl1pPr>
              <a:defRPr/>
            </a:lvl1pPr>
          </a:lstStyle>
          <a:p>
            <a:pPr>
              <a:defRPr/>
            </a:pPr>
            <a:endParaRPr lang="de-DE"/>
          </a:p>
        </p:txBody>
      </p:sp>
      <p:sp>
        <p:nvSpPr>
          <p:cNvPr id="6" name="Rectangle 57"/>
          <p:cNvSpPr>
            <a:spLocks noGrp="1" noChangeArrowheads="1"/>
          </p:cNvSpPr>
          <p:nvPr>
            <p:ph type="sldNum" sz="quarter" idx="12"/>
          </p:nvPr>
        </p:nvSpPr>
        <p:spPr>
          <a:ln/>
        </p:spPr>
        <p:txBody>
          <a:bodyPr/>
          <a:lstStyle>
            <a:lvl1pPr>
              <a:defRPr/>
            </a:lvl1pPr>
          </a:lstStyle>
          <a:p>
            <a:pPr>
              <a:defRPr/>
            </a:pPr>
            <a:fld id="{39881750-5F3E-4F05-98F8-CF18F98DECF3}" type="slidenum">
              <a:rPr lang="de-DE"/>
              <a:pPr>
                <a:defRPr/>
              </a:pPr>
              <a:t>‹Nr.›</a:t>
            </a:fld>
            <a:endParaRPr lang="de-DE"/>
          </a:p>
        </p:txBody>
      </p:sp>
    </p:spTree>
    <p:extLst>
      <p:ext uri="{BB962C8B-B14F-4D97-AF65-F5344CB8AC3E}">
        <p14:creationId xmlns:p14="http://schemas.microsoft.com/office/powerpoint/2010/main" val="135118552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95785306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8626092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3921956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5312416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99484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46612277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34695090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97" name="Rectangle 53"/>
          <p:cNvSpPr>
            <a:spLocks noGrp="1" noChangeArrowheads="1"/>
          </p:cNvSpPr>
          <p:nvPr>
            <p:ph type="title"/>
          </p:nvPr>
        </p:nvSpPr>
        <p:spPr bwMode="auto">
          <a:xfrm>
            <a:off x="8382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t>Titelmasterformat durch Klicken bearbeiten</a:t>
            </a:r>
          </a:p>
        </p:txBody>
      </p:sp>
      <p:sp>
        <p:nvSpPr>
          <p:cNvPr id="2051" name="Rectangle 54"/>
          <p:cNvSpPr>
            <a:spLocks noGrp="1" noChangeArrowheads="1"/>
          </p:cNvSpPr>
          <p:nvPr>
            <p:ph type="body" idx="1"/>
          </p:nvPr>
        </p:nvSpPr>
        <p:spPr bwMode="auto">
          <a:xfrm>
            <a:off x="838200" y="19050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199" name="Rectangle 55"/>
          <p:cNvSpPr>
            <a:spLocks noGrp="1" noChangeArrowheads="1"/>
          </p:cNvSpPr>
          <p:nvPr>
            <p:ph type="dt" sz="half" idx="2"/>
          </p:nvPr>
        </p:nvSpPr>
        <p:spPr bwMode="auto">
          <a:xfrm>
            <a:off x="838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lvl1pPr>
          </a:lstStyle>
          <a:p>
            <a:pPr>
              <a:defRPr/>
            </a:pPr>
            <a:endParaRPr lang="de-DE"/>
          </a:p>
        </p:txBody>
      </p:sp>
      <p:sp>
        <p:nvSpPr>
          <p:cNvPr id="6200" name="Rectangle 56"/>
          <p:cNvSpPr>
            <a:spLocks noGrp="1" noChangeArrowheads="1"/>
          </p:cNvSpPr>
          <p:nvPr>
            <p:ph type="ftr" sz="quarter" idx="3"/>
          </p:nvPr>
        </p:nvSpPr>
        <p:spPr bwMode="auto">
          <a:xfrm>
            <a:off x="32766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lvl1pPr>
          </a:lstStyle>
          <a:p>
            <a:pPr>
              <a:defRPr/>
            </a:pPr>
            <a:endParaRPr lang="de-DE"/>
          </a:p>
        </p:txBody>
      </p:sp>
      <p:sp>
        <p:nvSpPr>
          <p:cNvPr id="6201" name="Rectangle 57"/>
          <p:cNvSpPr>
            <a:spLocks noGrp="1" noChangeArrowheads="1"/>
          </p:cNvSpPr>
          <p:nvPr>
            <p:ph type="sldNum" sz="quarter" idx="4"/>
          </p:nvPr>
        </p:nvSpPr>
        <p:spPr bwMode="auto">
          <a:xfrm>
            <a:off x="6705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71525D0E-90F1-471F-B748-762D242A2805}" type="slidenum">
              <a:rPr lang="de-DE"/>
              <a:pPr>
                <a:defRPr/>
              </a:pPr>
              <a:t>‹Nr.›</a:t>
            </a:fld>
            <a:endParaRPr lang="de-DE"/>
          </a:p>
        </p:txBody>
      </p:sp>
    </p:spTree>
  </p:cSld>
  <p:clrMap bg1="dk2" tx1="lt1" bg2="dk1" tx2="lt2" accent1="accent1" accent2="accent2" accent3="accent3" accent4="accent4" accent5="accent5" accent6="accent6" hlink="hlink" folHlink="folHlink"/>
  <p:sldLayoutIdLst>
    <p:sldLayoutId id="2147483843"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WordArt 3"/>
          <p:cNvSpPr>
            <a:spLocks noChangeArrowheads="1" noChangeShapeType="1" noTextEdit="1"/>
          </p:cNvSpPr>
          <p:nvPr/>
        </p:nvSpPr>
        <p:spPr bwMode="auto">
          <a:xfrm>
            <a:off x="1331913" y="4508500"/>
            <a:ext cx="6192837" cy="2079625"/>
          </a:xfrm>
          <a:prstGeom prst="rect">
            <a:avLst/>
          </a:prstGeom>
        </p:spPr>
        <p:txBody>
          <a:bodyPr wrap="none" fromWordArt="1">
            <a:prstTxWarp prst="textPlain">
              <a:avLst>
                <a:gd name="adj" fmla="val 50000"/>
              </a:avLst>
            </a:prstTxWarp>
          </a:bodyPr>
          <a:lstStyle/>
          <a:p>
            <a:pPr algn="ctr"/>
            <a:r>
              <a:rPr lang="de-DE"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Herzlich willkommen</a:t>
            </a:r>
          </a:p>
          <a:p>
            <a:pPr algn="ctr"/>
            <a:r>
              <a:rPr lang="de-DE"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in der</a:t>
            </a:r>
          </a:p>
          <a:p>
            <a:pPr algn="ctr"/>
            <a:r>
              <a:rPr lang="de-DE"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Kirnbachschule Niefern</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827088" y="404813"/>
            <a:ext cx="7772400" cy="1143000"/>
          </a:xfrm>
        </p:spPr>
        <p:txBody>
          <a:bodyPr/>
          <a:lstStyle/>
          <a:p>
            <a:pPr eaLnBrk="1" hangingPunct="1">
              <a:defRPr/>
            </a:pPr>
            <a:r>
              <a:rPr lang="de-DE" dirty="0"/>
              <a:t>Kinder wollen in die Schule</a:t>
            </a:r>
          </a:p>
        </p:txBody>
      </p:sp>
      <p:sp>
        <p:nvSpPr>
          <p:cNvPr id="70659" name="Rectangle 3"/>
          <p:cNvSpPr>
            <a:spLocks noGrp="1" noChangeArrowheads="1"/>
          </p:cNvSpPr>
          <p:nvPr>
            <p:ph type="body" idx="1"/>
          </p:nvPr>
        </p:nvSpPr>
        <p:spPr>
          <a:xfrm>
            <a:off x="827088" y="1341438"/>
            <a:ext cx="7772400" cy="4267200"/>
          </a:xfrm>
        </p:spPr>
        <p:txBody>
          <a:bodyPr/>
          <a:lstStyle/>
          <a:p>
            <a:pPr eaLnBrk="1" hangingPunct="1">
              <a:buFontTx/>
              <a:buNone/>
            </a:pPr>
            <a:r>
              <a:rPr lang="de-DE" altLang="de-DE" sz="2800" dirty="0"/>
              <a:t>Deshalb sollten Sie…</a:t>
            </a:r>
          </a:p>
          <a:p>
            <a:pPr eaLnBrk="1" hangingPunct="1">
              <a:buClr>
                <a:srgbClr val="990033"/>
              </a:buClr>
              <a:buFont typeface="Wingdings" pitchFamily="2" charset="2"/>
              <a:buChar char="§"/>
            </a:pPr>
            <a:r>
              <a:rPr lang="de-DE" altLang="de-DE" sz="2400" dirty="0"/>
              <a:t>Anteil nehmen</a:t>
            </a:r>
          </a:p>
          <a:p>
            <a:pPr eaLnBrk="1" hangingPunct="1">
              <a:buClr>
                <a:srgbClr val="990033"/>
              </a:buClr>
              <a:buFont typeface="Wingdings" pitchFamily="2" charset="2"/>
              <a:buChar char="§"/>
            </a:pPr>
            <a:r>
              <a:rPr lang="de-DE" altLang="de-DE" sz="2400" dirty="0"/>
              <a:t>Verständnis haben</a:t>
            </a:r>
          </a:p>
          <a:p>
            <a:pPr eaLnBrk="1" hangingPunct="1">
              <a:buClr>
                <a:srgbClr val="990033"/>
              </a:buClr>
              <a:buFont typeface="Wingdings" pitchFamily="2" charset="2"/>
              <a:buChar char="§"/>
            </a:pPr>
            <a:r>
              <a:rPr lang="de-DE" altLang="de-DE" sz="2400" dirty="0"/>
              <a:t>Konstruktive Kritik üben</a:t>
            </a:r>
          </a:p>
          <a:p>
            <a:pPr eaLnBrk="1" hangingPunct="1">
              <a:buClr>
                <a:srgbClr val="990033"/>
              </a:buClr>
              <a:buFont typeface="Wingdings" pitchFamily="2" charset="2"/>
              <a:buChar char="§"/>
            </a:pPr>
            <a:r>
              <a:rPr lang="de-DE" altLang="de-DE" sz="2400" dirty="0"/>
              <a:t>Das Kind annehmen, so wie es ist</a:t>
            </a:r>
          </a:p>
          <a:p>
            <a:pPr eaLnBrk="1" hangingPunct="1">
              <a:buClr>
                <a:srgbClr val="990033"/>
              </a:buClr>
              <a:buFont typeface="Wingdings" pitchFamily="2" charset="2"/>
              <a:buChar char="§"/>
            </a:pPr>
            <a:r>
              <a:rPr lang="de-DE" altLang="de-DE" sz="2400" dirty="0"/>
              <a:t>Nicht jeden Wunsch erfüllen</a:t>
            </a:r>
          </a:p>
          <a:p>
            <a:pPr eaLnBrk="1" hangingPunct="1">
              <a:buClr>
                <a:srgbClr val="990033"/>
              </a:buClr>
              <a:buFont typeface="Wingdings" pitchFamily="2" charset="2"/>
              <a:buChar char="§"/>
            </a:pPr>
            <a:r>
              <a:rPr lang="de-DE" altLang="de-DE" sz="2400" dirty="0"/>
              <a:t>TV und PC-Konsum zum Wohle </a:t>
            </a:r>
          </a:p>
          <a:p>
            <a:pPr marL="0" indent="0" eaLnBrk="1" hangingPunct="1">
              <a:buClr>
                <a:srgbClr val="990033"/>
              </a:buClr>
              <a:buNone/>
            </a:pPr>
            <a:r>
              <a:rPr lang="de-DE" altLang="de-DE" sz="2400" dirty="0"/>
              <a:t>		des Kindes regulieren</a:t>
            </a:r>
          </a:p>
        </p:txBody>
      </p:sp>
      <p:pic>
        <p:nvPicPr>
          <p:cNvPr id="706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338" y="4365625"/>
            <a:ext cx="1717675"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500" fill="hold"/>
                                        <p:tgtEl>
                                          <p:spTgt spid="7065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065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065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70659">
                                            <p:txEl>
                                              <p:pRg st="1" end="1"/>
                                            </p:txEl>
                                          </p:spTgt>
                                        </p:tgtEl>
                                        <p:attrNameLst>
                                          <p:attrName>style.visibility</p:attrName>
                                        </p:attrNameLst>
                                      </p:cBhvr>
                                      <p:to>
                                        <p:strVal val="visible"/>
                                      </p:to>
                                    </p:set>
                                    <p:anim calcmode="lin" valueType="num">
                                      <p:cBhvr>
                                        <p:cTn id="15" dur="500" fill="hold"/>
                                        <p:tgtEl>
                                          <p:spTgt spid="7065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7065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7065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70659">
                                            <p:txEl>
                                              <p:pRg st="2" end="2"/>
                                            </p:txEl>
                                          </p:spTgt>
                                        </p:tgtEl>
                                        <p:attrNameLst>
                                          <p:attrName>style.visibility</p:attrName>
                                        </p:attrNameLst>
                                      </p:cBhvr>
                                      <p:to>
                                        <p:strVal val="visible"/>
                                      </p:to>
                                    </p:set>
                                    <p:anim calcmode="lin" valueType="num">
                                      <p:cBhvr>
                                        <p:cTn id="23" dur="500" fill="hold"/>
                                        <p:tgtEl>
                                          <p:spTgt spid="7065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065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065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70659">
                                            <p:txEl>
                                              <p:pRg st="3" end="3"/>
                                            </p:txEl>
                                          </p:spTgt>
                                        </p:tgtEl>
                                        <p:attrNameLst>
                                          <p:attrName>style.visibility</p:attrName>
                                        </p:attrNameLst>
                                      </p:cBhvr>
                                      <p:to>
                                        <p:strVal val="visible"/>
                                      </p:to>
                                    </p:set>
                                    <p:anim calcmode="lin" valueType="num">
                                      <p:cBhvr>
                                        <p:cTn id="31" dur="500" fill="hold"/>
                                        <p:tgtEl>
                                          <p:spTgt spid="7065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7065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7065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70659">
                                            <p:txEl>
                                              <p:pRg st="4" end="4"/>
                                            </p:txEl>
                                          </p:spTgt>
                                        </p:tgtEl>
                                        <p:attrNameLst>
                                          <p:attrName>style.visibility</p:attrName>
                                        </p:attrNameLst>
                                      </p:cBhvr>
                                      <p:to>
                                        <p:strVal val="visible"/>
                                      </p:to>
                                    </p:set>
                                    <p:anim calcmode="lin" valueType="num">
                                      <p:cBhvr>
                                        <p:cTn id="39" dur="500" fill="hold"/>
                                        <p:tgtEl>
                                          <p:spTgt spid="7065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7065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7065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706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70659">
                                            <p:txEl>
                                              <p:pRg st="5" end="5"/>
                                            </p:txEl>
                                          </p:spTgt>
                                        </p:tgtEl>
                                        <p:attrNameLst>
                                          <p:attrName>style.visibility</p:attrName>
                                        </p:attrNameLst>
                                      </p:cBhvr>
                                      <p:to>
                                        <p:strVal val="visible"/>
                                      </p:to>
                                    </p:set>
                                    <p:anim calcmode="lin" valueType="num">
                                      <p:cBhvr>
                                        <p:cTn id="47" dur="500" fill="hold"/>
                                        <p:tgtEl>
                                          <p:spTgt spid="7065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7065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7065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706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37" fill="hold" nodeType="clickEffect">
                                  <p:stCondLst>
                                    <p:cond delay="0"/>
                                  </p:stCondLst>
                                  <p:childTnLst>
                                    <p:set>
                                      <p:cBhvr>
                                        <p:cTn id="54" dur="1" fill="hold">
                                          <p:stCondLst>
                                            <p:cond delay="0"/>
                                          </p:stCondLst>
                                        </p:cTn>
                                        <p:tgtEl>
                                          <p:spTgt spid="70661"/>
                                        </p:tgtEl>
                                        <p:attrNameLst>
                                          <p:attrName>style.visibility</p:attrName>
                                        </p:attrNameLst>
                                      </p:cBhvr>
                                      <p:to>
                                        <p:strVal val="visible"/>
                                      </p:to>
                                    </p:set>
                                    <p:animEffect transition="in" filter="barn(outVertical)">
                                      <p:cBhvr>
                                        <p:cTn id="55" dur="1000"/>
                                        <p:tgtEl>
                                          <p:spTgt spid="7066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9" presetClass="entr" presetSubtype="0" accel="100000" fill="hold" grpId="0" nodeType="clickEffect">
                                  <p:stCondLst>
                                    <p:cond delay="0"/>
                                  </p:stCondLst>
                                  <p:childTnLst>
                                    <p:set>
                                      <p:cBhvr>
                                        <p:cTn id="59" dur="1" fill="hold">
                                          <p:stCondLst>
                                            <p:cond delay="0"/>
                                          </p:stCondLst>
                                        </p:cTn>
                                        <p:tgtEl>
                                          <p:spTgt spid="70659">
                                            <p:txEl>
                                              <p:pRg st="6" end="6"/>
                                            </p:txEl>
                                          </p:spTgt>
                                        </p:tgtEl>
                                        <p:attrNameLst>
                                          <p:attrName>style.visibility</p:attrName>
                                        </p:attrNameLst>
                                      </p:cBhvr>
                                      <p:to>
                                        <p:strVal val="visible"/>
                                      </p:to>
                                    </p:set>
                                    <p:anim calcmode="lin" valueType="num">
                                      <p:cBhvr>
                                        <p:cTn id="60" dur="500" fill="hold"/>
                                        <p:tgtEl>
                                          <p:spTgt spid="70659">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1" dur="500" fill="hold"/>
                                        <p:tgtEl>
                                          <p:spTgt spid="70659">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2" dur="500" fill="hold"/>
                                        <p:tgtEl>
                                          <p:spTgt spid="70659">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3" dur="500" fill="hold"/>
                                        <p:tgtEl>
                                          <p:spTgt spid="70659">
                                            <p:txEl>
                                              <p:pRg st="6" end="6"/>
                                            </p:txEl>
                                          </p:spTgt>
                                        </p:tgtEl>
                                        <p:attrNameLst>
                                          <p:attrName>ppt_y</p:attrName>
                                        </p:attrNameLst>
                                      </p:cBhvr>
                                      <p:tavLst>
                                        <p:tav tm="0">
                                          <p:val>
                                            <p:strVal val="#ppt_y"/>
                                          </p:val>
                                        </p:tav>
                                        <p:tav tm="100000">
                                          <p:val>
                                            <p:strVal val="#ppt_y"/>
                                          </p:val>
                                        </p:tav>
                                      </p:tavLst>
                                    </p:anim>
                                  </p:childTnLst>
                                </p:cTn>
                              </p:par>
                              <p:par>
                                <p:cTn id="64" presetID="39" presetClass="entr" presetSubtype="0" accel="100000" fill="hold" grpId="0" nodeType="withEffect">
                                  <p:stCondLst>
                                    <p:cond delay="0"/>
                                  </p:stCondLst>
                                  <p:childTnLst>
                                    <p:set>
                                      <p:cBhvr>
                                        <p:cTn id="65" dur="1" fill="hold">
                                          <p:stCondLst>
                                            <p:cond delay="0"/>
                                          </p:stCondLst>
                                        </p:cTn>
                                        <p:tgtEl>
                                          <p:spTgt spid="70659">
                                            <p:txEl>
                                              <p:pRg st="7" end="7"/>
                                            </p:txEl>
                                          </p:spTgt>
                                        </p:tgtEl>
                                        <p:attrNameLst>
                                          <p:attrName>style.visibility</p:attrName>
                                        </p:attrNameLst>
                                      </p:cBhvr>
                                      <p:to>
                                        <p:strVal val="visible"/>
                                      </p:to>
                                    </p:set>
                                    <p:anim calcmode="lin" valueType="num">
                                      <p:cBhvr>
                                        <p:cTn id="66" dur="500" fill="hold"/>
                                        <p:tgtEl>
                                          <p:spTgt spid="70659">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70659">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70659">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7065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00113" y="341313"/>
            <a:ext cx="7772400" cy="1143000"/>
          </a:xfrm>
        </p:spPr>
        <p:txBody>
          <a:bodyPr/>
          <a:lstStyle/>
          <a:p>
            <a:pPr eaLnBrk="1" hangingPunct="1">
              <a:defRPr/>
            </a:pPr>
            <a:r>
              <a:rPr lang="de-DE" dirty="0"/>
              <a:t>Kinder wollen in die Schule</a:t>
            </a:r>
          </a:p>
        </p:txBody>
      </p:sp>
      <p:sp>
        <p:nvSpPr>
          <p:cNvPr id="72707" name="Rectangle 3"/>
          <p:cNvSpPr>
            <a:spLocks noGrp="1" noChangeArrowheads="1"/>
          </p:cNvSpPr>
          <p:nvPr>
            <p:ph type="body" idx="1"/>
          </p:nvPr>
        </p:nvSpPr>
        <p:spPr>
          <a:xfrm>
            <a:off x="885825" y="1700213"/>
            <a:ext cx="7772400" cy="3600995"/>
          </a:xfrm>
        </p:spPr>
        <p:txBody>
          <a:bodyPr/>
          <a:lstStyle/>
          <a:p>
            <a:pPr eaLnBrk="1" hangingPunct="1">
              <a:buClr>
                <a:srgbClr val="990033"/>
              </a:buClr>
              <a:buFont typeface="Wingdings" pitchFamily="2" charset="2"/>
              <a:buChar char="§"/>
            </a:pPr>
            <a:r>
              <a:rPr lang="de-DE" altLang="de-DE" sz="2300" dirty="0"/>
              <a:t>Ihr Kind braucht </a:t>
            </a:r>
            <a:r>
              <a:rPr lang="de-DE" altLang="de-DE" sz="2300" u="sng" dirty="0"/>
              <a:t>Unterstützung</a:t>
            </a:r>
            <a:r>
              <a:rPr lang="de-DE" altLang="de-DE" sz="2300" dirty="0"/>
              <a:t> und </a:t>
            </a:r>
            <a:r>
              <a:rPr lang="de-DE" altLang="de-DE" sz="2300" u="sng" dirty="0"/>
              <a:t>Anteilnahme</a:t>
            </a:r>
            <a:r>
              <a:rPr lang="de-DE" altLang="de-DE" sz="2300" dirty="0"/>
              <a:t>, zwei wichtige Dinge, die im Lauf der Jahre zwar lockerer werden, aber nie aufhören dürfen</a:t>
            </a:r>
          </a:p>
          <a:p>
            <a:pPr eaLnBrk="1" hangingPunct="1">
              <a:buClr>
                <a:srgbClr val="990033"/>
              </a:buClr>
              <a:buFont typeface="Wingdings" pitchFamily="2" charset="2"/>
              <a:buChar char="§"/>
            </a:pPr>
            <a:r>
              <a:rPr lang="de-DE" altLang="de-DE" sz="2300" dirty="0"/>
              <a:t>Förderung durch Forderung, aber keine Überforderung</a:t>
            </a:r>
          </a:p>
          <a:p>
            <a:pPr eaLnBrk="1" hangingPunct="1">
              <a:buClr>
                <a:srgbClr val="990033"/>
              </a:buClr>
              <a:buFont typeface="Wingdings" pitchFamily="2" charset="2"/>
              <a:buChar char="§"/>
            </a:pPr>
            <a:r>
              <a:rPr lang="de-DE" altLang="de-DE" sz="2300" dirty="0"/>
              <a:t>Die Einsicht, dass </a:t>
            </a:r>
            <a:r>
              <a:rPr lang="de-DE" altLang="de-DE" sz="2300" u="sng" dirty="0"/>
              <a:t>die</a:t>
            </a:r>
            <a:r>
              <a:rPr lang="de-DE" altLang="de-DE" sz="2300" dirty="0"/>
              <a:t> Schule für Ihr Kind die richtige Schule ist , die es mit Erfolg und ohne emotionale und soziale Beeinträchtigung abschließen kann.</a:t>
            </a:r>
          </a:p>
        </p:txBody>
      </p:sp>
      <p:sp>
        <p:nvSpPr>
          <p:cNvPr id="72708" name="Text Box 4"/>
          <p:cNvSpPr txBox="1">
            <a:spLocks noChangeArrowheads="1"/>
          </p:cNvSpPr>
          <p:nvPr/>
        </p:nvSpPr>
        <p:spPr bwMode="auto">
          <a:xfrm>
            <a:off x="915988" y="1285875"/>
            <a:ext cx="6264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eaLnBrk="1" hangingPunct="1">
              <a:spcBef>
                <a:spcPct val="50000"/>
              </a:spcBef>
              <a:buClrTx/>
              <a:buFontTx/>
              <a:buNone/>
            </a:pPr>
            <a:r>
              <a:rPr lang="de-DE" altLang="de-DE" sz="2000">
                <a:solidFill>
                  <a:srgbClr val="FFFF00"/>
                </a:solidFill>
              </a:rPr>
              <a:t>Was braucht ihr Kind von Ihnen?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270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270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270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72707">
                                            <p:txEl>
                                              <p:pRg st="0" end="0"/>
                                            </p:txEl>
                                          </p:spTgt>
                                        </p:tgtEl>
                                        <p:attrNameLst>
                                          <p:attrName>style.visibility</p:attrName>
                                        </p:attrNameLst>
                                      </p:cBhvr>
                                      <p:to>
                                        <p:strVal val="visible"/>
                                      </p:to>
                                    </p:set>
                                    <p:anim calcmode="lin" valueType="num">
                                      <p:cBhvr>
                                        <p:cTn id="15" dur="500" fill="hold"/>
                                        <p:tgtEl>
                                          <p:spTgt spid="7270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7270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7270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72707">
                                            <p:txEl>
                                              <p:pRg st="1" end="1"/>
                                            </p:txEl>
                                          </p:spTgt>
                                        </p:tgtEl>
                                        <p:attrNameLst>
                                          <p:attrName>style.visibility</p:attrName>
                                        </p:attrNameLst>
                                      </p:cBhvr>
                                      <p:to>
                                        <p:strVal val="visible"/>
                                      </p:to>
                                    </p:set>
                                    <p:anim calcmode="lin" valueType="num">
                                      <p:cBhvr>
                                        <p:cTn id="23" dur="500" fill="hold"/>
                                        <p:tgtEl>
                                          <p:spTgt spid="7270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270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270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2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72707">
                                            <p:txEl>
                                              <p:pRg st="2" end="2"/>
                                            </p:txEl>
                                          </p:spTgt>
                                        </p:tgtEl>
                                        <p:attrNameLst>
                                          <p:attrName>style.visibility</p:attrName>
                                        </p:attrNameLst>
                                      </p:cBhvr>
                                      <p:to>
                                        <p:strVal val="visible"/>
                                      </p:to>
                                    </p:set>
                                    <p:anim calcmode="lin" valueType="num">
                                      <p:cBhvr>
                                        <p:cTn id="31" dur="500" fill="hold"/>
                                        <p:tgtEl>
                                          <p:spTgt spid="7270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7270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7270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727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3276600" y="333375"/>
            <a:ext cx="5867400" cy="1728788"/>
          </a:xfrm>
        </p:spPr>
        <p:txBody>
          <a:bodyPr>
            <a:normAutofit/>
          </a:bodyPr>
          <a:lstStyle/>
          <a:p>
            <a:pPr marL="762000" indent="-762000" eaLnBrk="1" hangingPunct="1">
              <a:defRPr/>
            </a:pPr>
            <a:r>
              <a:rPr lang="de-DE" dirty="0">
                <a:latin typeface="Estrangelo Edessa" pitchFamily="66" charset="0"/>
                <a:cs typeface="Estrangelo Edessa" pitchFamily="66" charset="0"/>
              </a:rPr>
              <a:t>Ist mein Kind reif</a:t>
            </a:r>
            <a:br>
              <a:rPr lang="de-DE" dirty="0">
                <a:latin typeface="Estrangelo Edessa" pitchFamily="66" charset="0"/>
                <a:cs typeface="Estrangelo Edessa" pitchFamily="66" charset="0"/>
              </a:rPr>
            </a:br>
            <a:r>
              <a:rPr lang="de-DE" dirty="0">
                <a:latin typeface="Estrangelo Edessa" pitchFamily="66" charset="0"/>
                <a:cs typeface="Estrangelo Edessa" pitchFamily="66" charset="0"/>
              </a:rPr>
              <a:t>für die Schule?</a:t>
            </a:r>
          </a:p>
        </p:txBody>
      </p:sp>
      <p:sp>
        <p:nvSpPr>
          <p:cNvPr id="76803" name="Rectangle 3"/>
          <p:cNvSpPr>
            <a:spLocks noGrp="1" noChangeArrowheads="1"/>
          </p:cNvSpPr>
          <p:nvPr>
            <p:ph type="subTitle" idx="1"/>
          </p:nvPr>
        </p:nvSpPr>
        <p:spPr>
          <a:xfrm>
            <a:off x="2405063" y="4076700"/>
            <a:ext cx="5838825" cy="1368425"/>
          </a:xfrm>
        </p:spPr>
        <p:txBody>
          <a:bodyPr/>
          <a:lstStyle/>
          <a:p>
            <a:pPr eaLnBrk="1" hangingPunct="1">
              <a:defRPr/>
            </a:pPr>
            <a:r>
              <a:rPr lang="de-DE" sz="3400" dirty="0">
                <a:solidFill>
                  <a:schemeClr val="tx2"/>
                </a:solidFill>
                <a:effectLst>
                  <a:outerShdw blurRad="38100" dist="38100" dir="2700000" algn="tl">
                    <a:srgbClr val="000000"/>
                  </a:outerShdw>
                </a:effectLst>
                <a:latin typeface="Estrangelo Edessa" pitchFamily="66" charset="0"/>
                <a:cs typeface="Estrangelo Edessa" pitchFamily="66" charset="0"/>
              </a:rPr>
              <a:t>Voraussetzungen für die Grundschulfähigkeit</a:t>
            </a:r>
          </a:p>
        </p:txBody>
      </p:sp>
      <p:pic>
        <p:nvPicPr>
          <p:cNvPr id="76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133600"/>
            <a:ext cx="1981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500" fill="hold"/>
                                        <p:tgtEl>
                                          <p:spTgt spid="76805"/>
                                        </p:tgtEl>
                                        <p:attrNameLst>
                                          <p:attrName>ppt_w</p:attrName>
                                        </p:attrNameLst>
                                      </p:cBhvr>
                                      <p:tavLst>
                                        <p:tav tm="0">
                                          <p:val>
                                            <p:fltVal val="0"/>
                                          </p:val>
                                        </p:tav>
                                        <p:tav tm="100000">
                                          <p:val>
                                            <p:strVal val="#ppt_w"/>
                                          </p:val>
                                        </p:tav>
                                      </p:tavLst>
                                    </p:anim>
                                    <p:anim calcmode="lin" valueType="num">
                                      <p:cBhvr>
                                        <p:cTn id="8" dur="500" fill="hold"/>
                                        <p:tgtEl>
                                          <p:spTgt spid="7680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9" presetClass="entr" presetSubtype="0" accel="100000" fill="hold" grpId="0" nodeType="afterEffect">
                                  <p:stCondLst>
                                    <p:cond delay="0"/>
                                  </p:stCondLst>
                                  <p:childTnLst>
                                    <p:set>
                                      <p:cBhvr>
                                        <p:cTn id="11" dur="1" fill="hold">
                                          <p:stCondLst>
                                            <p:cond delay="0"/>
                                          </p:stCondLst>
                                        </p:cTn>
                                        <p:tgtEl>
                                          <p:spTgt spid="76802"/>
                                        </p:tgtEl>
                                        <p:attrNameLst>
                                          <p:attrName>style.visibility</p:attrName>
                                        </p:attrNameLst>
                                      </p:cBhvr>
                                      <p:to>
                                        <p:strVal val="visible"/>
                                      </p:to>
                                    </p:set>
                                    <p:anim calcmode="lin" valueType="num">
                                      <p:cBhvr>
                                        <p:cTn id="12" dur="500" fill="hold"/>
                                        <p:tgtEl>
                                          <p:spTgt spid="76802"/>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6802"/>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6802"/>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680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39" presetClass="entr" presetSubtype="0" accel="100000" fill="hold" grpId="0" nodeType="afterEffect">
                                  <p:stCondLst>
                                    <p:cond delay="0"/>
                                  </p:stCondLst>
                                  <p:childTnLst>
                                    <p:set>
                                      <p:cBhvr>
                                        <p:cTn id="18" dur="1" fill="hold">
                                          <p:stCondLst>
                                            <p:cond delay="0"/>
                                          </p:stCondLst>
                                        </p:cTn>
                                        <p:tgtEl>
                                          <p:spTgt spid="76803">
                                            <p:txEl>
                                              <p:pRg st="0" end="0"/>
                                            </p:txEl>
                                          </p:spTgt>
                                        </p:tgtEl>
                                        <p:attrNameLst>
                                          <p:attrName>style.visibility</p:attrName>
                                        </p:attrNameLst>
                                      </p:cBhvr>
                                      <p:to>
                                        <p:strVal val="visible"/>
                                      </p:to>
                                    </p:set>
                                    <p:anim calcmode="lin" valueType="num">
                                      <p:cBhvr>
                                        <p:cTn id="19" dur="500" fill="hold"/>
                                        <p:tgtEl>
                                          <p:spTgt spid="7680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680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680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de-DE" sz="4000"/>
              <a:t>Merkmale der </a:t>
            </a:r>
            <a:br>
              <a:rPr lang="de-DE" sz="4000"/>
            </a:br>
            <a:r>
              <a:rPr lang="de-DE" sz="4000"/>
              <a:t>Schulreife / Schulfähigkeit</a:t>
            </a:r>
          </a:p>
        </p:txBody>
      </p:sp>
      <p:sp>
        <p:nvSpPr>
          <p:cNvPr id="26627" name="Rectangle 3"/>
          <p:cNvSpPr>
            <a:spLocks noGrp="1" noChangeArrowheads="1"/>
          </p:cNvSpPr>
          <p:nvPr>
            <p:ph type="body" idx="1"/>
          </p:nvPr>
        </p:nvSpPr>
        <p:spPr>
          <a:xfrm>
            <a:off x="684213" y="2492375"/>
            <a:ext cx="7772400" cy="2963863"/>
          </a:xfrm>
          <a:extLst>
            <a:ext uri="{909E8E84-426E-40DD-AFC4-6F175D3DCCD1}">
              <a14:hiddenFill xmlns:a14="http://schemas.microsoft.com/office/drawing/2010/main">
                <a:solidFill>
                  <a:schemeClr val="bg1"/>
                </a:solidFill>
              </a14:hiddenFill>
            </a:ext>
          </a:extLst>
        </p:spPr>
        <p:txBody>
          <a:bodyPr/>
          <a:lstStyle/>
          <a:p>
            <a:pPr marL="609600" indent="-609600" eaLnBrk="1" hangingPunct="1">
              <a:buClr>
                <a:srgbClr val="990033"/>
              </a:buClr>
              <a:buFont typeface="Wingdings" pitchFamily="2" charset="2"/>
              <a:buAutoNum type="arabicPeriod"/>
            </a:pPr>
            <a:r>
              <a:rPr lang="de-DE" altLang="de-DE" sz="4000">
                <a:solidFill>
                  <a:srgbClr val="FFFF00"/>
                </a:solidFill>
              </a:rPr>
              <a:t>Körperliche Schulreife</a:t>
            </a:r>
          </a:p>
          <a:p>
            <a:pPr marL="609600" indent="-609600" eaLnBrk="1" hangingPunct="1">
              <a:buClr>
                <a:srgbClr val="990033"/>
              </a:buClr>
              <a:buFont typeface="Wingdings" pitchFamily="2" charset="2"/>
              <a:buAutoNum type="arabicPeriod"/>
            </a:pPr>
            <a:r>
              <a:rPr lang="de-DE" altLang="de-DE" sz="4000">
                <a:solidFill>
                  <a:schemeClr val="accent2"/>
                </a:solidFill>
              </a:rPr>
              <a:t>Soziale Schulreife</a:t>
            </a:r>
            <a:r>
              <a:rPr lang="de-DE" altLang="de-DE" sz="4000">
                <a:solidFill>
                  <a:srgbClr val="FFFF00"/>
                </a:solidFill>
              </a:rPr>
              <a:t> </a:t>
            </a:r>
          </a:p>
          <a:p>
            <a:pPr marL="609600" indent="-609600" eaLnBrk="1" hangingPunct="1">
              <a:buClr>
                <a:srgbClr val="990033"/>
              </a:buClr>
              <a:buFont typeface="Wingdings" pitchFamily="2" charset="2"/>
              <a:buAutoNum type="arabicPeriod"/>
            </a:pPr>
            <a:r>
              <a:rPr lang="de-DE" altLang="de-DE" sz="4000"/>
              <a:t>Geistige Schulreife</a:t>
            </a:r>
          </a:p>
          <a:p>
            <a:pPr marL="609600" indent="-609600" eaLnBrk="1" hangingPunct="1">
              <a:buClr>
                <a:srgbClr val="990033"/>
              </a:buClr>
              <a:buFont typeface="Wingdings" pitchFamily="2" charset="2"/>
              <a:buAutoNum type="arabicPeriod"/>
            </a:pPr>
            <a:r>
              <a:rPr lang="de-DE" altLang="de-DE" sz="4000">
                <a:solidFill>
                  <a:srgbClr val="00FF00"/>
                </a:solidFill>
              </a:rPr>
              <a:t>Emotionale Schulreife</a:t>
            </a:r>
          </a:p>
          <a:p>
            <a:pPr marL="609600" indent="-609600" eaLnBrk="1" hangingPunct="1">
              <a:buClr>
                <a:srgbClr val="990033"/>
              </a:buClr>
              <a:buFont typeface="Wingdings" pitchFamily="2" charset="2"/>
              <a:buChar char="§"/>
            </a:pPr>
            <a:endParaRPr lang="de-DE" altLang="de-DE" sz="4000">
              <a:solidFill>
                <a:schemeClr val="bg2"/>
              </a:solidFill>
            </a:endParaRPr>
          </a:p>
        </p:txBody>
      </p:sp>
      <p:sp>
        <p:nvSpPr>
          <p:cNvPr id="26629" name="Text Box 5"/>
          <p:cNvSpPr txBox="1">
            <a:spLocks noChangeArrowheads="1"/>
          </p:cNvSpPr>
          <p:nvPr/>
        </p:nvSpPr>
        <p:spPr bwMode="auto">
          <a:xfrm>
            <a:off x="1403350" y="1989138"/>
            <a:ext cx="6192838" cy="366712"/>
          </a:xfrm>
          <a:prstGeom prst="rect">
            <a:avLst/>
          </a:prstGeom>
          <a:solidFill>
            <a:srgbClr val="99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eaLnBrk="1" hangingPunct="1">
              <a:spcBef>
                <a:spcPct val="50000"/>
              </a:spcBef>
              <a:buClrTx/>
              <a:buFontTx/>
              <a:buNone/>
            </a:pPr>
            <a:r>
              <a:rPr lang="de-DE" altLang="de-DE" sz="1800"/>
              <a:t>Schulfähigkeit ergibt sich aus einer erfüllten Kindheit!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1000" fill="hold"/>
                                        <p:tgtEl>
                                          <p:spTgt spid="26629"/>
                                        </p:tgtEl>
                                        <p:attrNameLst>
                                          <p:attrName>ppt_w</p:attrName>
                                        </p:attrNameLst>
                                      </p:cBhvr>
                                      <p:tavLst>
                                        <p:tav tm="0">
                                          <p:val>
                                            <p:strVal val="#ppt_w+.3"/>
                                          </p:val>
                                        </p:tav>
                                        <p:tav tm="100000">
                                          <p:val>
                                            <p:strVal val="#ppt_w"/>
                                          </p:val>
                                        </p:tav>
                                      </p:tavLst>
                                    </p:anim>
                                    <p:anim calcmode="lin" valueType="num">
                                      <p:cBhvr>
                                        <p:cTn id="8" dur="1000" fill="hold"/>
                                        <p:tgtEl>
                                          <p:spTgt spid="26629"/>
                                        </p:tgtEl>
                                        <p:attrNameLst>
                                          <p:attrName>ppt_h</p:attrName>
                                        </p:attrNameLst>
                                      </p:cBhvr>
                                      <p:tavLst>
                                        <p:tav tm="0">
                                          <p:val>
                                            <p:strVal val="#ppt_h"/>
                                          </p:val>
                                        </p:tav>
                                        <p:tav tm="100000">
                                          <p:val>
                                            <p:strVal val="#ppt_h"/>
                                          </p:val>
                                        </p:tav>
                                      </p:tavLst>
                                    </p:anim>
                                    <p:animEffect transition="in" filter="fade">
                                      <p:cBhvr>
                                        <p:cTn id="9" dur="1000"/>
                                        <p:tgtEl>
                                          <p:spTgt spid="266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26627">
                                            <p:txEl>
                                              <p:pRg st="0" end="0"/>
                                            </p:txEl>
                                          </p:spTgt>
                                        </p:tgtEl>
                                        <p:attrNameLst>
                                          <p:attrName>style.visibility</p:attrName>
                                        </p:attrNameLst>
                                      </p:cBhvr>
                                      <p:to>
                                        <p:strVal val="visible"/>
                                      </p:to>
                                    </p:set>
                                    <p:anim calcmode="lin" valueType="num">
                                      <p:cBhvr>
                                        <p:cTn id="14" dur="500" fill="hold"/>
                                        <p:tgtEl>
                                          <p:spTgt spid="2662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662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662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26627">
                                            <p:txEl>
                                              <p:pRg st="1" end="1"/>
                                            </p:txEl>
                                          </p:spTgt>
                                        </p:tgtEl>
                                        <p:attrNameLst>
                                          <p:attrName>style.visibility</p:attrName>
                                        </p:attrNameLst>
                                      </p:cBhvr>
                                      <p:to>
                                        <p:strVal val="visible"/>
                                      </p:to>
                                    </p:set>
                                    <p:anim calcmode="lin" valueType="num">
                                      <p:cBhvr>
                                        <p:cTn id="22" dur="500" fill="hold"/>
                                        <p:tgtEl>
                                          <p:spTgt spid="2662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2662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2662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26627">
                                            <p:txEl>
                                              <p:pRg st="2" end="2"/>
                                            </p:txEl>
                                          </p:spTgt>
                                        </p:tgtEl>
                                        <p:attrNameLst>
                                          <p:attrName>style.visibility</p:attrName>
                                        </p:attrNameLst>
                                      </p:cBhvr>
                                      <p:to>
                                        <p:strVal val="visible"/>
                                      </p:to>
                                    </p:set>
                                    <p:anim calcmode="lin" valueType="num">
                                      <p:cBhvr>
                                        <p:cTn id="30" dur="500" fill="hold"/>
                                        <p:tgtEl>
                                          <p:spTgt spid="2662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2662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2662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26627">
                                            <p:txEl>
                                              <p:pRg st="3" end="3"/>
                                            </p:txEl>
                                          </p:spTgt>
                                        </p:tgtEl>
                                        <p:attrNameLst>
                                          <p:attrName>style.visibility</p:attrName>
                                        </p:attrNameLst>
                                      </p:cBhvr>
                                      <p:to>
                                        <p:strVal val="visible"/>
                                      </p:to>
                                    </p:set>
                                    <p:anim calcmode="lin" valueType="num">
                                      <p:cBhvr>
                                        <p:cTn id="38" dur="500" fill="hold"/>
                                        <p:tgtEl>
                                          <p:spTgt spid="2662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2662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2662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188913"/>
            <a:ext cx="7772400" cy="1143000"/>
          </a:xfrm>
        </p:spPr>
        <p:txBody>
          <a:bodyPr/>
          <a:lstStyle/>
          <a:p>
            <a:pPr algn="ctr" eaLnBrk="1" hangingPunct="1">
              <a:defRPr/>
            </a:pPr>
            <a:r>
              <a:rPr lang="de-DE" u="sng" dirty="0"/>
              <a:t>Körperliche Schulreife I</a:t>
            </a:r>
          </a:p>
        </p:txBody>
      </p:sp>
      <p:sp>
        <p:nvSpPr>
          <p:cNvPr id="37892" name="Rectangle 4"/>
          <p:cNvSpPr>
            <a:spLocks noGrp="1" noChangeArrowheads="1"/>
          </p:cNvSpPr>
          <p:nvPr>
            <p:ph type="body" idx="1"/>
          </p:nvPr>
        </p:nvSpPr>
        <p:spPr>
          <a:xfrm>
            <a:off x="107950" y="1412875"/>
            <a:ext cx="8928100" cy="4267200"/>
          </a:xfrm>
        </p:spPr>
        <p:txBody>
          <a:bodyPr/>
          <a:lstStyle/>
          <a:p>
            <a:pPr eaLnBrk="1" hangingPunct="1"/>
            <a:r>
              <a:rPr lang="de-DE" altLang="de-DE" sz="2800">
                <a:solidFill>
                  <a:srgbClr val="FFFF00"/>
                </a:solidFill>
              </a:rPr>
              <a:t>Gestaltwandel </a:t>
            </a:r>
            <a:r>
              <a:rPr lang="de-DE" altLang="de-DE" sz="2800"/>
              <a:t>	</a:t>
            </a:r>
            <a:r>
              <a:rPr lang="de-DE" altLang="de-DE" sz="2000">
                <a:solidFill>
                  <a:srgbClr val="990033"/>
                </a:solidFill>
              </a:rPr>
              <a:t>&gt;</a:t>
            </a:r>
            <a:r>
              <a:rPr lang="de-DE" altLang="de-DE" sz="2800"/>
              <a:t> Zahnwechsel</a:t>
            </a:r>
          </a:p>
          <a:p>
            <a:pPr eaLnBrk="1" hangingPunct="1">
              <a:buFontTx/>
              <a:buNone/>
            </a:pPr>
            <a:r>
              <a:rPr lang="de-DE" altLang="de-DE" sz="2800"/>
              <a:t>				    	</a:t>
            </a:r>
            <a:r>
              <a:rPr lang="de-DE" altLang="de-DE" sz="2000">
                <a:solidFill>
                  <a:srgbClr val="990033"/>
                </a:solidFill>
              </a:rPr>
              <a:t>&gt; </a:t>
            </a:r>
            <a:r>
              <a:rPr lang="de-DE" altLang="de-DE" sz="2800"/>
              <a:t>sichtbare Gelenke</a:t>
            </a:r>
          </a:p>
          <a:p>
            <a:pPr eaLnBrk="1" hangingPunct="1">
              <a:buFontTx/>
              <a:buNone/>
            </a:pPr>
            <a:r>
              <a:rPr lang="de-DE" altLang="de-DE" sz="2800"/>
              <a:t>					</a:t>
            </a:r>
            <a:r>
              <a:rPr lang="de-DE" altLang="de-DE" sz="2000">
                <a:solidFill>
                  <a:srgbClr val="990033"/>
                </a:solidFill>
              </a:rPr>
              <a:t>&gt;</a:t>
            </a:r>
            <a:r>
              <a:rPr lang="de-DE" altLang="de-DE" sz="2800"/>
              <a:t> S-Form im Rückgrat</a:t>
            </a:r>
          </a:p>
          <a:p>
            <a:pPr eaLnBrk="1" hangingPunct="1">
              <a:buFontTx/>
              <a:buNone/>
            </a:pPr>
            <a:r>
              <a:rPr lang="de-DE" altLang="de-DE" sz="2800"/>
              <a:t>					</a:t>
            </a:r>
            <a:r>
              <a:rPr lang="de-DE" altLang="de-DE" sz="2000">
                <a:solidFill>
                  <a:srgbClr val="990033"/>
                </a:solidFill>
              </a:rPr>
              <a:t>&gt;</a:t>
            </a:r>
            <a:r>
              <a:rPr lang="de-DE" altLang="de-DE" sz="2800"/>
              <a:t> individuellere Gesichtszüge</a:t>
            </a:r>
          </a:p>
          <a:p>
            <a:pPr eaLnBrk="1" hangingPunct="1">
              <a:buFontTx/>
              <a:buNone/>
            </a:pPr>
            <a:r>
              <a:rPr lang="de-DE" altLang="de-DE" sz="2800"/>
              <a:t>					</a:t>
            </a:r>
            <a:r>
              <a:rPr lang="de-DE" altLang="de-DE" sz="2000">
                <a:solidFill>
                  <a:srgbClr val="990033"/>
                </a:solidFill>
              </a:rPr>
              <a:t>&gt;</a:t>
            </a:r>
            <a:r>
              <a:rPr lang="de-DE" altLang="de-DE" sz="2800"/>
              <a:t> veränderte Taillen/Kopfform</a:t>
            </a:r>
          </a:p>
          <a:p>
            <a:pPr eaLnBrk="1" hangingPunct="1">
              <a:buFontTx/>
              <a:buNone/>
            </a:pPr>
            <a:r>
              <a:rPr lang="de-DE" altLang="de-DE" sz="2800"/>
              <a:t>					</a:t>
            </a:r>
            <a:r>
              <a:rPr lang="de-DE" altLang="de-DE" sz="2000">
                <a:solidFill>
                  <a:srgbClr val="990033"/>
                </a:solidFill>
              </a:rPr>
              <a:t>&gt;</a:t>
            </a:r>
            <a:r>
              <a:rPr lang="de-DE" altLang="de-DE" sz="2800"/>
              <a:t> Armlänge! (Ohrläppchen) </a:t>
            </a:r>
          </a:p>
          <a:p>
            <a:pPr eaLnBrk="1" hangingPunct="1">
              <a:buFontTx/>
              <a:buNone/>
            </a:pPr>
            <a:endParaRPr lang="de-DE" altLang="de-DE" sz="2800"/>
          </a:p>
          <a:p>
            <a:pPr eaLnBrk="1" hangingPunct="1">
              <a:buFontTx/>
              <a:buNone/>
            </a:pPr>
            <a:endParaRPr lang="de-DE" altLang="de-DE" sz="2800">
              <a:solidFill>
                <a:schemeClr val="tx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p:cTn id="7" dur="500" fill="hold"/>
                                        <p:tgtEl>
                                          <p:spTgt spid="3789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789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789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7892">
                                            <p:txEl>
                                              <p:pRg st="1" end="1"/>
                                            </p:txEl>
                                          </p:spTgt>
                                        </p:tgtEl>
                                        <p:attrNameLst>
                                          <p:attrName>style.visibility</p:attrName>
                                        </p:attrNameLst>
                                      </p:cBhvr>
                                      <p:to>
                                        <p:strVal val="visible"/>
                                      </p:to>
                                    </p:set>
                                    <p:anim calcmode="lin" valueType="num">
                                      <p:cBhvr>
                                        <p:cTn id="15" dur="500" fill="hold"/>
                                        <p:tgtEl>
                                          <p:spTgt spid="3789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789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789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78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7892">
                                            <p:txEl>
                                              <p:pRg st="2" end="2"/>
                                            </p:txEl>
                                          </p:spTgt>
                                        </p:tgtEl>
                                        <p:attrNameLst>
                                          <p:attrName>style.visibility</p:attrName>
                                        </p:attrNameLst>
                                      </p:cBhvr>
                                      <p:to>
                                        <p:strVal val="visible"/>
                                      </p:to>
                                    </p:set>
                                    <p:anim calcmode="lin" valueType="num">
                                      <p:cBhvr>
                                        <p:cTn id="23" dur="500" fill="hold"/>
                                        <p:tgtEl>
                                          <p:spTgt spid="3789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789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789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78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7892">
                                            <p:txEl>
                                              <p:pRg st="3" end="3"/>
                                            </p:txEl>
                                          </p:spTgt>
                                        </p:tgtEl>
                                        <p:attrNameLst>
                                          <p:attrName>style.visibility</p:attrName>
                                        </p:attrNameLst>
                                      </p:cBhvr>
                                      <p:to>
                                        <p:strVal val="visible"/>
                                      </p:to>
                                    </p:set>
                                    <p:anim calcmode="lin" valueType="num">
                                      <p:cBhvr>
                                        <p:cTn id="31" dur="500" fill="hold"/>
                                        <p:tgtEl>
                                          <p:spTgt spid="3789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789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789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78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7892">
                                            <p:txEl>
                                              <p:pRg st="4" end="4"/>
                                            </p:txEl>
                                          </p:spTgt>
                                        </p:tgtEl>
                                        <p:attrNameLst>
                                          <p:attrName>style.visibility</p:attrName>
                                        </p:attrNameLst>
                                      </p:cBhvr>
                                      <p:to>
                                        <p:strVal val="visible"/>
                                      </p:to>
                                    </p:set>
                                    <p:anim calcmode="lin" valueType="num">
                                      <p:cBhvr>
                                        <p:cTn id="39" dur="500" fill="hold"/>
                                        <p:tgtEl>
                                          <p:spTgt spid="3789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789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789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789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7892">
                                            <p:txEl>
                                              <p:pRg st="5" end="5"/>
                                            </p:txEl>
                                          </p:spTgt>
                                        </p:tgtEl>
                                        <p:attrNameLst>
                                          <p:attrName>style.visibility</p:attrName>
                                        </p:attrNameLst>
                                      </p:cBhvr>
                                      <p:to>
                                        <p:strVal val="visible"/>
                                      </p:to>
                                    </p:set>
                                    <p:anim calcmode="lin" valueType="num">
                                      <p:cBhvr>
                                        <p:cTn id="47" dur="500" fill="hold"/>
                                        <p:tgtEl>
                                          <p:spTgt spid="37892">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7892">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7892">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789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0" y="1125538"/>
            <a:ext cx="8928100" cy="4606925"/>
          </a:xfrm>
        </p:spPr>
        <p:txBody>
          <a:bodyPr/>
          <a:lstStyle/>
          <a:p>
            <a:pPr marL="0" indent="0" eaLnBrk="1" hangingPunct="1">
              <a:buNone/>
            </a:pPr>
            <a:r>
              <a:rPr lang="de-DE" altLang="de-DE" dirty="0">
                <a:solidFill>
                  <a:srgbClr val="FFFF00"/>
                </a:solidFill>
              </a:rPr>
              <a:t>   </a:t>
            </a:r>
            <a:r>
              <a:rPr lang="de-DE" altLang="de-DE" sz="2400" b="1" dirty="0"/>
              <a:t>Augen      </a:t>
            </a:r>
            <a:r>
              <a:rPr lang="de-DE" altLang="de-DE" sz="2400" b="1" dirty="0">
                <a:solidFill>
                  <a:schemeClr val="accent1"/>
                </a:solidFill>
              </a:rPr>
              <a:t>visuelle Wahrnehmung</a:t>
            </a:r>
            <a:r>
              <a:rPr lang="de-DE" altLang="de-DE" sz="2400" dirty="0"/>
              <a:t> </a:t>
            </a:r>
          </a:p>
          <a:p>
            <a:pPr eaLnBrk="1" hangingPunct="1">
              <a:buFontTx/>
              <a:buNone/>
            </a:pPr>
            <a:r>
              <a:rPr lang="de-DE" altLang="de-DE" sz="2400" dirty="0"/>
              <a:t>			- Linien beachten / Grenzen erkennen</a:t>
            </a:r>
          </a:p>
          <a:p>
            <a:pPr eaLnBrk="1" hangingPunct="1">
              <a:buFontTx/>
              <a:buNone/>
            </a:pPr>
            <a:r>
              <a:rPr lang="de-DE" altLang="de-DE" sz="2400" dirty="0"/>
              <a:t>			- Farben und Formen unterscheiden </a:t>
            </a:r>
          </a:p>
          <a:p>
            <a:pPr eaLnBrk="1" hangingPunct="1">
              <a:buFontTx/>
              <a:buNone/>
            </a:pPr>
            <a:r>
              <a:rPr lang="de-DE" altLang="de-DE" sz="2400" dirty="0"/>
              <a:t>			- Entfernung einschätzen (Straßenverkehr!) </a:t>
            </a:r>
          </a:p>
          <a:p>
            <a:pPr eaLnBrk="1" hangingPunct="1">
              <a:buFontTx/>
              <a:buNone/>
            </a:pPr>
            <a:r>
              <a:rPr lang="de-DE" altLang="de-DE" sz="2400" dirty="0"/>
              <a:t>			- dreidimensionales Sehen </a:t>
            </a:r>
          </a:p>
          <a:p>
            <a:pPr eaLnBrk="1" hangingPunct="1">
              <a:buFontTx/>
              <a:buNone/>
            </a:pPr>
            <a:r>
              <a:rPr lang="de-DE" altLang="de-DE" sz="2400" dirty="0"/>
              <a:t>			- Raum – Lage – Wahrnehmung (oben / unten …) </a:t>
            </a:r>
          </a:p>
          <a:p>
            <a:pPr eaLnBrk="1" hangingPunct="1">
              <a:buFontTx/>
              <a:buNone/>
            </a:pPr>
            <a:r>
              <a:rPr lang="de-DE" altLang="de-DE" sz="2400" dirty="0"/>
              <a:t>			- Optische Differenzierung</a:t>
            </a:r>
          </a:p>
          <a:p>
            <a:pPr eaLnBrk="1" hangingPunct="1">
              <a:buFontTx/>
              <a:buNone/>
            </a:pPr>
            <a:r>
              <a:rPr lang="de-DE" altLang="de-DE" sz="1600" dirty="0"/>
              <a:t>				               (Suchbilder, Unterschiede) </a:t>
            </a:r>
          </a:p>
          <a:p>
            <a:pPr eaLnBrk="1" hangingPunct="1">
              <a:buFontTx/>
              <a:buNone/>
            </a:pPr>
            <a:r>
              <a:rPr lang="de-DE" altLang="de-DE" dirty="0"/>
              <a:t>	</a:t>
            </a:r>
            <a:r>
              <a:rPr lang="de-DE" altLang="de-DE" sz="2400" dirty="0"/>
              <a:t>		- . . . </a:t>
            </a:r>
          </a:p>
          <a:p>
            <a:pPr eaLnBrk="1" hangingPunct="1">
              <a:buFontTx/>
              <a:buNone/>
            </a:pPr>
            <a:r>
              <a:rPr lang="de-DE" altLang="de-DE" dirty="0"/>
              <a:t>				</a:t>
            </a:r>
          </a:p>
          <a:p>
            <a:pPr eaLnBrk="1" hangingPunct="1">
              <a:buFontTx/>
              <a:buNone/>
            </a:pPr>
            <a:endParaRPr lang="de-DE" altLang="de-DE" dirty="0"/>
          </a:p>
          <a:p>
            <a:pPr eaLnBrk="1" hangingPunct="1">
              <a:buFontTx/>
              <a:buNone/>
            </a:pPr>
            <a:r>
              <a:rPr lang="de-DE" altLang="de-DE" sz="1000" dirty="0"/>
              <a:t>					</a:t>
            </a:r>
            <a:endParaRPr lang="de-DE" altLang="de-DE" sz="1000" dirty="0">
              <a:solidFill>
                <a:schemeClr val="tx2"/>
              </a:solidFill>
            </a:endParaRPr>
          </a:p>
          <a:p>
            <a:pPr eaLnBrk="1" hangingPunct="1">
              <a:buFontTx/>
              <a:buNone/>
            </a:pPr>
            <a:endParaRPr lang="de-DE" altLang="de-DE" sz="1000" dirty="0">
              <a:solidFill>
                <a:schemeClr val="tx2"/>
              </a:solidFill>
            </a:endParaRPr>
          </a:p>
        </p:txBody>
      </p:sp>
      <p:sp>
        <p:nvSpPr>
          <p:cNvPr id="92163" name="AutoShape 3"/>
          <p:cNvSpPr>
            <a:spLocks noChangeArrowheads="1"/>
          </p:cNvSpPr>
          <p:nvPr/>
        </p:nvSpPr>
        <p:spPr bwMode="auto">
          <a:xfrm>
            <a:off x="1475656" y="1340768"/>
            <a:ext cx="431800" cy="287337"/>
          </a:xfrm>
          <a:prstGeom prst="notchedRightArrow">
            <a:avLst>
              <a:gd name="adj1" fmla="val 50000"/>
              <a:gd name="adj2" fmla="val 37569"/>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eaLnBrk="1" hangingPunct="1">
              <a:spcBef>
                <a:spcPct val="0"/>
              </a:spcBef>
              <a:buClrTx/>
              <a:buFontTx/>
              <a:buNone/>
            </a:pPr>
            <a:endParaRPr lang="de-DE" altLang="de-DE" sz="1800">
              <a:latin typeface="Times New Roman" pitchFamily="18" charset="0"/>
            </a:endParaRPr>
          </a:p>
        </p:txBody>
      </p:sp>
      <p:sp>
        <p:nvSpPr>
          <p:cNvPr id="92164" name="Rectangle 4"/>
          <p:cNvSpPr>
            <a:spLocks noGrp="1" noChangeArrowheads="1"/>
          </p:cNvSpPr>
          <p:nvPr>
            <p:ph type="title"/>
          </p:nvPr>
        </p:nvSpPr>
        <p:spPr>
          <a:xfrm>
            <a:off x="838200" y="115888"/>
            <a:ext cx="7772400" cy="1143000"/>
          </a:xfrm>
        </p:spPr>
        <p:txBody>
          <a:bodyPr/>
          <a:lstStyle/>
          <a:p>
            <a:pPr eaLnBrk="1" hangingPunct="1">
              <a:defRPr/>
            </a:pPr>
            <a:r>
              <a:rPr lang="de-DE" u="sng" dirty="0"/>
              <a:t>Körperliche Schulreife II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anim calcmode="lin" valueType="num">
                                      <p:cBhvr>
                                        <p:cTn id="7" dur="500" fill="hold"/>
                                        <p:tgtEl>
                                          <p:spTgt spid="9216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216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216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2162">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92163"/>
                                        </p:tgtEl>
                                        <p:attrNameLst>
                                          <p:attrName>style.visibility</p:attrName>
                                        </p:attrNameLst>
                                      </p:cBhvr>
                                      <p:to>
                                        <p:strVal val="visible"/>
                                      </p:to>
                                    </p:set>
                                    <p:anim calcmode="lin" valueType="num">
                                      <p:cBhvr>
                                        <p:cTn id="13" dur="500" fill="hold"/>
                                        <p:tgtEl>
                                          <p:spTgt spid="9216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9216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9216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92163"/>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92162">
                                            <p:txEl>
                                              <p:pRg st="1" end="1"/>
                                            </p:txEl>
                                          </p:spTgt>
                                        </p:tgtEl>
                                        <p:attrNameLst>
                                          <p:attrName>style.visibility</p:attrName>
                                        </p:attrNameLst>
                                      </p:cBhvr>
                                      <p:to>
                                        <p:strVal val="visible"/>
                                      </p:to>
                                    </p:set>
                                    <p:anim calcmode="lin" valueType="num">
                                      <p:cBhvr>
                                        <p:cTn id="21" dur="500" fill="hold"/>
                                        <p:tgtEl>
                                          <p:spTgt spid="9216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9216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9216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921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92162">
                                            <p:txEl>
                                              <p:pRg st="2" end="2"/>
                                            </p:txEl>
                                          </p:spTgt>
                                        </p:tgtEl>
                                        <p:attrNameLst>
                                          <p:attrName>style.visibility</p:attrName>
                                        </p:attrNameLst>
                                      </p:cBhvr>
                                      <p:to>
                                        <p:strVal val="visible"/>
                                      </p:to>
                                    </p:set>
                                    <p:anim calcmode="lin" valueType="num">
                                      <p:cBhvr>
                                        <p:cTn id="29" dur="500" fill="hold"/>
                                        <p:tgtEl>
                                          <p:spTgt spid="9216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9216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9216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921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grpId="0" nodeType="clickEffect">
                                  <p:stCondLst>
                                    <p:cond delay="0"/>
                                  </p:stCondLst>
                                  <p:childTnLst>
                                    <p:set>
                                      <p:cBhvr>
                                        <p:cTn id="36" dur="1" fill="hold">
                                          <p:stCondLst>
                                            <p:cond delay="0"/>
                                          </p:stCondLst>
                                        </p:cTn>
                                        <p:tgtEl>
                                          <p:spTgt spid="92162">
                                            <p:txEl>
                                              <p:pRg st="3" end="3"/>
                                            </p:txEl>
                                          </p:spTgt>
                                        </p:tgtEl>
                                        <p:attrNameLst>
                                          <p:attrName>style.visibility</p:attrName>
                                        </p:attrNameLst>
                                      </p:cBhvr>
                                      <p:to>
                                        <p:strVal val="visible"/>
                                      </p:to>
                                    </p:set>
                                    <p:anim calcmode="lin" valueType="num">
                                      <p:cBhvr>
                                        <p:cTn id="37" dur="500" fill="hold"/>
                                        <p:tgtEl>
                                          <p:spTgt spid="9216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9216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9216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921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92162">
                                            <p:txEl>
                                              <p:pRg st="4" end="4"/>
                                            </p:txEl>
                                          </p:spTgt>
                                        </p:tgtEl>
                                        <p:attrNameLst>
                                          <p:attrName>style.visibility</p:attrName>
                                        </p:attrNameLst>
                                      </p:cBhvr>
                                      <p:to>
                                        <p:strVal val="visible"/>
                                      </p:to>
                                    </p:set>
                                    <p:anim calcmode="lin" valueType="num">
                                      <p:cBhvr>
                                        <p:cTn id="45" dur="500" fill="hold"/>
                                        <p:tgtEl>
                                          <p:spTgt spid="9216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9216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9216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9216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9" presetClass="entr" presetSubtype="0" accel="100000" fill="hold" grpId="0" nodeType="clickEffect">
                                  <p:stCondLst>
                                    <p:cond delay="0"/>
                                  </p:stCondLst>
                                  <p:childTnLst>
                                    <p:set>
                                      <p:cBhvr>
                                        <p:cTn id="52" dur="1" fill="hold">
                                          <p:stCondLst>
                                            <p:cond delay="0"/>
                                          </p:stCondLst>
                                        </p:cTn>
                                        <p:tgtEl>
                                          <p:spTgt spid="92162">
                                            <p:txEl>
                                              <p:pRg st="5" end="5"/>
                                            </p:txEl>
                                          </p:spTgt>
                                        </p:tgtEl>
                                        <p:attrNameLst>
                                          <p:attrName>style.visibility</p:attrName>
                                        </p:attrNameLst>
                                      </p:cBhvr>
                                      <p:to>
                                        <p:strVal val="visible"/>
                                      </p:to>
                                    </p:set>
                                    <p:anim calcmode="lin" valueType="num">
                                      <p:cBhvr>
                                        <p:cTn id="53" dur="500" fill="hold"/>
                                        <p:tgtEl>
                                          <p:spTgt spid="92162">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92162">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92162">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9216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9" presetClass="entr" presetSubtype="0" accel="100000" fill="hold" grpId="0" nodeType="clickEffect">
                                  <p:stCondLst>
                                    <p:cond delay="0"/>
                                  </p:stCondLst>
                                  <p:childTnLst>
                                    <p:set>
                                      <p:cBhvr>
                                        <p:cTn id="60" dur="1" fill="hold">
                                          <p:stCondLst>
                                            <p:cond delay="0"/>
                                          </p:stCondLst>
                                        </p:cTn>
                                        <p:tgtEl>
                                          <p:spTgt spid="92162">
                                            <p:txEl>
                                              <p:pRg st="6" end="6"/>
                                            </p:txEl>
                                          </p:spTgt>
                                        </p:tgtEl>
                                        <p:attrNameLst>
                                          <p:attrName>style.visibility</p:attrName>
                                        </p:attrNameLst>
                                      </p:cBhvr>
                                      <p:to>
                                        <p:strVal val="visible"/>
                                      </p:to>
                                    </p:set>
                                    <p:anim calcmode="lin" valueType="num">
                                      <p:cBhvr>
                                        <p:cTn id="61" dur="500" fill="hold"/>
                                        <p:tgtEl>
                                          <p:spTgt spid="92162">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92162">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92162">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92162">
                                            <p:txEl>
                                              <p:pRg st="6" end="6"/>
                                            </p:txEl>
                                          </p:spTgt>
                                        </p:tgtEl>
                                        <p:attrNameLst>
                                          <p:attrName>ppt_y</p:attrName>
                                        </p:attrNameLst>
                                      </p:cBhvr>
                                      <p:tavLst>
                                        <p:tav tm="0">
                                          <p:val>
                                            <p:strVal val="#ppt_y"/>
                                          </p:val>
                                        </p:tav>
                                        <p:tav tm="100000">
                                          <p:val>
                                            <p:strVal val="#ppt_y"/>
                                          </p:val>
                                        </p:tav>
                                      </p:tavLst>
                                    </p:anim>
                                  </p:childTnLst>
                                </p:cTn>
                              </p:par>
                              <p:par>
                                <p:cTn id="65" presetID="39" presetClass="entr" presetSubtype="0" accel="100000" fill="hold" grpId="0" nodeType="withEffect">
                                  <p:stCondLst>
                                    <p:cond delay="0"/>
                                  </p:stCondLst>
                                  <p:childTnLst>
                                    <p:set>
                                      <p:cBhvr>
                                        <p:cTn id="66" dur="1" fill="hold">
                                          <p:stCondLst>
                                            <p:cond delay="0"/>
                                          </p:stCondLst>
                                        </p:cTn>
                                        <p:tgtEl>
                                          <p:spTgt spid="92162">
                                            <p:txEl>
                                              <p:pRg st="7" end="7"/>
                                            </p:txEl>
                                          </p:spTgt>
                                        </p:tgtEl>
                                        <p:attrNameLst>
                                          <p:attrName>style.visibility</p:attrName>
                                        </p:attrNameLst>
                                      </p:cBhvr>
                                      <p:to>
                                        <p:strVal val="visible"/>
                                      </p:to>
                                    </p:set>
                                    <p:anim calcmode="lin" valueType="num">
                                      <p:cBhvr>
                                        <p:cTn id="67" dur="500" fill="hold"/>
                                        <p:tgtEl>
                                          <p:spTgt spid="92162">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92162">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92162">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9216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39" presetClass="entr" presetSubtype="0" accel="100000" fill="hold" grpId="0" nodeType="clickEffect">
                                  <p:stCondLst>
                                    <p:cond delay="0"/>
                                  </p:stCondLst>
                                  <p:childTnLst>
                                    <p:set>
                                      <p:cBhvr>
                                        <p:cTn id="74" dur="1" fill="hold">
                                          <p:stCondLst>
                                            <p:cond delay="0"/>
                                          </p:stCondLst>
                                        </p:cTn>
                                        <p:tgtEl>
                                          <p:spTgt spid="92162">
                                            <p:txEl>
                                              <p:pRg st="8" end="8"/>
                                            </p:txEl>
                                          </p:spTgt>
                                        </p:tgtEl>
                                        <p:attrNameLst>
                                          <p:attrName>style.visibility</p:attrName>
                                        </p:attrNameLst>
                                      </p:cBhvr>
                                      <p:to>
                                        <p:strVal val="visible"/>
                                      </p:to>
                                    </p:set>
                                    <p:anim calcmode="lin" valueType="num">
                                      <p:cBhvr>
                                        <p:cTn id="75" dur="500" fill="hold"/>
                                        <p:tgtEl>
                                          <p:spTgt spid="92162">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92162">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92162">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9216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p:bldP spid="921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539750" y="1268413"/>
            <a:ext cx="7891463" cy="4103687"/>
          </a:xfrm>
        </p:spPr>
        <p:txBody>
          <a:bodyPr/>
          <a:lstStyle/>
          <a:p>
            <a:pPr eaLnBrk="1" hangingPunct="1">
              <a:lnSpc>
                <a:spcPct val="80000"/>
              </a:lnSpc>
              <a:buFontTx/>
              <a:buNone/>
            </a:pPr>
            <a:r>
              <a:rPr lang="de-DE" altLang="de-DE" sz="2800" dirty="0"/>
              <a:t>	</a:t>
            </a:r>
            <a:r>
              <a:rPr lang="de-DE" altLang="de-DE" sz="2400" b="1" dirty="0"/>
              <a:t>Ohren</a:t>
            </a:r>
            <a:r>
              <a:rPr lang="de-DE" altLang="de-DE" sz="2400" dirty="0"/>
              <a:t> 	</a:t>
            </a:r>
            <a:r>
              <a:rPr lang="de-DE" altLang="de-DE" sz="2400" b="1" dirty="0">
                <a:solidFill>
                  <a:schemeClr val="accent1"/>
                </a:solidFill>
              </a:rPr>
              <a:t>akustische Wahrnehmung</a:t>
            </a:r>
          </a:p>
          <a:p>
            <a:pPr eaLnBrk="1" hangingPunct="1">
              <a:lnSpc>
                <a:spcPct val="80000"/>
              </a:lnSpc>
              <a:buFontTx/>
              <a:buNone/>
            </a:pPr>
            <a:r>
              <a:rPr lang="de-DE" altLang="de-DE" sz="2000" dirty="0"/>
              <a:t>			</a:t>
            </a:r>
            <a:r>
              <a:rPr lang="de-DE" altLang="de-DE" sz="2400" dirty="0"/>
              <a:t>- differenziertes Hören</a:t>
            </a:r>
            <a:r>
              <a:rPr lang="de-DE" altLang="de-DE" sz="2000" dirty="0"/>
              <a:t> </a:t>
            </a:r>
          </a:p>
          <a:p>
            <a:pPr eaLnBrk="1" hangingPunct="1">
              <a:lnSpc>
                <a:spcPct val="80000"/>
              </a:lnSpc>
              <a:buFontTx/>
              <a:buNone/>
            </a:pPr>
            <a:r>
              <a:rPr lang="de-DE" altLang="de-DE" sz="1400" dirty="0"/>
              <a:t>			    </a:t>
            </a:r>
            <a:r>
              <a:rPr lang="de-DE" altLang="de-DE" sz="1600" dirty="0"/>
              <a:t>(filtern oder ausschalten von Hintergrundgeräuschen)</a:t>
            </a:r>
          </a:p>
          <a:p>
            <a:pPr eaLnBrk="1" hangingPunct="1">
              <a:lnSpc>
                <a:spcPct val="80000"/>
              </a:lnSpc>
              <a:buFontTx/>
              <a:buNone/>
            </a:pPr>
            <a:r>
              <a:rPr lang="de-DE" altLang="de-DE" sz="2000" dirty="0"/>
              <a:t>			</a:t>
            </a:r>
            <a:r>
              <a:rPr lang="de-DE" altLang="de-DE" sz="2400" dirty="0"/>
              <a:t>- Laute erkennen und unterscheiden</a:t>
            </a:r>
            <a:endParaRPr lang="de-DE" altLang="de-DE" sz="1600" dirty="0"/>
          </a:p>
          <a:p>
            <a:pPr eaLnBrk="1" hangingPunct="1">
              <a:lnSpc>
                <a:spcPct val="80000"/>
              </a:lnSpc>
              <a:buFontTx/>
              <a:buNone/>
            </a:pPr>
            <a:r>
              <a:rPr lang="de-DE" altLang="de-DE" sz="1600" dirty="0"/>
              <a:t>						(e-i-ü / o-u / a-er) </a:t>
            </a:r>
          </a:p>
          <a:p>
            <a:pPr eaLnBrk="1" hangingPunct="1">
              <a:lnSpc>
                <a:spcPct val="80000"/>
              </a:lnSpc>
              <a:buFontTx/>
              <a:buNone/>
            </a:pPr>
            <a:r>
              <a:rPr lang="de-DE" altLang="de-DE" sz="2400" dirty="0"/>
              <a:t>			- Richtungshören </a:t>
            </a:r>
          </a:p>
          <a:p>
            <a:pPr eaLnBrk="1" hangingPunct="1">
              <a:lnSpc>
                <a:spcPct val="80000"/>
              </a:lnSpc>
              <a:buFontTx/>
              <a:buNone/>
            </a:pPr>
            <a:r>
              <a:rPr lang="de-DE" altLang="de-DE" sz="2400" dirty="0"/>
              <a:t>			- Rhythmische Gliederung </a:t>
            </a:r>
          </a:p>
          <a:p>
            <a:pPr eaLnBrk="1" hangingPunct="1">
              <a:lnSpc>
                <a:spcPct val="80000"/>
              </a:lnSpc>
              <a:buFontTx/>
              <a:buNone/>
            </a:pPr>
            <a:r>
              <a:rPr lang="de-DE" altLang="de-DE" sz="1400" dirty="0"/>
              <a:t>			    </a:t>
            </a:r>
            <a:r>
              <a:rPr lang="de-DE" altLang="de-DE" sz="1600" dirty="0"/>
              <a:t>(Silbenklatschen, Reime und Verse sprechen, Klatschspiele)</a:t>
            </a:r>
          </a:p>
          <a:p>
            <a:pPr eaLnBrk="1" hangingPunct="1">
              <a:lnSpc>
                <a:spcPct val="80000"/>
              </a:lnSpc>
              <a:buFontTx/>
              <a:buNone/>
            </a:pPr>
            <a:r>
              <a:rPr lang="de-DE" altLang="de-DE" sz="2400" dirty="0">
                <a:solidFill>
                  <a:srgbClr val="990033"/>
                </a:solidFill>
              </a:rPr>
              <a:t>			</a:t>
            </a:r>
            <a:r>
              <a:rPr lang="de-DE" altLang="de-DE" sz="2400" dirty="0"/>
              <a:t>- akustisches, serielles Gedächtnis </a:t>
            </a:r>
          </a:p>
          <a:p>
            <a:pPr eaLnBrk="1" hangingPunct="1">
              <a:lnSpc>
                <a:spcPct val="80000"/>
              </a:lnSpc>
              <a:buFontTx/>
              <a:buNone/>
            </a:pPr>
            <a:r>
              <a:rPr lang="de-DE" altLang="de-DE" sz="1600" dirty="0"/>
              <a:t>			    (Zusammenschleifen von Buchstaben gelingt nicht – Nach </a:t>
            </a:r>
          </a:p>
          <a:p>
            <a:pPr eaLnBrk="1" hangingPunct="1">
              <a:lnSpc>
                <a:spcPct val="80000"/>
              </a:lnSpc>
              <a:buFontTx/>
              <a:buNone/>
            </a:pPr>
            <a:r>
              <a:rPr lang="de-DE" altLang="de-DE" sz="1600" dirty="0"/>
              <a:t>			     dem zweiten Buchstaben den ersten wieder vergessen) </a:t>
            </a:r>
          </a:p>
          <a:p>
            <a:pPr eaLnBrk="1" hangingPunct="1">
              <a:lnSpc>
                <a:spcPct val="80000"/>
              </a:lnSpc>
              <a:buFontTx/>
              <a:buNone/>
            </a:pPr>
            <a:r>
              <a:rPr lang="de-DE" altLang="de-DE" sz="1600" dirty="0">
                <a:solidFill>
                  <a:srgbClr val="990033"/>
                </a:solidFill>
              </a:rPr>
              <a:t>			</a:t>
            </a:r>
            <a:r>
              <a:rPr lang="de-DE" altLang="de-DE" sz="2400" dirty="0"/>
              <a:t>-  . . .</a:t>
            </a:r>
            <a:r>
              <a:rPr lang="de-DE" altLang="de-DE" sz="2400" dirty="0">
                <a:solidFill>
                  <a:srgbClr val="990033"/>
                </a:solidFill>
              </a:rPr>
              <a:t> 		</a:t>
            </a:r>
            <a:endParaRPr lang="de-DE" altLang="de-DE" sz="2400" dirty="0"/>
          </a:p>
        </p:txBody>
      </p:sp>
      <p:sp>
        <p:nvSpPr>
          <p:cNvPr id="91139" name="AutoShape 3"/>
          <p:cNvSpPr>
            <a:spLocks noChangeArrowheads="1"/>
          </p:cNvSpPr>
          <p:nvPr/>
        </p:nvSpPr>
        <p:spPr bwMode="auto">
          <a:xfrm>
            <a:off x="1979712" y="1342231"/>
            <a:ext cx="431800" cy="287337"/>
          </a:xfrm>
          <a:prstGeom prst="notchedRightArrow">
            <a:avLst>
              <a:gd name="adj1" fmla="val 50000"/>
              <a:gd name="adj2" fmla="val 37569"/>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eaLnBrk="1" hangingPunct="1">
              <a:spcBef>
                <a:spcPct val="0"/>
              </a:spcBef>
              <a:buClrTx/>
              <a:buFontTx/>
              <a:buNone/>
            </a:pPr>
            <a:endParaRPr lang="de-DE" altLang="de-DE" sz="1800">
              <a:latin typeface="Times New Roman" pitchFamily="18" charset="0"/>
            </a:endParaRPr>
          </a:p>
        </p:txBody>
      </p:sp>
      <p:sp>
        <p:nvSpPr>
          <p:cNvPr id="91140" name="Rectangle 4"/>
          <p:cNvSpPr>
            <a:spLocks noGrp="1" noChangeArrowheads="1"/>
          </p:cNvSpPr>
          <p:nvPr>
            <p:ph type="title"/>
          </p:nvPr>
        </p:nvSpPr>
        <p:spPr>
          <a:xfrm>
            <a:off x="838200" y="188913"/>
            <a:ext cx="7772400" cy="1143000"/>
          </a:xfrm>
        </p:spPr>
        <p:txBody>
          <a:bodyPr/>
          <a:lstStyle/>
          <a:p>
            <a:pPr eaLnBrk="1" hangingPunct="1">
              <a:defRPr/>
            </a:pPr>
            <a:r>
              <a:rPr lang="de-DE" u="sng" dirty="0"/>
              <a:t>Körperliche Schulreife III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 calcmode="lin" valueType="num">
                                      <p:cBhvr>
                                        <p:cTn id="7" dur="500" fill="hold"/>
                                        <p:tgtEl>
                                          <p:spTgt spid="9113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113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113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1138">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91139"/>
                                        </p:tgtEl>
                                        <p:attrNameLst>
                                          <p:attrName>style.visibility</p:attrName>
                                        </p:attrNameLst>
                                      </p:cBhvr>
                                      <p:to>
                                        <p:strVal val="visible"/>
                                      </p:to>
                                    </p:set>
                                    <p:anim calcmode="lin" valueType="num">
                                      <p:cBhvr>
                                        <p:cTn id="13" dur="500" fill="hold"/>
                                        <p:tgtEl>
                                          <p:spTgt spid="91139"/>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91139"/>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91139"/>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91139"/>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91138">
                                            <p:txEl>
                                              <p:pRg st="1" end="1"/>
                                            </p:txEl>
                                          </p:spTgt>
                                        </p:tgtEl>
                                        <p:attrNameLst>
                                          <p:attrName>style.visibility</p:attrName>
                                        </p:attrNameLst>
                                      </p:cBhvr>
                                      <p:to>
                                        <p:strVal val="visible"/>
                                      </p:to>
                                    </p:set>
                                    <p:anim calcmode="lin" valueType="num">
                                      <p:cBhvr>
                                        <p:cTn id="21" dur="500" fill="hold"/>
                                        <p:tgtEl>
                                          <p:spTgt spid="9113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9113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9113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91138">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91138">
                                            <p:txEl>
                                              <p:pRg st="2" end="2"/>
                                            </p:txEl>
                                          </p:spTgt>
                                        </p:tgtEl>
                                        <p:attrNameLst>
                                          <p:attrName>style.visibility</p:attrName>
                                        </p:attrNameLst>
                                      </p:cBhvr>
                                      <p:to>
                                        <p:strVal val="visible"/>
                                      </p:to>
                                    </p:set>
                                    <p:anim calcmode="lin" valueType="num">
                                      <p:cBhvr>
                                        <p:cTn id="27" dur="500" fill="hold"/>
                                        <p:tgtEl>
                                          <p:spTgt spid="9113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9113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9113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911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nodeType="clickEffect">
                                  <p:stCondLst>
                                    <p:cond delay="0"/>
                                  </p:stCondLst>
                                  <p:childTnLst>
                                    <p:set>
                                      <p:cBhvr>
                                        <p:cTn id="34" dur="1" fill="hold">
                                          <p:stCondLst>
                                            <p:cond delay="0"/>
                                          </p:stCondLst>
                                        </p:cTn>
                                        <p:tgtEl>
                                          <p:spTgt spid="91138">
                                            <p:txEl>
                                              <p:pRg st="3" end="3"/>
                                            </p:txEl>
                                          </p:spTgt>
                                        </p:tgtEl>
                                        <p:attrNameLst>
                                          <p:attrName>style.visibility</p:attrName>
                                        </p:attrNameLst>
                                      </p:cBhvr>
                                      <p:to>
                                        <p:strVal val="visible"/>
                                      </p:to>
                                    </p:set>
                                    <p:anim calcmode="lin" valueType="num">
                                      <p:cBhvr>
                                        <p:cTn id="35" dur="500" fill="hold"/>
                                        <p:tgtEl>
                                          <p:spTgt spid="91138">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91138">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91138">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911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91138">
                                            <p:txEl>
                                              <p:pRg st="4" end="4"/>
                                            </p:txEl>
                                          </p:spTgt>
                                        </p:tgtEl>
                                        <p:attrNameLst>
                                          <p:attrName>style.visibility</p:attrName>
                                        </p:attrNameLst>
                                      </p:cBhvr>
                                      <p:to>
                                        <p:strVal val="visible"/>
                                      </p:to>
                                    </p:set>
                                    <p:anim calcmode="lin" valueType="num">
                                      <p:cBhvr>
                                        <p:cTn id="43" dur="500" fill="hold"/>
                                        <p:tgtEl>
                                          <p:spTgt spid="91138">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91138">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91138">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9113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9" presetClass="entr" presetSubtype="0" accel="100000" fill="hold" nodeType="clickEffect">
                                  <p:stCondLst>
                                    <p:cond delay="0"/>
                                  </p:stCondLst>
                                  <p:childTnLst>
                                    <p:set>
                                      <p:cBhvr>
                                        <p:cTn id="50" dur="1" fill="hold">
                                          <p:stCondLst>
                                            <p:cond delay="0"/>
                                          </p:stCondLst>
                                        </p:cTn>
                                        <p:tgtEl>
                                          <p:spTgt spid="91138">
                                            <p:txEl>
                                              <p:pRg st="5" end="5"/>
                                            </p:txEl>
                                          </p:spTgt>
                                        </p:tgtEl>
                                        <p:attrNameLst>
                                          <p:attrName>style.visibility</p:attrName>
                                        </p:attrNameLst>
                                      </p:cBhvr>
                                      <p:to>
                                        <p:strVal val="visible"/>
                                      </p:to>
                                    </p:set>
                                    <p:anim calcmode="lin" valueType="num">
                                      <p:cBhvr>
                                        <p:cTn id="51" dur="500" fill="hold"/>
                                        <p:tgtEl>
                                          <p:spTgt spid="91138">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91138">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91138">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9113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9" presetClass="entr" presetSubtype="0" accel="100000" fill="hold" nodeType="clickEffect">
                                  <p:stCondLst>
                                    <p:cond delay="0"/>
                                  </p:stCondLst>
                                  <p:childTnLst>
                                    <p:set>
                                      <p:cBhvr>
                                        <p:cTn id="58" dur="1" fill="hold">
                                          <p:stCondLst>
                                            <p:cond delay="0"/>
                                          </p:stCondLst>
                                        </p:cTn>
                                        <p:tgtEl>
                                          <p:spTgt spid="91138">
                                            <p:txEl>
                                              <p:pRg st="6" end="6"/>
                                            </p:txEl>
                                          </p:spTgt>
                                        </p:tgtEl>
                                        <p:attrNameLst>
                                          <p:attrName>style.visibility</p:attrName>
                                        </p:attrNameLst>
                                      </p:cBhvr>
                                      <p:to>
                                        <p:strVal val="visible"/>
                                      </p:to>
                                    </p:set>
                                    <p:anim calcmode="lin" valueType="num">
                                      <p:cBhvr>
                                        <p:cTn id="59" dur="500" fill="hold"/>
                                        <p:tgtEl>
                                          <p:spTgt spid="91138">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91138">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91138">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91138">
                                            <p:txEl>
                                              <p:pRg st="6" end="6"/>
                                            </p:txEl>
                                          </p:spTgt>
                                        </p:tgtEl>
                                        <p:attrNameLst>
                                          <p:attrName>ppt_y</p:attrName>
                                        </p:attrNameLst>
                                      </p:cBhvr>
                                      <p:tavLst>
                                        <p:tav tm="0">
                                          <p:val>
                                            <p:strVal val="#ppt_y"/>
                                          </p:val>
                                        </p:tav>
                                        <p:tav tm="100000">
                                          <p:val>
                                            <p:strVal val="#ppt_y"/>
                                          </p:val>
                                        </p:tav>
                                      </p:tavLst>
                                    </p:anim>
                                  </p:childTnLst>
                                </p:cTn>
                              </p:par>
                              <p:par>
                                <p:cTn id="63" presetID="39" presetClass="entr" presetSubtype="0" accel="100000" fill="hold" nodeType="withEffect">
                                  <p:stCondLst>
                                    <p:cond delay="0"/>
                                  </p:stCondLst>
                                  <p:childTnLst>
                                    <p:set>
                                      <p:cBhvr>
                                        <p:cTn id="64" dur="1" fill="hold">
                                          <p:stCondLst>
                                            <p:cond delay="0"/>
                                          </p:stCondLst>
                                        </p:cTn>
                                        <p:tgtEl>
                                          <p:spTgt spid="91138">
                                            <p:txEl>
                                              <p:pRg st="7" end="7"/>
                                            </p:txEl>
                                          </p:spTgt>
                                        </p:tgtEl>
                                        <p:attrNameLst>
                                          <p:attrName>style.visibility</p:attrName>
                                        </p:attrNameLst>
                                      </p:cBhvr>
                                      <p:to>
                                        <p:strVal val="visible"/>
                                      </p:to>
                                    </p:set>
                                    <p:anim calcmode="lin" valueType="num">
                                      <p:cBhvr>
                                        <p:cTn id="65" dur="500" fill="hold"/>
                                        <p:tgtEl>
                                          <p:spTgt spid="91138">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91138">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91138">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9113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9" presetClass="entr" presetSubtype="0" accel="100000" fill="hold" nodeType="clickEffect">
                                  <p:stCondLst>
                                    <p:cond delay="0"/>
                                  </p:stCondLst>
                                  <p:childTnLst>
                                    <p:set>
                                      <p:cBhvr>
                                        <p:cTn id="72" dur="1" fill="hold">
                                          <p:stCondLst>
                                            <p:cond delay="0"/>
                                          </p:stCondLst>
                                        </p:cTn>
                                        <p:tgtEl>
                                          <p:spTgt spid="91138">
                                            <p:txEl>
                                              <p:pRg st="8" end="8"/>
                                            </p:txEl>
                                          </p:spTgt>
                                        </p:tgtEl>
                                        <p:attrNameLst>
                                          <p:attrName>style.visibility</p:attrName>
                                        </p:attrNameLst>
                                      </p:cBhvr>
                                      <p:to>
                                        <p:strVal val="visible"/>
                                      </p:to>
                                    </p:set>
                                    <p:anim calcmode="lin" valueType="num">
                                      <p:cBhvr>
                                        <p:cTn id="73" dur="500" fill="hold"/>
                                        <p:tgtEl>
                                          <p:spTgt spid="91138">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91138">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91138">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91138">
                                            <p:txEl>
                                              <p:pRg st="8" end="8"/>
                                            </p:txEl>
                                          </p:spTgt>
                                        </p:tgtEl>
                                        <p:attrNameLst>
                                          <p:attrName>ppt_y</p:attrName>
                                        </p:attrNameLst>
                                      </p:cBhvr>
                                      <p:tavLst>
                                        <p:tav tm="0">
                                          <p:val>
                                            <p:strVal val="#ppt_y"/>
                                          </p:val>
                                        </p:tav>
                                        <p:tav tm="100000">
                                          <p:val>
                                            <p:strVal val="#ppt_y"/>
                                          </p:val>
                                        </p:tav>
                                      </p:tavLst>
                                    </p:anim>
                                  </p:childTnLst>
                                </p:cTn>
                              </p:par>
                              <p:par>
                                <p:cTn id="77" presetID="39" presetClass="entr" presetSubtype="0" accel="100000" fill="hold" nodeType="withEffect">
                                  <p:stCondLst>
                                    <p:cond delay="0"/>
                                  </p:stCondLst>
                                  <p:childTnLst>
                                    <p:set>
                                      <p:cBhvr>
                                        <p:cTn id="78" dur="1" fill="hold">
                                          <p:stCondLst>
                                            <p:cond delay="0"/>
                                          </p:stCondLst>
                                        </p:cTn>
                                        <p:tgtEl>
                                          <p:spTgt spid="91138">
                                            <p:txEl>
                                              <p:pRg st="9" end="9"/>
                                            </p:txEl>
                                          </p:spTgt>
                                        </p:tgtEl>
                                        <p:attrNameLst>
                                          <p:attrName>style.visibility</p:attrName>
                                        </p:attrNameLst>
                                      </p:cBhvr>
                                      <p:to>
                                        <p:strVal val="visible"/>
                                      </p:to>
                                    </p:set>
                                    <p:anim calcmode="lin" valueType="num">
                                      <p:cBhvr>
                                        <p:cTn id="79" dur="500" fill="hold"/>
                                        <p:tgtEl>
                                          <p:spTgt spid="91138">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91138">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91138">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91138">
                                            <p:txEl>
                                              <p:pRg st="9" end="9"/>
                                            </p:txEl>
                                          </p:spTgt>
                                        </p:tgtEl>
                                        <p:attrNameLst>
                                          <p:attrName>ppt_y</p:attrName>
                                        </p:attrNameLst>
                                      </p:cBhvr>
                                      <p:tavLst>
                                        <p:tav tm="0">
                                          <p:val>
                                            <p:strVal val="#ppt_y"/>
                                          </p:val>
                                        </p:tav>
                                        <p:tav tm="100000">
                                          <p:val>
                                            <p:strVal val="#ppt_y"/>
                                          </p:val>
                                        </p:tav>
                                      </p:tavLst>
                                    </p:anim>
                                  </p:childTnLst>
                                </p:cTn>
                              </p:par>
                              <p:par>
                                <p:cTn id="83" presetID="39" presetClass="entr" presetSubtype="0" accel="100000" fill="hold" nodeType="withEffect">
                                  <p:stCondLst>
                                    <p:cond delay="0"/>
                                  </p:stCondLst>
                                  <p:childTnLst>
                                    <p:set>
                                      <p:cBhvr>
                                        <p:cTn id="84" dur="1" fill="hold">
                                          <p:stCondLst>
                                            <p:cond delay="0"/>
                                          </p:stCondLst>
                                        </p:cTn>
                                        <p:tgtEl>
                                          <p:spTgt spid="91138">
                                            <p:txEl>
                                              <p:pRg st="10" end="10"/>
                                            </p:txEl>
                                          </p:spTgt>
                                        </p:tgtEl>
                                        <p:attrNameLst>
                                          <p:attrName>style.visibility</p:attrName>
                                        </p:attrNameLst>
                                      </p:cBhvr>
                                      <p:to>
                                        <p:strVal val="visible"/>
                                      </p:to>
                                    </p:set>
                                    <p:anim calcmode="lin" valueType="num">
                                      <p:cBhvr>
                                        <p:cTn id="85" dur="500" fill="hold"/>
                                        <p:tgtEl>
                                          <p:spTgt spid="91138">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91138">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91138">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91138">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39" presetClass="entr" presetSubtype="0" accel="100000" fill="hold" nodeType="clickEffect">
                                  <p:stCondLst>
                                    <p:cond delay="0"/>
                                  </p:stCondLst>
                                  <p:childTnLst>
                                    <p:set>
                                      <p:cBhvr>
                                        <p:cTn id="92" dur="1" fill="hold">
                                          <p:stCondLst>
                                            <p:cond delay="0"/>
                                          </p:stCondLst>
                                        </p:cTn>
                                        <p:tgtEl>
                                          <p:spTgt spid="91138">
                                            <p:txEl>
                                              <p:pRg st="11" end="11"/>
                                            </p:txEl>
                                          </p:spTgt>
                                        </p:tgtEl>
                                        <p:attrNameLst>
                                          <p:attrName>style.visibility</p:attrName>
                                        </p:attrNameLst>
                                      </p:cBhvr>
                                      <p:to>
                                        <p:strVal val="visible"/>
                                      </p:to>
                                    </p:set>
                                    <p:anim calcmode="lin" valueType="num">
                                      <p:cBhvr>
                                        <p:cTn id="93" dur="500" fill="hold"/>
                                        <p:tgtEl>
                                          <p:spTgt spid="91138">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4" dur="500" fill="hold"/>
                                        <p:tgtEl>
                                          <p:spTgt spid="91138">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5" dur="500" fill="hold"/>
                                        <p:tgtEl>
                                          <p:spTgt spid="91138">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96" dur="500" fill="hold"/>
                                        <p:tgtEl>
                                          <p:spTgt spid="91138">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115888"/>
            <a:ext cx="7772400" cy="1143000"/>
          </a:xfrm>
        </p:spPr>
        <p:txBody>
          <a:bodyPr/>
          <a:lstStyle/>
          <a:p>
            <a:pPr algn="ctr" eaLnBrk="1" hangingPunct="1">
              <a:defRPr/>
            </a:pPr>
            <a:r>
              <a:rPr lang="de-DE" u="sng" dirty="0"/>
              <a:t>Körperliche Schulreife IV</a:t>
            </a:r>
          </a:p>
        </p:txBody>
      </p:sp>
      <p:sp>
        <p:nvSpPr>
          <p:cNvPr id="39939" name="Rectangle 3"/>
          <p:cNvSpPr>
            <a:spLocks noGrp="1" noChangeArrowheads="1"/>
          </p:cNvSpPr>
          <p:nvPr>
            <p:ph type="body" idx="1"/>
          </p:nvPr>
        </p:nvSpPr>
        <p:spPr>
          <a:xfrm>
            <a:off x="611188" y="1268413"/>
            <a:ext cx="8424862" cy="3889375"/>
          </a:xfrm>
        </p:spPr>
        <p:txBody>
          <a:bodyPr>
            <a:normAutofit/>
          </a:bodyPr>
          <a:lstStyle/>
          <a:p>
            <a:pPr eaLnBrk="1" hangingPunct="1">
              <a:lnSpc>
                <a:spcPct val="90000"/>
              </a:lnSpc>
              <a:defRPr/>
            </a:pPr>
            <a:r>
              <a:rPr lang="de-DE" altLang="de-DE" sz="2800" dirty="0">
                <a:solidFill>
                  <a:srgbClr val="FFC000"/>
                </a:solidFill>
              </a:rPr>
              <a:t>Motorik + Bewegung + Koordination</a:t>
            </a:r>
          </a:p>
          <a:p>
            <a:pPr eaLnBrk="1" hangingPunct="1">
              <a:lnSpc>
                <a:spcPct val="90000"/>
              </a:lnSpc>
              <a:buFontTx/>
              <a:buNone/>
              <a:defRPr/>
            </a:pPr>
            <a:r>
              <a:rPr lang="de-DE" altLang="de-DE" sz="2800" dirty="0"/>
              <a:t>		</a:t>
            </a:r>
            <a:r>
              <a:rPr lang="de-DE" altLang="de-DE" sz="2000" dirty="0">
                <a:solidFill>
                  <a:srgbClr val="990033"/>
                </a:solidFill>
              </a:rPr>
              <a:t>&gt;</a:t>
            </a:r>
            <a:r>
              <a:rPr lang="de-DE" altLang="de-DE" sz="2800" dirty="0"/>
              <a:t> </a:t>
            </a:r>
            <a:r>
              <a:rPr lang="de-DE" altLang="de-DE" sz="2000" dirty="0"/>
              <a:t>Auge – Hand – Koordination </a:t>
            </a:r>
            <a:r>
              <a:rPr lang="de-DE" altLang="de-DE" sz="1400" dirty="0"/>
              <a:t>(Wasser einschenken)</a:t>
            </a:r>
          </a:p>
          <a:p>
            <a:pPr eaLnBrk="1" hangingPunct="1">
              <a:lnSpc>
                <a:spcPct val="90000"/>
              </a:lnSpc>
              <a:buFontTx/>
              <a:buNone/>
              <a:defRPr/>
            </a:pPr>
            <a:r>
              <a:rPr lang="de-DE" altLang="de-DE" sz="2000" dirty="0"/>
              <a:t>		</a:t>
            </a:r>
            <a:r>
              <a:rPr lang="de-DE" altLang="de-DE" sz="1600" dirty="0">
                <a:solidFill>
                  <a:srgbClr val="990033"/>
                </a:solidFill>
              </a:rPr>
              <a:t>&gt;</a:t>
            </a:r>
            <a:r>
              <a:rPr lang="de-DE" altLang="de-DE" sz="2000" dirty="0"/>
              <a:t> Finger + Handgeschicklichkeit</a:t>
            </a:r>
          </a:p>
          <a:p>
            <a:pPr eaLnBrk="1" hangingPunct="1">
              <a:lnSpc>
                <a:spcPct val="90000"/>
              </a:lnSpc>
              <a:buFontTx/>
              <a:buNone/>
              <a:defRPr/>
            </a:pPr>
            <a:r>
              <a:rPr lang="de-DE" altLang="de-DE" sz="2000" dirty="0"/>
              <a:t>		</a:t>
            </a:r>
            <a:r>
              <a:rPr lang="de-DE" altLang="de-DE" sz="1600" dirty="0">
                <a:solidFill>
                  <a:srgbClr val="990033"/>
                </a:solidFill>
              </a:rPr>
              <a:t>&gt;</a:t>
            </a:r>
            <a:r>
              <a:rPr lang="de-DE" altLang="de-DE" sz="2000" dirty="0"/>
              <a:t> Treppen steigen</a:t>
            </a:r>
          </a:p>
          <a:p>
            <a:pPr eaLnBrk="1" hangingPunct="1">
              <a:lnSpc>
                <a:spcPct val="90000"/>
              </a:lnSpc>
              <a:buFontTx/>
              <a:buNone/>
              <a:defRPr/>
            </a:pPr>
            <a:r>
              <a:rPr lang="de-DE" altLang="de-DE" sz="2000" dirty="0"/>
              <a:t>		</a:t>
            </a:r>
            <a:r>
              <a:rPr lang="de-DE" altLang="de-DE" sz="1600" dirty="0">
                <a:solidFill>
                  <a:srgbClr val="990033"/>
                </a:solidFill>
              </a:rPr>
              <a:t>&gt;</a:t>
            </a:r>
            <a:r>
              <a:rPr lang="de-DE" altLang="de-DE" sz="2000" dirty="0"/>
              <a:t> auf einem Bein stehen und hüpfen</a:t>
            </a:r>
          </a:p>
          <a:p>
            <a:pPr eaLnBrk="1" hangingPunct="1">
              <a:lnSpc>
                <a:spcPct val="90000"/>
              </a:lnSpc>
              <a:buFontTx/>
              <a:buNone/>
              <a:defRPr/>
            </a:pPr>
            <a:r>
              <a:rPr lang="de-DE" altLang="de-DE" sz="2000" dirty="0"/>
              <a:t>		</a:t>
            </a:r>
            <a:r>
              <a:rPr lang="de-DE" altLang="de-DE" sz="1600" dirty="0">
                <a:solidFill>
                  <a:srgbClr val="990033"/>
                </a:solidFill>
              </a:rPr>
              <a:t>&gt;</a:t>
            </a:r>
            <a:r>
              <a:rPr lang="de-DE" altLang="de-DE" sz="2000" dirty="0"/>
              <a:t> alleine an – und ausziehen / Toilettengang</a:t>
            </a:r>
          </a:p>
          <a:p>
            <a:pPr eaLnBrk="1" hangingPunct="1">
              <a:lnSpc>
                <a:spcPct val="90000"/>
              </a:lnSpc>
              <a:buFontTx/>
              <a:buNone/>
              <a:defRPr/>
            </a:pPr>
            <a:r>
              <a:rPr lang="de-DE" altLang="de-DE" sz="2000" dirty="0"/>
              <a:t>		</a:t>
            </a:r>
            <a:r>
              <a:rPr lang="de-DE" altLang="de-DE" sz="1600" dirty="0">
                <a:solidFill>
                  <a:srgbClr val="990033"/>
                </a:solidFill>
              </a:rPr>
              <a:t>&gt;</a:t>
            </a:r>
            <a:r>
              <a:rPr lang="de-DE" altLang="de-DE" sz="2000" dirty="0"/>
              <a:t> Kleider zusammenlegen</a:t>
            </a:r>
          </a:p>
          <a:p>
            <a:pPr eaLnBrk="1" hangingPunct="1">
              <a:lnSpc>
                <a:spcPct val="90000"/>
              </a:lnSpc>
              <a:buFontTx/>
              <a:buNone/>
              <a:defRPr/>
            </a:pPr>
            <a:r>
              <a:rPr lang="de-DE" altLang="de-DE" sz="2000" dirty="0"/>
              <a:t>		</a:t>
            </a:r>
            <a:r>
              <a:rPr lang="de-DE" altLang="de-DE" sz="1600" dirty="0">
                <a:solidFill>
                  <a:srgbClr val="990033"/>
                </a:solidFill>
              </a:rPr>
              <a:t>&gt;</a:t>
            </a:r>
            <a:r>
              <a:rPr lang="de-DE" altLang="de-DE" sz="2000" dirty="0"/>
              <a:t> Komplexe Bewegungen (Hampelmann)</a:t>
            </a:r>
          </a:p>
          <a:p>
            <a:pPr eaLnBrk="1" hangingPunct="1">
              <a:lnSpc>
                <a:spcPct val="90000"/>
              </a:lnSpc>
              <a:buFontTx/>
              <a:buNone/>
              <a:defRPr/>
            </a:pPr>
            <a:r>
              <a:rPr lang="de-DE" altLang="de-DE" sz="2000" dirty="0"/>
              <a:t>		</a:t>
            </a:r>
            <a:r>
              <a:rPr lang="de-DE" altLang="de-DE" sz="1600" dirty="0">
                <a:solidFill>
                  <a:srgbClr val="990033"/>
                </a:solidFill>
              </a:rPr>
              <a:t>&gt;</a:t>
            </a:r>
            <a:r>
              <a:rPr lang="de-DE" altLang="de-DE" sz="2000" dirty="0"/>
              <a:t> tanzen, klatschen, rennen</a:t>
            </a:r>
          </a:p>
          <a:p>
            <a:pPr eaLnBrk="1" hangingPunct="1">
              <a:lnSpc>
                <a:spcPct val="90000"/>
              </a:lnSpc>
              <a:buFontTx/>
              <a:buNone/>
              <a:defRPr/>
            </a:pPr>
            <a:endParaRPr lang="de-DE" altLang="de-DE" sz="2800" dirty="0"/>
          </a:p>
        </p:txBody>
      </p:sp>
      <p:sp>
        <p:nvSpPr>
          <p:cNvPr id="39942" name="Text Box 6"/>
          <p:cNvSpPr txBox="1">
            <a:spLocks noChangeArrowheads="1"/>
          </p:cNvSpPr>
          <p:nvPr/>
        </p:nvSpPr>
        <p:spPr bwMode="auto">
          <a:xfrm>
            <a:off x="7019925" y="4365625"/>
            <a:ext cx="2089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algn="ctr" eaLnBrk="1" hangingPunct="1">
              <a:spcBef>
                <a:spcPct val="50000"/>
              </a:spcBef>
              <a:buClrTx/>
              <a:buFontTx/>
              <a:buNone/>
            </a:pPr>
            <a:r>
              <a:rPr lang="de-DE" altLang="de-DE" sz="1800">
                <a:solidFill>
                  <a:srgbClr val="FFFF00"/>
                </a:solidFill>
                <a:latin typeface="Times New Roman" pitchFamily="18" charset="0"/>
              </a:rPr>
              <a:t>„Bewegung und gemeinsames Musizieren erhöhen den IQ!“</a:t>
            </a:r>
          </a:p>
        </p:txBody>
      </p:sp>
      <p:pic>
        <p:nvPicPr>
          <p:cNvPr id="3994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1196975"/>
            <a:ext cx="1023937"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993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993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9939">
                                            <p:txEl>
                                              <p:pRg st="1" end="1"/>
                                            </p:txEl>
                                          </p:spTgt>
                                        </p:tgtEl>
                                        <p:attrNameLst>
                                          <p:attrName>style.visibility</p:attrName>
                                        </p:attrNameLst>
                                      </p:cBhvr>
                                      <p:to>
                                        <p:strVal val="visible"/>
                                      </p:to>
                                    </p:set>
                                    <p:anim calcmode="lin" valueType="num">
                                      <p:cBhvr>
                                        <p:cTn id="15" dur="500" fill="hold"/>
                                        <p:tgtEl>
                                          <p:spTgt spid="3993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993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993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9939">
                                            <p:txEl>
                                              <p:pRg st="2" end="2"/>
                                            </p:txEl>
                                          </p:spTgt>
                                        </p:tgtEl>
                                        <p:attrNameLst>
                                          <p:attrName>style.visibility</p:attrName>
                                        </p:attrNameLst>
                                      </p:cBhvr>
                                      <p:to>
                                        <p:strVal val="visible"/>
                                      </p:to>
                                    </p:set>
                                    <p:anim calcmode="lin" valueType="num">
                                      <p:cBhvr>
                                        <p:cTn id="23" dur="500" fill="hold"/>
                                        <p:tgtEl>
                                          <p:spTgt spid="3993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993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993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9939">
                                            <p:txEl>
                                              <p:pRg st="3" end="3"/>
                                            </p:txEl>
                                          </p:spTgt>
                                        </p:tgtEl>
                                        <p:attrNameLst>
                                          <p:attrName>style.visibility</p:attrName>
                                        </p:attrNameLst>
                                      </p:cBhvr>
                                      <p:to>
                                        <p:strVal val="visible"/>
                                      </p:to>
                                    </p:set>
                                    <p:anim calcmode="lin" valueType="num">
                                      <p:cBhvr>
                                        <p:cTn id="31" dur="500" fill="hold"/>
                                        <p:tgtEl>
                                          <p:spTgt spid="3993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993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993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9939">
                                            <p:txEl>
                                              <p:pRg st="4" end="4"/>
                                            </p:txEl>
                                          </p:spTgt>
                                        </p:tgtEl>
                                        <p:attrNameLst>
                                          <p:attrName>style.visibility</p:attrName>
                                        </p:attrNameLst>
                                      </p:cBhvr>
                                      <p:to>
                                        <p:strVal val="visible"/>
                                      </p:to>
                                    </p:set>
                                    <p:anim calcmode="lin" valueType="num">
                                      <p:cBhvr>
                                        <p:cTn id="39" dur="500" fill="hold"/>
                                        <p:tgtEl>
                                          <p:spTgt spid="3993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993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993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9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9939">
                                            <p:txEl>
                                              <p:pRg st="5" end="5"/>
                                            </p:txEl>
                                          </p:spTgt>
                                        </p:tgtEl>
                                        <p:attrNameLst>
                                          <p:attrName>style.visibility</p:attrName>
                                        </p:attrNameLst>
                                      </p:cBhvr>
                                      <p:to>
                                        <p:strVal val="visible"/>
                                      </p:to>
                                    </p:set>
                                    <p:anim calcmode="lin" valueType="num">
                                      <p:cBhvr>
                                        <p:cTn id="47" dur="500" fill="hold"/>
                                        <p:tgtEl>
                                          <p:spTgt spid="3993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993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993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99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39939">
                                            <p:txEl>
                                              <p:pRg st="6" end="6"/>
                                            </p:txEl>
                                          </p:spTgt>
                                        </p:tgtEl>
                                        <p:attrNameLst>
                                          <p:attrName>style.visibility</p:attrName>
                                        </p:attrNameLst>
                                      </p:cBhvr>
                                      <p:to>
                                        <p:strVal val="visible"/>
                                      </p:to>
                                    </p:set>
                                    <p:anim calcmode="lin" valueType="num">
                                      <p:cBhvr>
                                        <p:cTn id="55" dur="500" fill="hold"/>
                                        <p:tgtEl>
                                          <p:spTgt spid="39939">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9939">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9939">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99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39939">
                                            <p:txEl>
                                              <p:pRg st="7" end="7"/>
                                            </p:txEl>
                                          </p:spTgt>
                                        </p:tgtEl>
                                        <p:attrNameLst>
                                          <p:attrName>style.visibility</p:attrName>
                                        </p:attrNameLst>
                                      </p:cBhvr>
                                      <p:to>
                                        <p:strVal val="visible"/>
                                      </p:to>
                                    </p:set>
                                    <p:anim calcmode="lin" valueType="num">
                                      <p:cBhvr>
                                        <p:cTn id="63" dur="500" fill="hold"/>
                                        <p:tgtEl>
                                          <p:spTgt spid="39939">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39939">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39939">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399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39939">
                                            <p:txEl>
                                              <p:pRg st="8" end="8"/>
                                            </p:txEl>
                                          </p:spTgt>
                                        </p:tgtEl>
                                        <p:attrNameLst>
                                          <p:attrName>style.visibility</p:attrName>
                                        </p:attrNameLst>
                                      </p:cBhvr>
                                      <p:to>
                                        <p:strVal val="visible"/>
                                      </p:to>
                                    </p:set>
                                    <p:anim calcmode="lin" valueType="num">
                                      <p:cBhvr>
                                        <p:cTn id="71" dur="500" fill="hold"/>
                                        <p:tgtEl>
                                          <p:spTgt spid="39939">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39939">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39939">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3993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mph" presetSubtype="0" fill="hold" nodeType="clickEffect">
                                  <p:stCondLst>
                                    <p:cond delay="0"/>
                                  </p:stCondLst>
                                  <p:childTnLst>
                                    <p:animRot by="21600000">
                                      <p:cBhvr>
                                        <p:cTn id="78" dur="2000" fill="hold"/>
                                        <p:tgtEl>
                                          <p:spTgt spid="39944"/>
                                        </p:tgtEl>
                                        <p:attrNameLst>
                                          <p:attrName>r</p:attrName>
                                        </p:attrNameLst>
                                      </p:cBhvr>
                                    </p:animRot>
                                  </p:childTnLst>
                                </p:cTn>
                              </p:par>
                              <p:par>
                                <p:cTn id="79" presetID="50" presetClass="entr" presetSubtype="0" decel="100000" fill="hold" grpId="0" nodeType="withEffect">
                                  <p:stCondLst>
                                    <p:cond delay="0"/>
                                  </p:stCondLst>
                                  <p:childTnLst>
                                    <p:set>
                                      <p:cBhvr>
                                        <p:cTn id="80" dur="1" fill="hold">
                                          <p:stCondLst>
                                            <p:cond delay="0"/>
                                          </p:stCondLst>
                                        </p:cTn>
                                        <p:tgtEl>
                                          <p:spTgt spid="39942"/>
                                        </p:tgtEl>
                                        <p:attrNameLst>
                                          <p:attrName>style.visibility</p:attrName>
                                        </p:attrNameLst>
                                      </p:cBhvr>
                                      <p:to>
                                        <p:strVal val="visible"/>
                                      </p:to>
                                    </p:set>
                                    <p:anim calcmode="lin" valueType="num">
                                      <p:cBhvr>
                                        <p:cTn id="81" dur="1000" fill="hold"/>
                                        <p:tgtEl>
                                          <p:spTgt spid="39942"/>
                                        </p:tgtEl>
                                        <p:attrNameLst>
                                          <p:attrName>ppt_w</p:attrName>
                                        </p:attrNameLst>
                                      </p:cBhvr>
                                      <p:tavLst>
                                        <p:tav tm="0">
                                          <p:val>
                                            <p:strVal val="#ppt_w+.3"/>
                                          </p:val>
                                        </p:tav>
                                        <p:tav tm="100000">
                                          <p:val>
                                            <p:strVal val="#ppt_w"/>
                                          </p:val>
                                        </p:tav>
                                      </p:tavLst>
                                    </p:anim>
                                    <p:anim calcmode="lin" valueType="num">
                                      <p:cBhvr>
                                        <p:cTn id="82" dur="1000" fill="hold"/>
                                        <p:tgtEl>
                                          <p:spTgt spid="39942"/>
                                        </p:tgtEl>
                                        <p:attrNameLst>
                                          <p:attrName>ppt_h</p:attrName>
                                        </p:attrNameLst>
                                      </p:cBhvr>
                                      <p:tavLst>
                                        <p:tav tm="0">
                                          <p:val>
                                            <p:strVal val="#ppt_h"/>
                                          </p:val>
                                        </p:tav>
                                        <p:tav tm="100000">
                                          <p:val>
                                            <p:strVal val="#ppt_h"/>
                                          </p:val>
                                        </p:tav>
                                      </p:tavLst>
                                    </p:anim>
                                    <p:animEffect transition="in" filter="fade">
                                      <p:cBhvr>
                                        <p:cTn id="83" dur="1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188913"/>
            <a:ext cx="7772400" cy="1143000"/>
          </a:xfrm>
        </p:spPr>
        <p:txBody>
          <a:bodyPr/>
          <a:lstStyle/>
          <a:p>
            <a:pPr algn="ctr" eaLnBrk="1" hangingPunct="1">
              <a:defRPr/>
            </a:pPr>
            <a:r>
              <a:rPr lang="de-DE" u="sng" dirty="0"/>
              <a:t>Körperliche Schulreife V</a:t>
            </a:r>
          </a:p>
        </p:txBody>
      </p:sp>
      <p:sp>
        <p:nvSpPr>
          <p:cNvPr id="41987" name="Rectangle 3"/>
          <p:cNvSpPr>
            <a:spLocks noGrp="1" noChangeArrowheads="1"/>
          </p:cNvSpPr>
          <p:nvPr>
            <p:ph type="body" idx="1"/>
          </p:nvPr>
        </p:nvSpPr>
        <p:spPr>
          <a:xfrm>
            <a:off x="107950" y="1412875"/>
            <a:ext cx="8928100" cy="4267200"/>
          </a:xfrm>
        </p:spPr>
        <p:txBody>
          <a:bodyPr/>
          <a:lstStyle/>
          <a:p>
            <a:pPr eaLnBrk="1" hangingPunct="1"/>
            <a:r>
              <a:rPr lang="de-DE" altLang="de-DE" sz="2800" dirty="0">
                <a:solidFill>
                  <a:srgbClr val="FFC000"/>
                </a:solidFill>
              </a:rPr>
              <a:t>Motorik + Bewegung + Koordination</a:t>
            </a:r>
          </a:p>
          <a:p>
            <a:pPr eaLnBrk="1" hangingPunct="1">
              <a:buFontTx/>
              <a:buNone/>
            </a:pPr>
            <a:r>
              <a:rPr lang="de-DE" altLang="de-DE" sz="2800" dirty="0"/>
              <a:t>		</a:t>
            </a:r>
            <a:r>
              <a:rPr lang="de-DE" altLang="de-DE" sz="2000" dirty="0">
                <a:solidFill>
                  <a:srgbClr val="990033"/>
                </a:solidFill>
              </a:rPr>
              <a:t>&gt;</a:t>
            </a:r>
            <a:r>
              <a:rPr lang="de-DE" altLang="de-DE" sz="2800" dirty="0"/>
              <a:t> </a:t>
            </a:r>
            <a:r>
              <a:rPr lang="de-DE" altLang="de-DE" sz="1800" dirty="0"/>
              <a:t>klettern / balancieren </a:t>
            </a:r>
          </a:p>
          <a:p>
            <a:pPr eaLnBrk="1" hangingPunct="1">
              <a:buFontTx/>
              <a:buNone/>
            </a:pPr>
            <a:r>
              <a:rPr lang="de-DE" altLang="de-DE" sz="1800" dirty="0"/>
              <a:t>		</a:t>
            </a:r>
            <a:r>
              <a:rPr lang="de-DE" altLang="de-DE" sz="1400" dirty="0">
                <a:solidFill>
                  <a:srgbClr val="990033"/>
                </a:solidFill>
              </a:rPr>
              <a:t>&gt;</a:t>
            </a:r>
            <a:r>
              <a:rPr lang="de-DE" altLang="de-DE" sz="1800" dirty="0"/>
              <a:t> Ball mit beiden Händen fangen</a:t>
            </a:r>
          </a:p>
          <a:p>
            <a:pPr eaLnBrk="1" hangingPunct="1">
              <a:buNone/>
            </a:pPr>
            <a:r>
              <a:rPr lang="de-DE" altLang="de-DE" sz="1800" dirty="0"/>
              <a:t>		</a:t>
            </a:r>
            <a:r>
              <a:rPr lang="de-DE" altLang="de-DE" sz="1400" dirty="0">
                <a:solidFill>
                  <a:srgbClr val="990033"/>
                </a:solidFill>
              </a:rPr>
              <a:t>&gt;</a:t>
            </a:r>
            <a:r>
              <a:rPr lang="de-DE" altLang="de-DE" sz="1800" dirty="0"/>
              <a:t> ein- und auffädeln </a:t>
            </a:r>
            <a:r>
              <a:rPr lang="de-DE" altLang="de-DE" sz="1800" dirty="0">
                <a:solidFill>
                  <a:srgbClr val="FFFF00"/>
                </a:solidFill>
              </a:rPr>
              <a:t>(Händigkeit akzeptieren)</a:t>
            </a:r>
            <a:endParaRPr lang="de-DE" altLang="de-DE" sz="1800" dirty="0"/>
          </a:p>
          <a:p>
            <a:pPr eaLnBrk="1" hangingPunct="1">
              <a:buFontTx/>
              <a:buNone/>
            </a:pPr>
            <a:r>
              <a:rPr lang="de-DE" altLang="de-DE" sz="1800" dirty="0"/>
              <a:t>		</a:t>
            </a:r>
            <a:r>
              <a:rPr lang="de-DE" altLang="de-DE" sz="1400" dirty="0">
                <a:solidFill>
                  <a:srgbClr val="990033"/>
                </a:solidFill>
              </a:rPr>
              <a:t>&gt;</a:t>
            </a:r>
            <a:r>
              <a:rPr lang="de-DE" altLang="de-DE" sz="1800" dirty="0"/>
              <a:t> Stecken und Bauen kleiner Figuren</a:t>
            </a:r>
          </a:p>
          <a:p>
            <a:pPr eaLnBrk="1" hangingPunct="1">
              <a:buFontTx/>
              <a:buNone/>
            </a:pPr>
            <a:r>
              <a:rPr lang="de-DE" altLang="de-DE" sz="1800" dirty="0"/>
              <a:t>		</a:t>
            </a:r>
            <a:r>
              <a:rPr lang="de-DE" altLang="de-DE" sz="1400" dirty="0">
                <a:solidFill>
                  <a:srgbClr val="990033"/>
                </a:solidFill>
              </a:rPr>
              <a:t>&gt;</a:t>
            </a:r>
            <a:r>
              <a:rPr lang="de-DE" altLang="de-DE" sz="1800" dirty="0"/>
              <a:t> malen  und ausmalen (nicht mit Faustgriff)</a:t>
            </a:r>
          </a:p>
          <a:p>
            <a:pPr eaLnBrk="1" hangingPunct="1">
              <a:lnSpc>
                <a:spcPct val="90000"/>
              </a:lnSpc>
              <a:buFontTx/>
              <a:buNone/>
            </a:pPr>
            <a:r>
              <a:rPr lang="de-DE" altLang="de-DE" sz="1800" dirty="0"/>
              <a:t>		</a:t>
            </a:r>
            <a:r>
              <a:rPr lang="de-DE" altLang="de-DE" sz="1800" dirty="0">
                <a:solidFill>
                  <a:srgbClr val="990033"/>
                </a:solidFill>
              </a:rPr>
              <a:t>&gt; </a:t>
            </a:r>
            <a:r>
              <a:rPr lang="de-DE" altLang="de-DE" sz="1800" dirty="0"/>
              <a:t>Kleider zusammenlegen </a:t>
            </a:r>
          </a:p>
          <a:p>
            <a:pPr eaLnBrk="1" hangingPunct="1">
              <a:lnSpc>
                <a:spcPct val="90000"/>
              </a:lnSpc>
              <a:buFontTx/>
              <a:buNone/>
            </a:pPr>
            <a:r>
              <a:rPr lang="de-DE" altLang="de-DE" sz="1800" dirty="0"/>
              <a:t>		</a:t>
            </a:r>
            <a:r>
              <a:rPr lang="de-DE" altLang="de-DE" sz="1400" dirty="0">
                <a:solidFill>
                  <a:srgbClr val="990033"/>
                </a:solidFill>
              </a:rPr>
              <a:t>&gt;</a:t>
            </a:r>
            <a:r>
              <a:rPr lang="de-DE" altLang="de-DE" sz="1800" dirty="0"/>
              <a:t> backen / kneten</a:t>
            </a:r>
          </a:p>
          <a:p>
            <a:pPr eaLnBrk="1" hangingPunct="1">
              <a:lnSpc>
                <a:spcPct val="90000"/>
              </a:lnSpc>
              <a:buFontTx/>
              <a:buNone/>
            </a:pPr>
            <a:r>
              <a:rPr lang="de-DE" altLang="de-DE" sz="1800" dirty="0"/>
              <a:t>		</a:t>
            </a:r>
            <a:r>
              <a:rPr lang="de-DE" altLang="de-DE" sz="1400" dirty="0">
                <a:solidFill>
                  <a:srgbClr val="990033"/>
                </a:solidFill>
              </a:rPr>
              <a:t>&gt;</a:t>
            </a:r>
            <a:r>
              <a:rPr lang="de-DE" altLang="de-DE" sz="1800" dirty="0"/>
              <a:t> mit der Schere / dem Messer schneiden</a:t>
            </a:r>
          </a:p>
          <a:p>
            <a:pPr eaLnBrk="1" hangingPunct="1">
              <a:lnSpc>
                <a:spcPct val="90000"/>
              </a:lnSpc>
              <a:buFontTx/>
              <a:buNone/>
            </a:pPr>
            <a:r>
              <a:rPr lang="de-DE" altLang="de-DE" sz="1800" dirty="0"/>
              <a:t>		</a:t>
            </a:r>
            <a:r>
              <a:rPr lang="de-DE" altLang="de-DE" sz="1400" dirty="0">
                <a:solidFill>
                  <a:srgbClr val="990033"/>
                </a:solidFill>
              </a:rPr>
              <a:t>&gt;</a:t>
            </a:r>
            <a:r>
              <a:rPr lang="de-DE" altLang="de-DE" sz="1800" dirty="0"/>
              <a:t> Tisch decken</a:t>
            </a:r>
          </a:p>
          <a:p>
            <a:pPr eaLnBrk="1" hangingPunct="1">
              <a:lnSpc>
                <a:spcPct val="90000"/>
              </a:lnSpc>
              <a:buFontTx/>
              <a:buNone/>
            </a:pPr>
            <a:r>
              <a:rPr lang="de-DE" altLang="de-DE" sz="1800" dirty="0"/>
              <a:t>		</a:t>
            </a:r>
            <a:r>
              <a:rPr lang="de-DE" altLang="de-DE" sz="1400" dirty="0">
                <a:solidFill>
                  <a:srgbClr val="990033"/>
                </a:solidFill>
              </a:rPr>
              <a:t>&gt;</a:t>
            </a:r>
            <a:r>
              <a:rPr lang="de-DE" altLang="de-DE" sz="1800" dirty="0"/>
              <a:t> Spülmaschine einräumen</a:t>
            </a:r>
          </a:p>
          <a:p>
            <a:pPr eaLnBrk="1" hangingPunct="1">
              <a:lnSpc>
                <a:spcPct val="90000"/>
              </a:lnSpc>
              <a:buFontTx/>
              <a:buNone/>
            </a:pPr>
            <a:r>
              <a:rPr lang="de-DE" altLang="de-DE" sz="1800" dirty="0"/>
              <a:t>		</a:t>
            </a:r>
            <a:r>
              <a:rPr lang="de-DE" altLang="de-DE" sz="1400" dirty="0">
                <a:solidFill>
                  <a:srgbClr val="990033"/>
                </a:solidFill>
              </a:rPr>
              <a:t>&gt;</a:t>
            </a:r>
            <a:r>
              <a:rPr lang="de-DE" altLang="de-DE" sz="1800" dirty="0"/>
              <a:t> Schuhe binden</a:t>
            </a:r>
          </a:p>
          <a:p>
            <a:pPr eaLnBrk="1" hangingPunct="1">
              <a:buFontTx/>
              <a:buNone/>
            </a:pPr>
            <a:endParaRPr lang="de-DE" altLang="de-DE" sz="1800" dirty="0"/>
          </a:p>
          <a:p>
            <a:pPr eaLnBrk="1" hangingPunct="1">
              <a:buFontTx/>
              <a:buNone/>
            </a:pPr>
            <a:endParaRPr lang="de-DE" altLang="de-DE" sz="1800" dirty="0"/>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773238"/>
            <a:ext cx="1905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a:extLst>
              <a:ext uri="{FF2B5EF4-FFF2-40B4-BE49-F238E27FC236}">
                <a16:creationId xmlns:a16="http://schemas.microsoft.com/office/drawing/2014/main" id="{61DA9973-11B7-438A-8EF6-E3E3779FA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3321050"/>
            <a:ext cx="15906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p:cTn id="7" dur="500" fill="hold"/>
                                        <p:tgtEl>
                                          <p:spTgt spid="4198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198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198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 calcmode="lin" valueType="num">
                                      <p:cBhvr>
                                        <p:cTn id="15" dur="500" fill="hold"/>
                                        <p:tgtEl>
                                          <p:spTgt spid="4198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198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198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1987">
                                            <p:txEl>
                                              <p:pRg st="2" end="2"/>
                                            </p:txEl>
                                          </p:spTgt>
                                        </p:tgtEl>
                                        <p:attrNameLst>
                                          <p:attrName>ppt_y</p:attrName>
                                        </p:attrNameLst>
                                      </p:cBhvr>
                                      <p:tavLst>
                                        <p:tav tm="0">
                                          <p:val>
                                            <p:strVal val="#ppt_y"/>
                                          </p:val>
                                        </p:tav>
                                        <p:tav tm="100000">
                                          <p:val>
                                            <p:strVal val="#ppt_y"/>
                                          </p:val>
                                        </p:tav>
                                      </p:tavLst>
                                    </p:anim>
                                  </p:childTnLst>
                                </p:cTn>
                              </p:par>
                              <p:par>
                                <p:cTn id="19" presetID="23" presetClass="entr" presetSubtype="16" fill="hold" nodeType="withEffect">
                                  <p:stCondLst>
                                    <p:cond delay="0"/>
                                  </p:stCondLst>
                                  <p:childTnLst>
                                    <p:set>
                                      <p:cBhvr>
                                        <p:cTn id="20" dur="1" fill="hold">
                                          <p:stCondLst>
                                            <p:cond delay="0"/>
                                          </p:stCondLst>
                                        </p:cTn>
                                        <p:tgtEl>
                                          <p:spTgt spid="41988"/>
                                        </p:tgtEl>
                                        <p:attrNameLst>
                                          <p:attrName>style.visibility</p:attrName>
                                        </p:attrNameLst>
                                      </p:cBhvr>
                                      <p:to>
                                        <p:strVal val="visible"/>
                                      </p:to>
                                    </p:set>
                                    <p:anim calcmode="lin" valueType="num">
                                      <p:cBhvr>
                                        <p:cTn id="21" dur="500" fill="hold"/>
                                        <p:tgtEl>
                                          <p:spTgt spid="41988"/>
                                        </p:tgtEl>
                                        <p:attrNameLst>
                                          <p:attrName>ppt_w</p:attrName>
                                        </p:attrNameLst>
                                      </p:cBhvr>
                                      <p:tavLst>
                                        <p:tav tm="0">
                                          <p:val>
                                            <p:fltVal val="0"/>
                                          </p:val>
                                        </p:tav>
                                        <p:tav tm="100000">
                                          <p:val>
                                            <p:strVal val="#ppt_w"/>
                                          </p:val>
                                        </p:tav>
                                      </p:tavLst>
                                    </p:anim>
                                    <p:anim calcmode="lin" valueType="num">
                                      <p:cBhvr>
                                        <p:cTn id="22" dur="500" fill="hold"/>
                                        <p:tgtEl>
                                          <p:spTgt spid="41988"/>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anim calcmode="lin" valueType="num">
                                      <p:cBhvr>
                                        <p:cTn id="27" dur="500" fill="hold"/>
                                        <p:tgtEl>
                                          <p:spTgt spid="4198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198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198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1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41987">
                                            <p:txEl>
                                              <p:pRg st="4" end="4"/>
                                            </p:txEl>
                                          </p:spTgt>
                                        </p:tgtEl>
                                        <p:attrNameLst>
                                          <p:attrName>style.visibility</p:attrName>
                                        </p:attrNameLst>
                                      </p:cBhvr>
                                      <p:to>
                                        <p:strVal val="visible"/>
                                      </p:to>
                                    </p:set>
                                    <p:anim calcmode="lin" valueType="num">
                                      <p:cBhvr>
                                        <p:cTn id="35" dur="500" fill="hold"/>
                                        <p:tgtEl>
                                          <p:spTgt spid="4198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4198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4198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9" presetClass="entr" presetSubtype="0" accel="100000" fill="hold" grpId="0" nodeType="clickEffect">
                                  <p:stCondLst>
                                    <p:cond delay="0"/>
                                  </p:stCondLst>
                                  <p:childTnLst>
                                    <p:set>
                                      <p:cBhvr>
                                        <p:cTn id="42" dur="1" fill="hold">
                                          <p:stCondLst>
                                            <p:cond delay="0"/>
                                          </p:stCondLst>
                                        </p:cTn>
                                        <p:tgtEl>
                                          <p:spTgt spid="41987">
                                            <p:txEl>
                                              <p:pRg st="5" end="5"/>
                                            </p:txEl>
                                          </p:spTgt>
                                        </p:tgtEl>
                                        <p:attrNameLst>
                                          <p:attrName>style.visibility</p:attrName>
                                        </p:attrNameLst>
                                      </p:cBhvr>
                                      <p:to>
                                        <p:strVal val="visible"/>
                                      </p:to>
                                    </p:set>
                                    <p:anim calcmode="lin" valueType="num">
                                      <p:cBhvr>
                                        <p:cTn id="43" dur="500" fill="hold"/>
                                        <p:tgtEl>
                                          <p:spTgt spid="4198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4198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4198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419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41987">
                                            <p:txEl>
                                              <p:pRg st="6" end="6"/>
                                            </p:txEl>
                                          </p:spTgt>
                                        </p:tgtEl>
                                        <p:attrNameLst>
                                          <p:attrName>style.visibility</p:attrName>
                                        </p:attrNameLst>
                                      </p:cBhvr>
                                      <p:to>
                                        <p:strVal val="visible"/>
                                      </p:to>
                                    </p:set>
                                    <p:anim calcmode="lin" valueType="num">
                                      <p:cBhvr>
                                        <p:cTn id="51" dur="500" fill="hold"/>
                                        <p:tgtEl>
                                          <p:spTgt spid="4198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4198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4198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419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grpId="0" nodeType="clickEffect">
                                  <p:stCondLst>
                                    <p:cond delay="0"/>
                                  </p:stCondLst>
                                  <p:childTnLst>
                                    <p:set>
                                      <p:cBhvr>
                                        <p:cTn id="58" dur="1" fill="hold">
                                          <p:stCondLst>
                                            <p:cond delay="0"/>
                                          </p:stCondLst>
                                        </p:cTn>
                                        <p:tgtEl>
                                          <p:spTgt spid="41987">
                                            <p:txEl>
                                              <p:pRg st="7" end="7"/>
                                            </p:txEl>
                                          </p:spTgt>
                                        </p:tgtEl>
                                        <p:attrNameLst>
                                          <p:attrName>style.visibility</p:attrName>
                                        </p:attrNameLst>
                                      </p:cBhvr>
                                      <p:to>
                                        <p:strVal val="visible"/>
                                      </p:to>
                                    </p:set>
                                    <p:anim calcmode="lin" valueType="num">
                                      <p:cBhvr>
                                        <p:cTn id="59" dur="500" fill="hold"/>
                                        <p:tgtEl>
                                          <p:spTgt spid="4198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4198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4198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4198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9" presetClass="entr" presetSubtype="0" accel="100000" fill="hold" grpId="0" nodeType="clickEffect">
                                  <p:stCondLst>
                                    <p:cond delay="0"/>
                                  </p:stCondLst>
                                  <p:childTnLst>
                                    <p:set>
                                      <p:cBhvr>
                                        <p:cTn id="66" dur="1" fill="hold">
                                          <p:stCondLst>
                                            <p:cond delay="0"/>
                                          </p:stCondLst>
                                        </p:cTn>
                                        <p:tgtEl>
                                          <p:spTgt spid="41987">
                                            <p:txEl>
                                              <p:pRg st="8" end="8"/>
                                            </p:txEl>
                                          </p:spTgt>
                                        </p:tgtEl>
                                        <p:attrNameLst>
                                          <p:attrName>style.visibility</p:attrName>
                                        </p:attrNameLst>
                                      </p:cBhvr>
                                      <p:to>
                                        <p:strVal val="visible"/>
                                      </p:to>
                                    </p:set>
                                    <p:anim calcmode="lin" valueType="num">
                                      <p:cBhvr>
                                        <p:cTn id="67" dur="500" fill="hold"/>
                                        <p:tgtEl>
                                          <p:spTgt spid="41987">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41987">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41987">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4198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9" presetClass="entr" presetSubtype="0" accel="100000" fill="hold" grpId="0" nodeType="clickEffect">
                                  <p:stCondLst>
                                    <p:cond delay="0"/>
                                  </p:stCondLst>
                                  <p:childTnLst>
                                    <p:set>
                                      <p:cBhvr>
                                        <p:cTn id="74" dur="1" fill="hold">
                                          <p:stCondLst>
                                            <p:cond delay="0"/>
                                          </p:stCondLst>
                                        </p:cTn>
                                        <p:tgtEl>
                                          <p:spTgt spid="41987">
                                            <p:txEl>
                                              <p:pRg st="9" end="9"/>
                                            </p:txEl>
                                          </p:spTgt>
                                        </p:tgtEl>
                                        <p:attrNameLst>
                                          <p:attrName>style.visibility</p:attrName>
                                        </p:attrNameLst>
                                      </p:cBhvr>
                                      <p:to>
                                        <p:strVal val="visible"/>
                                      </p:to>
                                    </p:set>
                                    <p:anim calcmode="lin" valueType="num">
                                      <p:cBhvr>
                                        <p:cTn id="75" dur="500" fill="hold"/>
                                        <p:tgtEl>
                                          <p:spTgt spid="41987">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41987">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41987">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4198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9" presetClass="entr" presetSubtype="0" accel="100000" fill="hold" grpId="0" nodeType="clickEffect">
                                  <p:stCondLst>
                                    <p:cond delay="0"/>
                                  </p:stCondLst>
                                  <p:childTnLst>
                                    <p:set>
                                      <p:cBhvr>
                                        <p:cTn id="82" dur="1" fill="hold">
                                          <p:stCondLst>
                                            <p:cond delay="0"/>
                                          </p:stCondLst>
                                        </p:cTn>
                                        <p:tgtEl>
                                          <p:spTgt spid="41987">
                                            <p:txEl>
                                              <p:pRg st="10" end="10"/>
                                            </p:txEl>
                                          </p:spTgt>
                                        </p:tgtEl>
                                        <p:attrNameLst>
                                          <p:attrName>style.visibility</p:attrName>
                                        </p:attrNameLst>
                                      </p:cBhvr>
                                      <p:to>
                                        <p:strVal val="visible"/>
                                      </p:to>
                                    </p:set>
                                    <p:anim calcmode="lin" valueType="num">
                                      <p:cBhvr>
                                        <p:cTn id="83" dur="500" fill="hold"/>
                                        <p:tgtEl>
                                          <p:spTgt spid="41987">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4" dur="500" fill="hold"/>
                                        <p:tgtEl>
                                          <p:spTgt spid="41987">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5" dur="500" fill="hold"/>
                                        <p:tgtEl>
                                          <p:spTgt spid="41987">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86" dur="500" fill="hold"/>
                                        <p:tgtEl>
                                          <p:spTgt spid="4198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9" presetClass="entr" presetSubtype="0" accel="100000" fill="hold" grpId="0" nodeType="clickEffect">
                                  <p:stCondLst>
                                    <p:cond delay="0"/>
                                  </p:stCondLst>
                                  <p:childTnLst>
                                    <p:set>
                                      <p:cBhvr>
                                        <p:cTn id="90" dur="1" fill="hold">
                                          <p:stCondLst>
                                            <p:cond delay="0"/>
                                          </p:stCondLst>
                                        </p:cTn>
                                        <p:tgtEl>
                                          <p:spTgt spid="41987">
                                            <p:txEl>
                                              <p:pRg st="11" end="11"/>
                                            </p:txEl>
                                          </p:spTgt>
                                        </p:tgtEl>
                                        <p:attrNameLst>
                                          <p:attrName>style.visibility</p:attrName>
                                        </p:attrNameLst>
                                      </p:cBhvr>
                                      <p:to>
                                        <p:strVal val="visible"/>
                                      </p:to>
                                    </p:set>
                                    <p:anim calcmode="lin" valueType="num">
                                      <p:cBhvr>
                                        <p:cTn id="91" dur="500" fill="hold"/>
                                        <p:tgtEl>
                                          <p:spTgt spid="41987">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2" dur="500" fill="hold"/>
                                        <p:tgtEl>
                                          <p:spTgt spid="41987">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3" dur="500" fill="hold"/>
                                        <p:tgtEl>
                                          <p:spTgt spid="41987">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94" dur="500" fill="hold"/>
                                        <p:tgtEl>
                                          <p:spTgt spid="41987">
                                            <p:txEl>
                                              <p:pRg st="11" end="11"/>
                                            </p:txEl>
                                          </p:spTgt>
                                        </p:tgtEl>
                                        <p:attrNameLst>
                                          <p:attrName>ppt_y</p:attrName>
                                        </p:attrNameLst>
                                      </p:cBhvr>
                                      <p:tavLst>
                                        <p:tav tm="0">
                                          <p:val>
                                            <p:strVal val="#ppt_y"/>
                                          </p:val>
                                        </p:tav>
                                        <p:tav tm="100000">
                                          <p:val>
                                            <p:strVal val="#ppt_y"/>
                                          </p:val>
                                        </p:tav>
                                      </p:tavLst>
                                    </p:anim>
                                  </p:childTnLst>
                                </p:cTn>
                              </p:par>
                              <p:par>
                                <p:cTn id="95" presetID="23" presetClass="entr" presetSubtype="16"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p:cTn id="97" dur="500" fill="hold"/>
                                        <p:tgtEl>
                                          <p:spTgt spid="5"/>
                                        </p:tgtEl>
                                        <p:attrNameLst>
                                          <p:attrName>ppt_w</p:attrName>
                                        </p:attrNameLst>
                                      </p:cBhvr>
                                      <p:tavLst>
                                        <p:tav tm="0">
                                          <p:val>
                                            <p:fltVal val="0"/>
                                          </p:val>
                                        </p:tav>
                                        <p:tav tm="100000">
                                          <p:val>
                                            <p:strVal val="#ppt_w"/>
                                          </p:val>
                                        </p:tav>
                                      </p:tavLst>
                                    </p:anim>
                                    <p:anim calcmode="lin" valueType="num">
                                      <p:cBhvr>
                                        <p:cTn id="9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38200" y="333375"/>
            <a:ext cx="7772400" cy="1143000"/>
          </a:xfrm>
        </p:spPr>
        <p:txBody>
          <a:bodyPr/>
          <a:lstStyle/>
          <a:p>
            <a:pPr algn="ctr" eaLnBrk="1" hangingPunct="1">
              <a:defRPr/>
            </a:pPr>
            <a:r>
              <a:rPr lang="de-DE" u="sng" dirty="0">
                <a:solidFill>
                  <a:schemeClr val="accent2"/>
                </a:solidFill>
              </a:rPr>
              <a:t>Soziale Schulreife I</a:t>
            </a:r>
          </a:p>
        </p:txBody>
      </p:sp>
      <p:sp>
        <p:nvSpPr>
          <p:cNvPr id="52227" name="Rectangle 3"/>
          <p:cNvSpPr>
            <a:spLocks noGrp="1" noChangeArrowheads="1"/>
          </p:cNvSpPr>
          <p:nvPr>
            <p:ph type="body" idx="1"/>
          </p:nvPr>
        </p:nvSpPr>
        <p:spPr>
          <a:xfrm>
            <a:off x="107950" y="1700213"/>
            <a:ext cx="8820150" cy="1735137"/>
          </a:xfrm>
        </p:spPr>
        <p:txBody>
          <a:bodyPr/>
          <a:lstStyle/>
          <a:p>
            <a:pPr eaLnBrk="1" hangingPunct="1">
              <a:lnSpc>
                <a:spcPct val="80000"/>
              </a:lnSpc>
              <a:buFontTx/>
              <a:buNone/>
            </a:pPr>
            <a:r>
              <a:rPr lang="de-DE" altLang="de-DE" sz="2000">
                <a:solidFill>
                  <a:srgbClr val="FFFF00"/>
                </a:solidFill>
              </a:rPr>
              <a:t>Aufnahmefähigkeit in der Gruppe:</a:t>
            </a:r>
          </a:p>
          <a:p>
            <a:pPr eaLnBrk="1" hangingPunct="1">
              <a:lnSpc>
                <a:spcPct val="80000"/>
              </a:lnSpc>
              <a:buFontTx/>
              <a:buNone/>
            </a:pPr>
            <a:r>
              <a:rPr lang="de-DE" altLang="de-DE" sz="1800"/>
              <a:t>		</a:t>
            </a:r>
            <a:r>
              <a:rPr lang="de-DE" altLang="de-DE" sz="1800">
                <a:solidFill>
                  <a:srgbClr val="990033"/>
                </a:solidFill>
              </a:rPr>
              <a:t>&gt;</a:t>
            </a:r>
            <a:r>
              <a:rPr lang="de-DE" altLang="de-DE" sz="1800"/>
              <a:t> in der Gruppe Wissen aufnehmen können</a:t>
            </a:r>
          </a:p>
          <a:p>
            <a:pPr eaLnBrk="1" hangingPunct="1">
              <a:lnSpc>
                <a:spcPct val="80000"/>
              </a:lnSpc>
              <a:buFontTx/>
              <a:buNone/>
            </a:pPr>
            <a:r>
              <a:rPr lang="de-DE" altLang="de-DE" sz="1800"/>
              <a:t>		</a:t>
            </a:r>
            <a:r>
              <a:rPr lang="de-DE" altLang="de-DE" sz="1800">
                <a:solidFill>
                  <a:srgbClr val="990033"/>
                </a:solidFill>
              </a:rPr>
              <a:t>&gt;</a:t>
            </a:r>
            <a:r>
              <a:rPr lang="de-DE" altLang="de-DE" sz="1800"/>
              <a:t> zuhören</a:t>
            </a:r>
          </a:p>
          <a:p>
            <a:pPr eaLnBrk="1" hangingPunct="1">
              <a:lnSpc>
                <a:spcPct val="80000"/>
              </a:lnSpc>
              <a:buFontTx/>
              <a:buNone/>
            </a:pPr>
            <a:r>
              <a:rPr lang="de-DE" altLang="de-DE" sz="1800"/>
              <a:t>		</a:t>
            </a:r>
            <a:r>
              <a:rPr lang="de-DE" altLang="de-DE" sz="1800">
                <a:solidFill>
                  <a:srgbClr val="990033"/>
                </a:solidFill>
              </a:rPr>
              <a:t>&gt;</a:t>
            </a:r>
            <a:r>
              <a:rPr lang="de-DE" altLang="de-DE" sz="1800"/>
              <a:t> allgemeine Anweisungen umsetzen (Holt den roten Ordner raus!)</a:t>
            </a:r>
          </a:p>
          <a:p>
            <a:pPr eaLnBrk="1" hangingPunct="1">
              <a:lnSpc>
                <a:spcPct val="80000"/>
              </a:lnSpc>
              <a:buFontTx/>
              <a:buNone/>
            </a:pPr>
            <a:r>
              <a:rPr lang="de-DE" altLang="de-DE" sz="1800"/>
              <a:t>		</a:t>
            </a:r>
            <a:r>
              <a:rPr lang="de-DE" altLang="de-DE" sz="1800">
                <a:solidFill>
                  <a:srgbClr val="990033"/>
                </a:solidFill>
              </a:rPr>
              <a:t>&gt;</a:t>
            </a:r>
            <a:r>
              <a:rPr lang="de-DE" altLang="de-DE" sz="1800"/>
              <a:t> kann sich zurücknehmen, muss nicht ständig sprechen oder tun</a:t>
            </a:r>
          </a:p>
        </p:txBody>
      </p:sp>
      <p:sp>
        <p:nvSpPr>
          <p:cNvPr id="52229" name="Rectangle 5"/>
          <p:cNvSpPr>
            <a:spLocks noChangeArrowheads="1"/>
          </p:cNvSpPr>
          <p:nvPr/>
        </p:nvSpPr>
        <p:spPr bwMode="auto">
          <a:xfrm>
            <a:off x="179388" y="4076700"/>
            <a:ext cx="882015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eaLnBrk="1" hangingPunct="1">
              <a:lnSpc>
                <a:spcPct val="80000"/>
              </a:lnSpc>
              <a:buFontTx/>
              <a:buNone/>
            </a:pPr>
            <a:r>
              <a:rPr lang="de-DE" altLang="de-DE" sz="2400">
                <a:solidFill>
                  <a:srgbClr val="FFFF00"/>
                </a:solidFill>
              </a:rPr>
              <a:t>Regelverständnis:</a:t>
            </a:r>
          </a:p>
          <a:p>
            <a:pPr eaLnBrk="1" hangingPunct="1">
              <a:lnSpc>
                <a:spcPct val="80000"/>
              </a:lnSpc>
              <a:buFontTx/>
              <a:buNone/>
            </a:pPr>
            <a:r>
              <a:rPr lang="de-DE" altLang="de-DE" sz="2000"/>
              <a:t>		</a:t>
            </a:r>
            <a:r>
              <a:rPr lang="de-DE" altLang="de-DE" sz="2000">
                <a:solidFill>
                  <a:srgbClr val="990033"/>
                </a:solidFill>
              </a:rPr>
              <a:t>&gt;</a:t>
            </a:r>
            <a:r>
              <a:rPr lang="de-DE" altLang="de-DE" sz="2000"/>
              <a:t> kann sich Regeln unterordnen</a:t>
            </a:r>
          </a:p>
          <a:p>
            <a:pPr eaLnBrk="1" hangingPunct="1">
              <a:lnSpc>
                <a:spcPct val="80000"/>
              </a:lnSpc>
              <a:buFontTx/>
              <a:buNone/>
            </a:pPr>
            <a:r>
              <a:rPr lang="de-DE" altLang="de-DE" sz="2000"/>
              <a:t>		</a:t>
            </a:r>
            <a:r>
              <a:rPr lang="de-DE" altLang="de-DE" sz="2000">
                <a:solidFill>
                  <a:srgbClr val="990033"/>
                </a:solidFill>
              </a:rPr>
              <a:t>&gt;</a:t>
            </a:r>
            <a:r>
              <a:rPr lang="de-DE" altLang="de-DE" sz="2000"/>
              <a:t> arbeitet nicht nur lustbetont</a:t>
            </a:r>
          </a:p>
        </p:txBody>
      </p:sp>
      <p:pic>
        <p:nvPicPr>
          <p:cNvPr id="522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521075"/>
            <a:ext cx="1779587"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500" fill="hold"/>
                                        <p:tgtEl>
                                          <p:spTgt spid="5222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22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22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2227">
                                            <p:txEl>
                                              <p:pRg st="1" end="1"/>
                                            </p:txEl>
                                          </p:spTgt>
                                        </p:tgtEl>
                                        <p:attrNameLst>
                                          <p:attrName>style.visibility</p:attrName>
                                        </p:attrNameLst>
                                      </p:cBhvr>
                                      <p:to>
                                        <p:strVal val="visible"/>
                                      </p:to>
                                    </p:set>
                                    <p:anim calcmode="lin" valueType="num">
                                      <p:cBhvr>
                                        <p:cTn id="15" dur="500" fill="hold"/>
                                        <p:tgtEl>
                                          <p:spTgt spid="5222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222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222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2227">
                                            <p:txEl>
                                              <p:pRg st="1" end="1"/>
                                            </p:txEl>
                                          </p:spTgt>
                                        </p:tgtEl>
                                        <p:attrNameLst>
                                          <p:attrName>ppt_y</p:attrName>
                                        </p:attrNameLst>
                                      </p:cBhvr>
                                      <p:tavLst>
                                        <p:tav tm="0">
                                          <p:val>
                                            <p:strVal val="#ppt_y"/>
                                          </p:val>
                                        </p:tav>
                                        <p:tav tm="100000">
                                          <p:val>
                                            <p:strVal val="#ppt_y"/>
                                          </p:val>
                                        </p:tav>
                                      </p:tavLst>
                                    </p:anim>
                                  </p:childTnLst>
                                </p:cTn>
                              </p:par>
                              <p:par>
                                <p:cTn id="19" presetID="23" presetClass="entr" presetSubtype="16" fill="hold" nodeType="withEffect">
                                  <p:stCondLst>
                                    <p:cond delay="0"/>
                                  </p:stCondLst>
                                  <p:childTnLst>
                                    <p:set>
                                      <p:cBhvr>
                                        <p:cTn id="20" dur="1" fill="hold">
                                          <p:stCondLst>
                                            <p:cond delay="0"/>
                                          </p:stCondLst>
                                        </p:cTn>
                                        <p:tgtEl>
                                          <p:spTgt spid="52231"/>
                                        </p:tgtEl>
                                        <p:attrNameLst>
                                          <p:attrName>style.visibility</p:attrName>
                                        </p:attrNameLst>
                                      </p:cBhvr>
                                      <p:to>
                                        <p:strVal val="visible"/>
                                      </p:to>
                                    </p:set>
                                    <p:anim calcmode="lin" valueType="num">
                                      <p:cBhvr>
                                        <p:cTn id="21" dur="500" fill="hold"/>
                                        <p:tgtEl>
                                          <p:spTgt spid="52231"/>
                                        </p:tgtEl>
                                        <p:attrNameLst>
                                          <p:attrName>ppt_w</p:attrName>
                                        </p:attrNameLst>
                                      </p:cBhvr>
                                      <p:tavLst>
                                        <p:tav tm="0">
                                          <p:val>
                                            <p:fltVal val="0"/>
                                          </p:val>
                                        </p:tav>
                                        <p:tav tm="100000">
                                          <p:val>
                                            <p:strVal val="#ppt_w"/>
                                          </p:val>
                                        </p:tav>
                                      </p:tavLst>
                                    </p:anim>
                                    <p:anim calcmode="lin" valueType="num">
                                      <p:cBhvr>
                                        <p:cTn id="22" dur="500" fill="hold"/>
                                        <p:tgtEl>
                                          <p:spTgt spid="52231"/>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52227">
                                            <p:txEl>
                                              <p:pRg st="2" end="2"/>
                                            </p:txEl>
                                          </p:spTgt>
                                        </p:tgtEl>
                                        <p:attrNameLst>
                                          <p:attrName>style.visibility</p:attrName>
                                        </p:attrNameLst>
                                      </p:cBhvr>
                                      <p:to>
                                        <p:strVal val="visible"/>
                                      </p:to>
                                    </p:set>
                                    <p:anim calcmode="lin" valueType="num">
                                      <p:cBhvr>
                                        <p:cTn id="27" dur="500" fill="hold"/>
                                        <p:tgtEl>
                                          <p:spTgt spid="5222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5222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5222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52227">
                                            <p:txEl>
                                              <p:pRg st="3" end="3"/>
                                            </p:txEl>
                                          </p:spTgt>
                                        </p:tgtEl>
                                        <p:attrNameLst>
                                          <p:attrName>style.visibility</p:attrName>
                                        </p:attrNameLst>
                                      </p:cBhvr>
                                      <p:to>
                                        <p:strVal val="visible"/>
                                      </p:to>
                                    </p:set>
                                    <p:anim calcmode="lin" valueType="num">
                                      <p:cBhvr>
                                        <p:cTn id="35" dur="500" fill="hold"/>
                                        <p:tgtEl>
                                          <p:spTgt spid="5222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5222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5222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9" presetClass="entr" presetSubtype="0" accel="100000" fill="hold" grpId="0" nodeType="clickEffect">
                                  <p:stCondLst>
                                    <p:cond delay="0"/>
                                  </p:stCondLst>
                                  <p:childTnLst>
                                    <p:set>
                                      <p:cBhvr>
                                        <p:cTn id="42" dur="1" fill="hold">
                                          <p:stCondLst>
                                            <p:cond delay="0"/>
                                          </p:stCondLst>
                                        </p:cTn>
                                        <p:tgtEl>
                                          <p:spTgt spid="52227">
                                            <p:txEl>
                                              <p:pRg st="4" end="4"/>
                                            </p:txEl>
                                          </p:spTgt>
                                        </p:tgtEl>
                                        <p:attrNameLst>
                                          <p:attrName>style.visibility</p:attrName>
                                        </p:attrNameLst>
                                      </p:cBhvr>
                                      <p:to>
                                        <p:strVal val="visible"/>
                                      </p:to>
                                    </p:set>
                                    <p:anim calcmode="lin" valueType="num">
                                      <p:cBhvr>
                                        <p:cTn id="43" dur="500" fill="hold"/>
                                        <p:tgtEl>
                                          <p:spTgt spid="5222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5222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5222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522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52229"/>
                                        </p:tgtEl>
                                        <p:attrNameLst>
                                          <p:attrName>style.visibility</p:attrName>
                                        </p:attrNameLst>
                                      </p:cBhvr>
                                      <p:to>
                                        <p:strVal val="visible"/>
                                      </p:to>
                                    </p:set>
                                    <p:anim calcmode="lin" valueType="num">
                                      <p:cBhvr>
                                        <p:cTn id="51" dur="500" fill="hold"/>
                                        <p:tgtEl>
                                          <p:spTgt spid="52229"/>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52229"/>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52229"/>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522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771775" y="188913"/>
            <a:ext cx="6337300" cy="2663825"/>
          </a:xfrm>
        </p:spPr>
        <p:txBody>
          <a:bodyPr>
            <a:normAutofit fontScale="90000"/>
          </a:bodyPr>
          <a:lstStyle/>
          <a:p>
            <a:pPr marL="762000" indent="-762000" eaLnBrk="1" hangingPunct="1">
              <a:defRPr/>
            </a:pPr>
            <a:r>
              <a:rPr lang="de-DE" sz="6000" dirty="0">
                <a:latin typeface="Estrangelo Edessa" pitchFamily="66" charset="0"/>
                <a:cs typeface="Estrangelo Edessa" pitchFamily="66" charset="0"/>
              </a:rPr>
              <a:t>Ist mein Kind reif</a:t>
            </a:r>
            <a:br>
              <a:rPr lang="de-DE" sz="6000" dirty="0">
                <a:latin typeface="Estrangelo Edessa" pitchFamily="66" charset="0"/>
                <a:cs typeface="Estrangelo Edessa" pitchFamily="66" charset="0"/>
              </a:rPr>
            </a:br>
            <a:r>
              <a:rPr lang="de-DE" sz="6000" dirty="0">
                <a:latin typeface="Estrangelo Edessa" pitchFamily="66" charset="0"/>
                <a:cs typeface="Estrangelo Edessa" pitchFamily="66" charset="0"/>
              </a:rPr>
              <a:t>für die Schule?</a:t>
            </a:r>
          </a:p>
        </p:txBody>
      </p:sp>
      <p:sp>
        <p:nvSpPr>
          <p:cNvPr id="9219" name="Rectangle 3"/>
          <p:cNvSpPr>
            <a:spLocks noGrp="1" noChangeArrowheads="1"/>
          </p:cNvSpPr>
          <p:nvPr>
            <p:ph type="subTitle" idx="1"/>
          </p:nvPr>
        </p:nvSpPr>
        <p:spPr>
          <a:xfrm>
            <a:off x="2339975" y="4437063"/>
            <a:ext cx="5111750" cy="935037"/>
          </a:xfrm>
        </p:spPr>
        <p:txBody>
          <a:bodyPr>
            <a:normAutofit fontScale="62500" lnSpcReduction="20000"/>
          </a:bodyPr>
          <a:lstStyle/>
          <a:p>
            <a:pPr eaLnBrk="1" hangingPunct="1">
              <a:defRPr/>
            </a:pPr>
            <a:r>
              <a:rPr lang="de-DE" sz="4400" dirty="0">
                <a:solidFill>
                  <a:schemeClr val="tx2"/>
                </a:solidFill>
                <a:effectLst>
                  <a:outerShdw blurRad="38100" dist="38100" dir="2700000" algn="tl">
                    <a:srgbClr val="000000"/>
                  </a:outerShdw>
                </a:effectLst>
                <a:latin typeface="Estrangelo Edessa" pitchFamily="66" charset="0"/>
                <a:cs typeface="Estrangelo Edessa" pitchFamily="66" charset="0"/>
              </a:rPr>
              <a:t>Voraussetzungen </a:t>
            </a:r>
          </a:p>
          <a:p>
            <a:pPr eaLnBrk="1" hangingPunct="1">
              <a:defRPr/>
            </a:pPr>
            <a:r>
              <a:rPr lang="de-DE" sz="4400" dirty="0">
                <a:solidFill>
                  <a:schemeClr val="tx2"/>
                </a:solidFill>
                <a:effectLst>
                  <a:outerShdw blurRad="38100" dist="38100" dir="2700000" algn="tl">
                    <a:srgbClr val="000000"/>
                  </a:outerShdw>
                </a:effectLst>
                <a:latin typeface="Estrangelo Edessa" pitchFamily="66" charset="0"/>
                <a:cs typeface="Estrangelo Edessa" pitchFamily="66" charset="0"/>
              </a:rPr>
              <a:t>für die Grundschulfähigkeit</a:t>
            </a: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l="9448" r="9448" b="10052"/>
          <a:stretch>
            <a:fillRect/>
          </a:stretch>
        </p:blipFill>
        <p:spPr bwMode="auto">
          <a:xfrm>
            <a:off x="7308850" y="2708275"/>
            <a:ext cx="14636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0" fill="hold"/>
                                        <p:tgtEl>
                                          <p:spTgt spid="92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9221"/>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9221"/>
                                        </p:tgtEl>
                                        <p:attrNameLst>
                                          <p:attrName>ppt_y</p:attrName>
                                        </p:attrNameLst>
                                      </p:cBhvr>
                                      <p:tavLst>
                                        <p:tav tm="0">
                                          <p:val>
                                            <p:strVal val="#ppt_y"/>
                                          </p:val>
                                        </p:tav>
                                        <p:tav tm="100000">
                                          <p:val>
                                            <p:strVal val="#ppt_y"/>
                                          </p:val>
                                        </p:tav>
                                      </p:tavLst>
                                    </p:anim>
                                    <p:animEffect transition="in" filter="fade">
                                      <p:cBhvr>
                                        <p:cTn id="10" dur="3000"/>
                                        <p:tgtEl>
                                          <p:spTgt spid="9221"/>
                                        </p:tgtEl>
                                      </p:cBhvr>
                                    </p:animEffect>
                                  </p:childTnLst>
                                </p:cTn>
                              </p:par>
                            </p:childTnLst>
                          </p:cTn>
                        </p:par>
                        <p:par>
                          <p:cTn id="11" fill="hold" nodeType="afterGroup">
                            <p:stCondLst>
                              <p:cond delay="3000"/>
                            </p:stCondLst>
                            <p:childTnLst>
                              <p:par>
                                <p:cTn id="12" presetID="60" presetClass="path" presetSubtype="0" accel="50000" decel="50000" fill="hold" nodeType="afterEffect">
                                  <p:stCondLst>
                                    <p:cond delay="0"/>
                                  </p:stCondLst>
                                  <p:childTnLst>
                                    <p:animMotion origin="layout" path="M -0.73229 -0.07222 C -0.72673 -0.00162 -0.71337 0.09723 -0.66371 0.09584 C -0.59201 0.09584 -0.58663 -0.23495 -0.50121 -0.23611 C -0.4243 -0.23611 -0.46545 0.05301 -0.39132 0.05186 C -0.31389 0.05186 -0.35555 -0.15764 -0.27291 -0.15764 C -0.19878 -0.15764 -0.23993 -0.0162 -0.17396 -0.0162 C -0.11041 -0.0162 -0.1434 -0.1243 -0.08559 -0.1243 C -0.0526 -0.1243 -0.05034 -0.0949 -0.04722 -0.07222 " pathEditMode="relative" rAng="0" ptsTypes="ffffffff">
                                      <p:cBhvr>
                                        <p:cTn id="13" dur="2000" spd="-100000" fill="hold"/>
                                        <p:tgtEl>
                                          <p:spTgt spid="9221"/>
                                        </p:tgtEl>
                                        <p:attrNameLst>
                                          <p:attrName>ppt_x</p:attrName>
                                          <p:attrName>ppt_y</p:attrName>
                                        </p:attrNameLst>
                                      </p:cBhvr>
                                      <p:rCtr x="34253" y="278"/>
                                    </p:animMotion>
                                  </p:childTnLst>
                                </p:cTn>
                              </p:par>
                            </p:childTnLst>
                          </p:cTn>
                        </p:par>
                        <p:par>
                          <p:cTn id="14" fill="hold" nodeType="afterGroup">
                            <p:stCondLst>
                              <p:cond delay="50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9218"/>
                                        </p:tgtEl>
                                        <p:attrNameLst>
                                          <p:attrName>style.visibility</p:attrName>
                                        </p:attrNameLst>
                                      </p:cBhvr>
                                      <p:to>
                                        <p:strVal val="visible"/>
                                      </p:to>
                                    </p:set>
                                    <p:anim calcmode="lin" valueType="num">
                                      <p:cBhvr>
                                        <p:cTn id="17" dur="1000" fill="hold"/>
                                        <p:tgtEl>
                                          <p:spTgt spid="9218"/>
                                        </p:tgtEl>
                                        <p:attrNameLst>
                                          <p:attrName>ppt_w</p:attrName>
                                        </p:attrNameLst>
                                      </p:cBhvr>
                                      <p:tavLst>
                                        <p:tav tm="0">
                                          <p:val>
                                            <p:fltVal val="0"/>
                                          </p:val>
                                        </p:tav>
                                        <p:tav tm="100000">
                                          <p:val>
                                            <p:strVal val="#ppt_w"/>
                                          </p:val>
                                        </p:tav>
                                      </p:tavLst>
                                    </p:anim>
                                    <p:anim calcmode="lin" valueType="num">
                                      <p:cBhvr>
                                        <p:cTn id="18" dur="1000" fill="hold"/>
                                        <p:tgtEl>
                                          <p:spTgt spid="9218"/>
                                        </p:tgtEl>
                                        <p:attrNameLst>
                                          <p:attrName>ppt_h</p:attrName>
                                        </p:attrNameLst>
                                      </p:cBhvr>
                                      <p:tavLst>
                                        <p:tav tm="0">
                                          <p:val>
                                            <p:fltVal val="0"/>
                                          </p:val>
                                        </p:tav>
                                        <p:tav tm="100000">
                                          <p:val>
                                            <p:strVal val="#ppt_h"/>
                                          </p:val>
                                        </p:tav>
                                      </p:tavLst>
                                    </p:anim>
                                    <p:anim calcmode="lin" valueType="num">
                                      <p:cBhvr>
                                        <p:cTn id="19" dur="1000" fill="hold"/>
                                        <p:tgtEl>
                                          <p:spTgt spid="9218"/>
                                        </p:tgtEl>
                                        <p:attrNameLst>
                                          <p:attrName>style.rotation</p:attrName>
                                        </p:attrNameLst>
                                      </p:cBhvr>
                                      <p:tavLst>
                                        <p:tav tm="0">
                                          <p:val>
                                            <p:fltVal val="90"/>
                                          </p:val>
                                        </p:tav>
                                        <p:tav tm="100000">
                                          <p:val>
                                            <p:fltVal val="0"/>
                                          </p:val>
                                        </p:tav>
                                      </p:tavLst>
                                    </p:anim>
                                    <p:animEffect transition="in" filter="fade">
                                      <p:cBhvr>
                                        <p:cTn id="20" dur="1000"/>
                                        <p:tgtEl>
                                          <p:spTgt spid="9218"/>
                                        </p:tgtEl>
                                      </p:cBhvr>
                                    </p:animEffect>
                                  </p:childTnLst>
                                </p:cTn>
                              </p:par>
                            </p:childTnLst>
                          </p:cTn>
                        </p:par>
                        <p:par>
                          <p:cTn id="21" fill="hold" nodeType="afterGroup">
                            <p:stCondLst>
                              <p:cond delay="7350"/>
                            </p:stCondLst>
                            <p:childTnLst>
                              <p:par>
                                <p:cTn id="22" presetID="31" presetClass="entr" presetSubtype="0" fill="hold" grpId="0" nodeType="afterEffect">
                                  <p:stCondLst>
                                    <p:cond delay="0"/>
                                  </p:stCondLst>
                                  <p:iterate type="lt">
                                    <p:tmPct val="5000"/>
                                  </p:iterate>
                                  <p:childTnLst>
                                    <p:set>
                                      <p:cBhvr>
                                        <p:cTn id="23" dur="1" fill="hold">
                                          <p:stCondLst>
                                            <p:cond delay="0"/>
                                          </p:stCondLst>
                                        </p:cTn>
                                        <p:tgtEl>
                                          <p:spTgt spid="9219">
                                            <p:txEl>
                                              <p:pRg st="0" end="0"/>
                                            </p:txEl>
                                          </p:spTgt>
                                        </p:tgtEl>
                                        <p:attrNameLst>
                                          <p:attrName>style.visibility</p:attrName>
                                        </p:attrNameLst>
                                      </p:cBhvr>
                                      <p:to>
                                        <p:strVal val="visible"/>
                                      </p:to>
                                    </p:set>
                                    <p:anim calcmode="lin" valueType="num">
                                      <p:cBhvr>
                                        <p:cTn id="24"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9219">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9219">
                                            <p:txEl>
                                              <p:pRg st="0" end="0"/>
                                            </p:txEl>
                                          </p:spTgt>
                                        </p:tgtEl>
                                      </p:cBhvr>
                                    </p:animEffect>
                                  </p:childTnLst>
                                </p:cTn>
                              </p:par>
                            </p:childTnLst>
                          </p:cTn>
                        </p:par>
                        <p:par>
                          <p:cTn id="28" fill="hold" nodeType="afterGroup">
                            <p:stCondLst>
                              <p:cond delay="9050"/>
                            </p:stCondLst>
                            <p:childTnLst>
                              <p:par>
                                <p:cTn id="29" presetID="31" presetClass="entr" presetSubtype="0" fill="hold" grpId="0" nodeType="afterEffect">
                                  <p:stCondLst>
                                    <p:cond delay="0"/>
                                  </p:stCondLst>
                                  <p:iterate type="lt">
                                    <p:tmPct val="5000"/>
                                  </p:iterate>
                                  <p:childTnLst>
                                    <p:set>
                                      <p:cBhvr>
                                        <p:cTn id="30" dur="1" fill="hold">
                                          <p:stCondLst>
                                            <p:cond delay="0"/>
                                          </p:stCondLst>
                                        </p:cTn>
                                        <p:tgtEl>
                                          <p:spTgt spid="9219">
                                            <p:txEl>
                                              <p:pRg st="1" end="1"/>
                                            </p:txEl>
                                          </p:spTgt>
                                        </p:tgtEl>
                                        <p:attrNameLst>
                                          <p:attrName>style.visibility</p:attrName>
                                        </p:attrNameLst>
                                      </p:cBhvr>
                                      <p:to>
                                        <p:strVal val="visible"/>
                                      </p:to>
                                    </p:set>
                                    <p:anim calcmode="lin" valueType="num">
                                      <p:cBhvr>
                                        <p:cTn id="31" dur="10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9219">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9219">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38200" y="333375"/>
            <a:ext cx="7772400" cy="1143000"/>
          </a:xfrm>
        </p:spPr>
        <p:txBody>
          <a:bodyPr/>
          <a:lstStyle/>
          <a:p>
            <a:pPr algn="ctr" eaLnBrk="1" hangingPunct="1">
              <a:defRPr/>
            </a:pPr>
            <a:r>
              <a:rPr lang="de-DE" u="sng" dirty="0">
                <a:solidFill>
                  <a:schemeClr val="accent2"/>
                </a:solidFill>
              </a:rPr>
              <a:t>Soziale Schulreife II</a:t>
            </a:r>
          </a:p>
        </p:txBody>
      </p:sp>
      <p:sp>
        <p:nvSpPr>
          <p:cNvPr id="56323" name="Rectangle 3"/>
          <p:cNvSpPr>
            <a:spLocks noGrp="1" noChangeArrowheads="1"/>
          </p:cNvSpPr>
          <p:nvPr>
            <p:ph type="body" idx="1"/>
          </p:nvPr>
        </p:nvSpPr>
        <p:spPr>
          <a:xfrm>
            <a:off x="107950" y="1700213"/>
            <a:ext cx="8820150" cy="1735137"/>
          </a:xfrm>
        </p:spPr>
        <p:txBody>
          <a:bodyPr/>
          <a:lstStyle/>
          <a:p>
            <a:pPr eaLnBrk="1" hangingPunct="1">
              <a:buFontTx/>
              <a:buNone/>
            </a:pPr>
            <a:r>
              <a:rPr lang="de-DE" altLang="de-DE" sz="2400">
                <a:solidFill>
                  <a:srgbClr val="FFFF00"/>
                </a:solidFill>
              </a:rPr>
              <a:t>Unterscheidung mein - dein:</a:t>
            </a:r>
          </a:p>
          <a:p>
            <a:pPr eaLnBrk="1" hangingPunct="1">
              <a:buFontTx/>
              <a:buNone/>
            </a:pPr>
            <a:r>
              <a:rPr lang="de-DE" altLang="de-DE"/>
              <a:t>		</a:t>
            </a:r>
            <a:r>
              <a:rPr lang="de-DE" altLang="de-DE" sz="2000">
                <a:solidFill>
                  <a:srgbClr val="990033"/>
                </a:solidFill>
              </a:rPr>
              <a:t>&gt;</a:t>
            </a:r>
            <a:r>
              <a:rPr lang="de-DE" altLang="de-DE" sz="2000"/>
              <a:t> respektiert den Besitz und den Platz anderer</a:t>
            </a:r>
          </a:p>
        </p:txBody>
      </p:sp>
      <p:sp>
        <p:nvSpPr>
          <p:cNvPr id="56324" name="Rectangle 4"/>
          <p:cNvSpPr>
            <a:spLocks noChangeArrowheads="1"/>
          </p:cNvSpPr>
          <p:nvPr/>
        </p:nvSpPr>
        <p:spPr bwMode="auto">
          <a:xfrm>
            <a:off x="161925" y="3676639"/>
            <a:ext cx="882015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eaLnBrk="1" hangingPunct="1">
              <a:lnSpc>
                <a:spcPct val="80000"/>
              </a:lnSpc>
              <a:buFontTx/>
              <a:buNone/>
            </a:pPr>
            <a:r>
              <a:rPr lang="de-DE" altLang="de-DE" sz="2400" dirty="0">
                <a:solidFill>
                  <a:srgbClr val="FFFF00"/>
                </a:solidFill>
              </a:rPr>
              <a:t>Wahrnehmung anderer Kinder + Kooperationsfähigkeit:</a:t>
            </a:r>
          </a:p>
          <a:p>
            <a:pPr eaLnBrk="1" hangingPunct="1">
              <a:lnSpc>
                <a:spcPct val="80000"/>
              </a:lnSpc>
              <a:buFontTx/>
              <a:buNone/>
            </a:pPr>
            <a:r>
              <a:rPr lang="de-DE" altLang="de-DE" sz="2000" dirty="0"/>
              <a:t>		</a:t>
            </a:r>
            <a:r>
              <a:rPr lang="de-DE" altLang="de-DE" sz="2000" dirty="0">
                <a:solidFill>
                  <a:srgbClr val="990033"/>
                </a:solidFill>
              </a:rPr>
              <a:t>&gt;</a:t>
            </a:r>
            <a:r>
              <a:rPr lang="de-DE" altLang="de-DE" sz="2000" dirty="0"/>
              <a:t> mit anderen Kindern längere Zeit an einer Aufgabe arbeiten</a:t>
            </a:r>
          </a:p>
          <a:p>
            <a:pPr eaLnBrk="1" hangingPunct="1">
              <a:lnSpc>
                <a:spcPct val="80000"/>
              </a:lnSpc>
              <a:buFontTx/>
              <a:buNone/>
            </a:pPr>
            <a:r>
              <a:rPr lang="de-DE" altLang="de-DE" sz="2000" dirty="0"/>
              <a:t>		</a:t>
            </a:r>
            <a:r>
              <a:rPr lang="de-DE" altLang="de-DE" sz="2000" dirty="0">
                <a:solidFill>
                  <a:srgbClr val="990033"/>
                </a:solidFill>
              </a:rPr>
              <a:t>&gt;</a:t>
            </a:r>
            <a:r>
              <a:rPr lang="de-DE" altLang="de-DE" sz="2000" dirty="0"/>
              <a:t> kann andere dabei anerkennen und sich mit ihnen freuen</a:t>
            </a:r>
          </a:p>
          <a:p>
            <a:pPr eaLnBrk="1" hangingPunct="1">
              <a:lnSpc>
                <a:spcPct val="80000"/>
              </a:lnSpc>
              <a:buFontTx/>
              <a:buNone/>
            </a:pPr>
            <a:r>
              <a:rPr lang="de-DE" altLang="de-DE" sz="2000" dirty="0"/>
              <a:t>		</a:t>
            </a:r>
            <a:r>
              <a:rPr lang="de-DE" altLang="de-DE" sz="2000" dirty="0">
                <a:solidFill>
                  <a:srgbClr val="990033"/>
                </a:solidFill>
              </a:rPr>
              <a:t>&gt;</a:t>
            </a:r>
            <a:r>
              <a:rPr lang="de-DE" altLang="de-DE" sz="2000" dirty="0"/>
              <a:t> verlangt gerechte Behandlung</a:t>
            </a:r>
          </a:p>
        </p:txBody>
      </p:sp>
      <p:pic>
        <p:nvPicPr>
          <p:cNvPr id="563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276475"/>
            <a:ext cx="15113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500" fill="hold"/>
                                        <p:tgtEl>
                                          <p:spTgt spid="5632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632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632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6323">
                                            <p:txEl>
                                              <p:pRg st="0" end="0"/>
                                            </p:txEl>
                                          </p:spTgt>
                                        </p:tgtEl>
                                        <p:attrNameLst>
                                          <p:attrName>ppt_y</p:attrName>
                                        </p:attrNameLst>
                                      </p:cBhvr>
                                      <p:tavLst>
                                        <p:tav tm="0">
                                          <p:val>
                                            <p:strVal val="#ppt_y"/>
                                          </p:val>
                                        </p:tav>
                                        <p:tav tm="100000">
                                          <p:val>
                                            <p:strVal val="#ppt_y"/>
                                          </p:val>
                                        </p:tav>
                                      </p:tavLst>
                                    </p:anim>
                                  </p:childTnLst>
                                </p:cTn>
                              </p:par>
                              <p:par>
                                <p:cTn id="11" presetID="23" presetClass="entr" presetSubtype="16" fill="hold" nodeType="withEffect">
                                  <p:stCondLst>
                                    <p:cond delay="0"/>
                                  </p:stCondLst>
                                  <p:childTnLst>
                                    <p:set>
                                      <p:cBhvr>
                                        <p:cTn id="12" dur="1" fill="hold">
                                          <p:stCondLst>
                                            <p:cond delay="0"/>
                                          </p:stCondLst>
                                        </p:cTn>
                                        <p:tgtEl>
                                          <p:spTgt spid="56325"/>
                                        </p:tgtEl>
                                        <p:attrNameLst>
                                          <p:attrName>style.visibility</p:attrName>
                                        </p:attrNameLst>
                                      </p:cBhvr>
                                      <p:to>
                                        <p:strVal val="visible"/>
                                      </p:to>
                                    </p:set>
                                    <p:anim calcmode="lin" valueType="num">
                                      <p:cBhvr>
                                        <p:cTn id="13" dur="500" fill="hold"/>
                                        <p:tgtEl>
                                          <p:spTgt spid="56325"/>
                                        </p:tgtEl>
                                        <p:attrNameLst>
                                          <p:attrName>ppt_w</p:attrName>
                                        </p:attrNameLst>
                                      </p:cBhvr>
                                      <p:tavLst>
                                        <p:tav tm="0">
                                          <p:val>
                                            <p:fltVal val="0"/>
                                          </p:val>
                                        </p:tav>
                                        <p:tav tm="100000">
                                          <p:val>
                                            <p:strVal val="#ppt_w"/>
                                          </p:val>
                                        </p:tav>
                                      </p:tavLst>
                                    </p:anim>
                                    <p:anim calcmode="lin" valueType="num">
                                      <p:cBhvr>
                                        <p:cTn id="14" dur="500" fill="hold"/>
                                        <p:tgtEl>
                                          <p:spTgt spid="5632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56323">
                                            <p:txEl>
                                              <p:pRg st="1" end="1"/>
                                            </p:txEl>
                                          </p:spTgt>
                                        </p:tgtEl>
                                        <p:attrNameLst>
                                          <p:attrName>style.visibility</p:attrName>
                                        </p:attrNameLst>
                                      </p:cBhvr>
                                      <p:to>
                                        <p:strVal val="visible"/>
                                      </p:to>
                                    </p:set>
                                    <p:anim calcmode="lin" valueType="num">
                                      <p:cBhvr>
                                        <p:cTn id="19" dur="500" fill="hold"/>
                                        <p:tgtEl>
                                          <p:spTgt spid="5632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5632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5632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56324">
                                            <p:txEl>
                                              <p:pRg st="0" end="0"/>
                                            </p:txEl>
                                          </p:spTgt>
                                        </p:tgtEl>
                                        <p:attrNameLst>
                                          <p:attrName>style.visibility</p:attrName>
                                        </p:attrNameLst>
                                      </p:cBhvr>
                                      <p:to>
                                        <p:strVal val="visible"/>
                                      </p:to>
                                    </p:set>
                                    <p:anim calcmode="lin" valueType="num">
                                      <p:cBhvr>
                                        <p:cTn id="27" dur="500" fill="hold"/>
                                        <p:tgtEl>
                                          <p:spTgt spid="5632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5632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5632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563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nodeType="clickEffect">
                                  <p:stCondLst>
                                    <p:cond delay="0"/>
                                  </p:stCondLst>
                                  <p:childTnLst>
                                    <p:set>
                                      <p:cBhvr>
                                        <p:cTn id="34" dur="1" fill="hold">
                                          <p:stCondLst>
                                            <p:cond delay="0"/>
                                          </p:stCondLst>
                                        </p:cTn>
                                        <p:tgtEl>
                                          <p:spTgt spid="56324">
                                            <p:txEl>
                                              <p:pRg st="1" end="1"/>
                                            </p:txEl>
                                          </p:spTgt>
                                        </p:tgtEl>
                                        <p:attrNameLst>
                                          <p:attrName>style.visibility</p:attrName>
                                        </p:attrNameLst>
                                      </p:cBhvr>
                                      <p:to>
                                        <p:strVal val="visible"/>
                                      </p:to>
                                    </p:set>
                                    <p:anim calcmode="lin" valueType="num">
                                      <p:cBhvr>
                                        <p:cTn id="35" dur="500" fill="hold"/>
                                        <p:tgtEl>
                                          <p:spTgt spid="5632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5632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5632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563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56324">
                                            <p:txEl>
                                              <p:pRg st="2" end="2"/>
                                            </p:txEl>
                                          </p:spTgt>
                                        </p:tgtEl>
                                        <p:attrNameLst>
                                          <p:attrName>style.visibility</p:attrName>
                                        </p:attrNameLst>
                                      </p:cBhvr>
                                      <p:to>
                                        <p:strVal val="visible"/>
                                      </p:to>
                                    </p:set>
                                    <p:anim calcmode="lin" valueType="num">
                                      <p:cBhvr>
                                        <p:cTn id="43" dur="500" fill="hold"/>
                                        <p:tgtEl>
                                          <p:spTgt spid="5632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5632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5632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563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9" presetClass="entr" presetSubtype="0" accel="100000" fill="hold" nodeType="clickEffect">
                                  <p:stCondLst>
                                    <p:cond delay="0"/>
                                  </p:stCondLst>
                                  <p:childTnLst>
                                    <p:set>
                                      <p:cBhvr>
                                        <p:cTn id="50" dur="1" fill="hold">
                                          <p:stCondLst>
                                            <p:cond delay="0"/>
                                          </p:stCondLst>
                                        </p:cTn>
                                        <p:tgtEl>
                                          <p:spTgt spid="56324">
                                            <p:txEl>
                                              <p:pRg st="3" end="3"/>
                                            </p:txEl>
                                          </p:spTgt>
                                        </p:tgtEl>
                                        <p:attrNameLst>
                                          <p:attrName>style.visibility</p:attrName>
                                        </p:attrNameLst>
                                      </p:cBhvr>
                                      <p:to>
                                        <p:strVal val="visible"/>
                                      </p:to>
                                    </p:set>
                                    <p:anim calcmode="lin" valueType="num">
                                      <p:cBhvr>
                                        <p:cTn id="51" dur="500" fill="hold"/>
                                        <p:tgtEl>
                                          <p:spTgt spid="5632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5632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5632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5632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96938" y="0"/>
            <a:ext cx="7772400" cy="1143000"/>
          </a:xfrm>
        </p:spPr>
        <p:txBody>
          <a:bodyPr/>
          <a:lstStyle/>
          <a:p>
            <a:pPr algn="ctr" eaLnBrk="1" hangingPunct="1">
              <a:defRPr/>
            </a:pPr>
            <a:r>
              <a:rPr lang="de-DE" u="sng" dirty="0">
                <a:solidFill>
                  <a:schemeClr val="tx1"/>
                </a:solidFill>
              </a:rPr>
              <a:t>Geistige Schulreife I</a:t>
            </a:r>
          </a:p>
        </p:txBody>
      </p:sp>
      <p:sp>
        <p:nvSpPr>
          <p:cNvPr id="58371" name="Rectangle 3"/>
          <p:cNvSpPr>
            <a:spLocks noGrp="1" noChangeArrowheads="1"/>
          </p:cNvSpPr>
          <p:nvPr>
            <p:ph type="body" idx="1"/>
          </p:nvPr>
        </p:nvSpPr>
        <p:spPr>
          <a:xfrm>
            <a:off x="84138" y="1052513"/>
            <a:ext cx="8820150" cy="4752975"/>
          </a:xfrm>
        </p:spPr>
        <p:txBody>
          <a:bodyPr/>
          <a:lstStyle/>
          <a:p>
            <a:pPr eaLnBrk="1" hangingPunct="1">
              <a:lnSpc>
                <a:spcPct val="80000"/>
              </a:lnSpc>
              <a:buFontTx/>
              <a:buNone/>
            </a:pPr>
            <a:r>
              <a:rPr lang="de-DE" altLang="de-DE" sz="2000" dirty="0">
                <a:solidFill>
                  <a:srgbClr val="FFFF00"/>
                </a:solidFill>
              </a:rPr>
              <a:t>Sprachfähigkeit (wichtig für alle Fächer):</a:t>
            </a:r>
          </a:p>
          <a:p>
            <a:pPr eaLnBrk="1" hangingPunct="1">
              <a:lnSpc>
                <a:spcPct val="80000"/>
              </a:lnSpc>
              <a:buFontTx/>
              <a:buNone/>
            </a:pPr>
            <a:r>
              <a:rPr lang="de-DE" altLang="de-DE" sz="1800" dirty="0"/>
              <a:t>		</a:t>
            </a:r>
            <a:r>
              <a:rPr lang="de-DE" altLang="de-DE" sz="1800" dirty="0">
                <a:solidFill>
                  <a:srgbClr val="990033"/>
                </a:solidFill>
              </a:rPr>
              <a:t>&gt;</a:t>
            </a:r>
            <a:r>
              <a:rPr lang="de-DE" altLang="de-DE" sz="1800" dirty="0"/>
              <a:t> </a:t>
            </a:r>
            <a:r>
              <a:rPr lang="de-DE" altLang="de-DE" sz="1500" dirty="0"/>
              <a:t>beherrscht die deutsche Sprache / hat angemessenen Wortschatz</a:t>
            </a:r>
          </a:p>
          <a:p>
            <a:pPr eaLnBrk="1" hangingPunct="1">
              <a:lnSpc>
                <a:spcPct val="80000"/>
              </a:lnSpc>
              <a:buFontTx/>
              <a:buNone/>
            </a:pPr>
            <a:r>
              <a:rPr lang="de-DE" altLang="de-DE" sz="1500" dirty="0"/>
              <a:t>		</a:t>
            </a:r>
            <a:r>
              <a:rPr lang="de-DE" altLang="de-DE" sz="1500" dirty="0">
                <a:solidFill>
                  <a:srgbClr val="990033"/>
                </a:solidFill>
              </a:rPr>
              <a:t>&gt;</a:t>
            </a:r>
            <a:r>
              <a:rPr lang="de-DE" altLang="de-DE" sz="1500" dirty="0"/>
              <a:t> spricht deutlich ohne Sprachfehler in Spontansprache, </a:t>
            </a:r>
          </a:p>
          <a:p>
            <a:pPr eaLnBrk="1" hangingPunct="1">
              <a:lnSpc>
                <a:spcPct val="80000"/>
              </a:lnSpc>
              <a:buFontTx/>
              <a:buNone/>
            </a:pPr>
            <a:r>
              <a:rPr lang="de-DE" altLang="de-DE" sz="1500" dirty="0"/>
              <a:t>		    	d.h. alle Laute und Lautverbindungen regelgerecht, besonders: 	  </a:t>
            </a:r>
          </a:p>
          <a:p>
            <a:pPr eaLnBrk="1" hangingPunct="1">
              <a:lnSpc>
                <a:spcPct val="80000"/>
              </a:lnSpc>
              <a:buFontTx/>
              <a:buNone/>
            </a:pPr>
            <a:r>
              <a:rPr lang="de-DE" altLang="de-DE" sz="1500" dirty="0"/>
              <a:t>		    	K, G, R, S, </a:t>
            </a:r>
            <a:r>
              <a:rPr lang="de-DE" altLang="de-DE" sz="1500" dirty="0" err="1"/>
              <a:t>ch</a:t>
            </a:r>
            <a:r>
              <a:rPr lang="de-DE" altLang="de-DE" sz="1500" dirty="0"/>
              <a:t>, </a:t>
            </a:r>
            <a:r>
              <a:rPr lang="de-DE" altLang="de-DE" sz="1500" dirty="0" err="1"/>
              <a:t>Sch</a:t>
            </a:r>
            <a:r>
              <a:rPr lang="de-DE" altLang="de-DE" sz="1500" dirty="0"/>
              <a:t>, </a:t>
            </a:r>
            <a:r>
              <a:rPr lang="de-DE" altLang="de-DE" sz="1500" dirty="0" err="1"/>
              <a:t>Tr</a:t>
            </a:r>
            <a:r>
              <a:rPr lang="de-DE" altLang="de-DE" sz="1500" dirty="0"/>
              <a:t>, </a:t>
            </a:r>
            <a:r>
              <a:rPr lang="de-DE" altLang="de-DE" sz="1500" dirty="0" err="1"/>
              <a:t>Dr</a:t>
            </a:r>
            <a:r>
              <a:rPr lang="de-DE" altLang="de-DE" sz="1500" dirty="0"/>
              <a:t>, Pr, </a:t>
            </a:r>
            <a:r>
              <a:rPr lang="de-DE" altLang="de-DE" sz="1500" dirty="0" err="1"/>
              <a:t>Kr</a:t>
            </a:r>
            <a:r>
              <a:rPr lang="de-DE" altLang="de-DE" sz="1500" dirty="0"/>
              <a:t>, </a:t>
            </a:r>
            <a:r>
              <a:rPr lang="de-DE" altLang="de-DE" sz="1500" dirty="0" err="1"/>
              <a:t>Schl</a:t>
            </a:r>
            <a:r>
              <a:rPr lang="de-DE" altLang="de-DE" sz="1500" dirty="0"/>
              <a:t>, Schor, </a:t>
            </a:r>
            <a:r>
              <a:rPr lang="de-DE" altLang="de-DE" sz="1500" dirty="0" err="1"/>
              <a:t>Schn</a:t>
            </a:r>
            <a:r>
              <a:rPr lang="de-DE" altLang="de-DE" sz="1500" dirty="0"/>
              <a:t>, </a:t>
            </a:r>
            <a:r>
              <a:rPr lang="de-DE" altLang="de-DE" sz="1500" dirty="0" err="1"/>
              <a:t>Str</a:t>
            </a:r>
            <a:r>
              <a:rPr lang="de-DE" altLang="de-DE" sz="1500" dirty="0"/>
              <a:t>, </a:t>
            </a:r>
            <a:r>
              <a:rPr lang="de-DE" altLang="de-DE" sz="1500" dirty="0" err="1"/>
              <a:t>Spr</a:t>
            </a:r>
            <a:r>
              <a:rPr lang="de-DE" altLang="de-DE" sz="1500" dirty="0"/>
              <a:t> </a:t>
            </a:r>
          </a:p>
          <a:p>
            <a:pPr eaLnBrk="1" hangingPunct="1">
              <a:lnSpc>
                <a:spcPct val="80000"/>
              </a:lnSpc>
              <a:buFontTx/>
              <a:buNone/>
            </a:pPr>
            <a:r>
              <a:rPr lang="de-DE" altLang="de-DE" sz="1500" dirty="0"/>
              <a:t>		</a:t>
            </a:r>
            <a:r>
              <a:rPr lang="de-DE" altLang="de-DE" sz="1500" dirty="0">
                <a:solidFill>
                  <a:srgbClr val="990033"/>
                </a:solidFill>
              </a:rPr>
              <a:t>&gt;</a:t>
            </a:r>
            <a:r>
              <a:rPr lang="de-DE" altLang="de-DE" sz="1500" dirty="0"/>
              <a:t> Wortverständnis (Können Stühle spielen?)</a:t>
            </a:r>
          </a:p>
          <a:p>
            <a:pPr eaLnBrk="1" hangingPunct="1">
              <a:lnSpc>
                <a:spcPct val="80000"/>
              </a:lnSpc>
              <a:buFontTx/>
              <a:buNone/>
            </a:pPr>
            <a:r>
              <a:rPr lang="de-DE" altLang="de-DE" sz="1500" dirty="0"/>
              <a:t>		</a:t>
            </a:r>
            <a:r>
              <a:rPr lang="de-DE" altLang="de-DE" sz="1500" dirty="0">
                <a:solidFill>
                  <a:srgbClr val="990033"/>
                </a:solidFill>
              </a:rPr>
              <a:t>&gt;</a:t>
            </a:r>
            <a:r>
              <a:rPr lang="de-DE" altLang="de-DE" sz="1500" dirty="0"/>
              <a:t> Bilder deuten und nach Gemeinsamkeiten zuordnen</a:t>
            </a:r>
          </a:p>
          <a:p>
            <a:pPr eaLnBrk="1" hangingPunct="1">
              <a:lnSpc>
                <a:spcPct val="80000"/>
              </a:lnSpc>
              <a:buFontTx/>
              <a:buNone/>
            </a:pPr>
            <a:r>
              <a:rPr lang="de-DE" altLang="de-DE" sz="1500" dirty="0"/>
              <a:t>			(Warum versteckt sich auch dieser Junge?)</a:t>
            </a:r>
          </a:p>
          <a:p>
            <a:pPr eaLnBrk="1" hangingPunct="1">
              <a:lnSpc>
                <a:spcPct val="80000"/>
              </a:lnSpc>
              <a:buFontTx/>
              <a:buNone/>
            </a:pPr>
            <a:r>
              <a:rPr lang="de-DE" altLang="de-DE" sz="1500" dirty="0"/>
              <a:t>		</a:t>
            </a:r>
            <a:r>
              <a:rPr lang="de-DE" altLang="de-DE" sz="1500" dirty="0">
                <a:solidFill>
                  <a:srgbClr val="990033"/>
                </a:solidFill>
              </a:rPr>
              <a:t>&gt;</a:t>
            </a:r>
            <a:r>
              <a:rPr lang="de-DE" altLang="de-DE" sz="1500" dirty="0"/>
              <a:t> Sätze ergänzen (Der Vater ist groß, das Baby ist …..)</a:t>
            </a:r>
          </a:p>
          <a:p>
            <a:pPr eaLnBrk="1" hangingPunct="1">
              <a:lnSpc>
                <a:spcPct val="80000"/>
              </a:lnSpc>
              <a:buFontTx/>
              <a:buNone/>
            </a:pPr>
            <a:r>
              <a:rPr lang="de-DE" altLang="de-DE" sz="1500" dirty="0"/>
              <a:t>		</a:t>
            </a:r>
            <a:r>
              <a:rPr lang="de-DE" altLang="de-DE" sz="1500" dirty="0">
                <a:solidFill>
                  <a:srgbClr val="990033"/>
                </a:solidFill>
              </a:rPr>
              <a:t>&gt;</a:t>
            </a:r>
            <a:r>
              <a:rPr lang="de-DE" altLang="de-DE" sz="1500" dirty="0"/>
              <a:t> beherrscht Satzbau und Grammatik (z.B. Plural, Steigerung...)</a:t>
            </a:r>
          </a:p>
          <a:p>
            <a:pPr eaLnBrk="1" hangingPunct="1">
              <a:lnSpc>
                <a:spcPct val="80000"/>
              </a:lnSpc>
              <a:buFontTx/>
              <a:buNone/>
            </a:pPr>
            <a:r>
              <a:rPr lang="de-DE" altLang="de-DE" sz="1500" dirty="0"/>
              <a:t>		</a:t>
            </a:r>
            <a:r>
              <a:rPr lang="de-DE" altLang="de-DE" sz="1500" dirty="0">
                <a:solidFill>
                  <a:srgbClr val="990033"/>
                </a:solidFill>
              </a:rPr>
              <a:t>&gt;</a:t>
            </a:r>
            <a:r>
              <a:rPr lang="de-DE" altLang="de-DE" sz="1500" dirty="0"/>
              <a:t> Zahlenfolgen – Gedächtnis (3,4,.. / 6,5,..)</a:t>
            </a:r>
          </a:p>
          <a:p>
            <a:pPr eaLnBrk="1" hangingPunct="1">
              <a:lnSpc>
                <a:spcPct val="80000"/>
              </a:lnSpc>
              <a:buFontTx/>
              <a:buNone/>
            </a:pPr>
            <a:r>
              <a:rPr lang="de-DE" altLang="de-DE" sz="1500" dirty="0"/>
              <a:t>		</a:t>
            </a:r>
            <a:r>
              <a:rPr lang="de-DE" altLang="de-DE" sz="1500" dirty="0">
                <a:solidFill>
                  <a:srgbClr val="990033"/>
                </a:solidFill>
              </a:rPr>
              <a:t>&gt; </a:t>
            </a:r>
            <a:r>
              <a:rPr lang="de-DE" altLang="de-DE" sz="1500" dirty="0"/>
              <a:t>Zählprozedur</a:t>
            </a:r>
          </a:p>
          <a:p>
            <a:pPr eaLnBrk="1" hangingPunct="1">
              <a:lnSpc>
                <a:spcPct val="80000"/>
              </a:lnSpc>
              <a:buFontTx/>
              <a:buNone/>
            </a:pPr>
            <a:r>
              <a:rPr lang="de-DE" altLang="de-DE" sz="1500" dirty="0"/>
              <a:t>		</a:t>
            </a:r>
            <a:r>
              <a:rPr lang="de-DE" altLang="de-DE" sz="1500" dirty="0">
                <a:solidFill>
                  <a:srgbClr val="990033"/>
                </a:solidFill>
              </a:rPr>
              <a:t>&gt;</a:t>
            </a:r>
            <a:r>
              <a:rPr lang="de-DE" altLang="de-DE" sz="1500" dirty="0"/>
              <a:t> Gegenstände beschreiben</a:t>
            </a:r>
          </a:p>
          <a:p>
            <a:pPr eaLnBrk="1" hangingPunct="1">
              <a:lnSpc>
                <a:spcPct val="80000"/>
              </a:lnSpc>
              <a:buFontTx/>
              <a:buNone/>
            </a:pPr>
            <a:r>
              <a:rPr lang="de-DE" altLang="de-DE" sz="1500" dirty="0"/>
              <a:t>		</a:t>
            </a:r>
            <a:r>
              <a:rPr lang="de-DE" altLang="de-DE" sz="1500" dirty="0">
                <a:solidFill>
                  <a:srgbClr val="990033"/>
                </a:solidFill>
              </a:rPr>
              <a:t>&gt;</a:t>
            </a:r>
            <a:r>
              <a:rPr lang="de-DE" altLang="de-DE" sz="1500" dirty="0"/>
              <a:t> Kind kann sich klar ausdrücken, Fragen beantworten, </a:t>
            </a:r>
          </a:p>
          <a:p>
            <a:pPr eaLnBrk="1" hangingPunct="1">
              <a:lnSpc>
                <a:spcPct val="80000"/>
              </a:lnSpc>
              <a:buFontTx/>
              <a:buNone/>
            </a:pPr>
            <a:r>
              <a:rPr lang="de-DE" altLang="de-DE" sz="1500" dirty="0"/>
              <a:t>						Wünsche verständlich formulieren</a:t>
            </a:r>
          </a:p>
        </p:txBody>
      </p:sp>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2486025"/>
            <a:ext cx="101600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Rectangle 6"/>
          <p:cNvSpPr>
            <a:spLocks noChangeArrowheads="1"/>
          </p:cNvSpPr>
          <p:nvPr/>
        </p:nvSpPr>
        <p:spPr bwMode="auto">
          <a:xfrm rot="-1946348">
            <a:off x="-422275" y="2717800"/>
            <a:ext cx="98329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eaLnBrk="1" hangingPunct="1">
              <a:spcBef>
                <a:spcPct val="0"/>
              </a:spcBef>
              <a:buClrTx/>
              <a:buFontTx/>
              <a:buNone/>
            </a:pPr>
            <a:r>
              <a:rPr lang="de-DE" altLang="de-DE" sz="2400" b="1" u="sng">
                <a:solidFill>
                  <a:schemeClr val="accent1"/>
                </a:solidFill>
              </a:rPr>
              <a:t>Bei Auffälligkeiten unbedingt logopädische Behandlung einleiten!!!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500" fill="hold"/>
                                        <p:tgtEl>
                                          <p:spTgt spid="583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83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83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8371">
                                            <p:txEl>
                                              <p:pRg st="1" end="1"/>
                                            </p:txEl>
                                          </p:spTgt>
                                        </p:tgtEl>
                                        <p:attrNameLst>
                                          <p:attrName>style.visibility</p:attrName>
                                        </p:attrNameLst>
                                      </p:cBhvr>
                                      <p:to>
                                        <p:strVal val="visible"/>
                                      </p:to>
                                    </p:set>
                                    <p:anim calcmode="lin" valueType="num">
                                      <p:cBhvr>
                                        <p:cTn id="15" dur="500" fill="hold"/>
                                        <p:tgtEl>
                                          <p:spTgt spid="5837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837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837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8371">
                                            <p:txEl>
                                              <p:pRg st="2" end="2"/>
                                            </p:txEl>
                                          </p:spTgt>
                                        </p:tgtEl>
                                        <p:attrNameLst>
                                          <p:attrName>style.visibility</p:attrName>
                                        </p:attrNameLst>
                                      </p:cBhvr>
                                      <p:to>
                                        <p:strVal val="visible"/>
                                      </p:to>
                                    </p:set>
                                    <p:anim calcmode="lin" valueType="num">
                                      <p:cBhvr>
                                        <p:cTn id="23" dur="500" fill="hold"/>
                                        <p:tgtEl>
                                          <p:spTgt spid="5837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837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837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8371">
                                            <p:txEl>
                                              <p:pRg st="2" end="2"/>
                                            </p:txEl>
                                          </p:spTgt>
                                        </p:tgtEl>
                                        <p:attrNameLst>
                                          <p:attrName>ppt_y</p:attrName>
                                        </p:attrNameLst>
                                      </p:cBhvr>
                                      <p:tavLst>
                                        <p:tav tm="0">
                                          <p:val>
                                            <p:strVal val="#ppt_y"/>
                                          </p:val>
                                        </p:tav>
                                        <p:tav tm="100000">
                                          <p:val>
                                            <p:strVal val="#ppt_y"/>
                                          </p:val>
                                        </p:tav>
                                      </p:tavLst>
                                    </p:anim>
                                  </p:childTnLst>
                                </p:cTn>
                              </p:par>
                              <p:par>
                                <p:cTn id="27" presetID="39" presetClass="entr" presetSubtype="0" accel="100000" fill="hold" grpId="0" nodeType="withEffect">
                                  <p:stCondLst>
                                    <p:cond delay="0"/>
                                  </p:stCondLst>
                                  <p:childTnLst>
                                    <p:set>
                                      <p:cBhvr>
                                        <p:cTn id="28" dur="1" fill="hold">
                                          <p:stCondLst>
                                            <p:cond delay="0"/>
                                          </p:stCondLst>
                                        </p:cTn>
                                        <p:tgtEl>
                                          <p:spTgt spid="58371">
                                            <p:txEl>
                                              <p:pRg st="3" end="3"/>
                                            </p:txEl>
                                          </p:spTgt>
                                        </p:tgtEl>
                                        <p:attrNameLst>
                                          <p:attrName>style.visibility</p:attrName>
                                        </p:attrNameLst>
                                      </p:cBhvr>
                                      <p:to>
                                        <p:strVal val="visible"/>
                                      </p:to>
                                    </p:set>
                                    <p:anim calcmode="lin" valueType="num">
                                      <p:cBhvr>
                                        <p:cTn id="29" dur="500" fill="hold"/>
                                        <p:tgtEl>
                                          <p:spTgt spid="5837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5837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5837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58371">
                                            <p:txEl>
                                              <p:pRg st="3" end="3"/>
                                            </p:txEl>
                                          </p:spTgt>
                                        </p:tgtEl>
                                        <p:attrNameLst>
                                          <p:attrName>ppt_y</p:attrName>
                                        </p:attrNameLst>
                                      </p:cBhvr>
                                      <p:tavLst>
                                        <p:tav tm="0">
                                          <p:val>
                                            <p:strVal val="#ppt_y"/>
                                          </p:val>
                                        </p:tav>
                                        <p:tav tm="100000">
                                          <p:val>
                                            <p:strVal val="#ppt_y"/>
                                          </p:val>
                                        </p:tav>
                                      </p:tavLst>
                                    </p:anim>
                                  </p:childTnLst>
                                </p:cTn>
                              </p:par>
                              <p:par>
                                <p:cTn id="33" presetID="39" presetClass="entr" presetSubtype="0" accel="100000" fill="hold" grpId="0" nodeType="withEffect">
                                  <p:stCondLst>
                                    <p:cond delay="0"/>
                                  </p:stCondLst>
                                  <p:childTnLst>
                                    <p:set>
                                      <p:cBhvr>
                                        <p:cTn id="34" dur="1" fill="hold">
                                          <p:stCondLst>
                                            <p:cond delay="0"/>
                                          </p:stCondLst>
                                        </p:cTn>
                                        <p:tgtEl>
                                          <p:spTgt spid="58371">
                                            <p:txEl>
                                              <p:pRg st="4" end="4"/>
                                            </p:txEl>
                                          </p:spTgt>
                                        </p:tgtEl>
                                        <p:attrNameLst>
                                          <p:attrName>style.visibility</p:attrName>
                                        </p:attrNameLst>
                                      </p:cBhvr>
                                      <p:to>
                                        <p:strVal val="visible"/>
                                      </p:to>
                                    </p:set>
                                    <p:anim calcmode="lin" valueType="num">
                                      <p:cBhvr>
                                        <p:cTn id="35" dur="500" fill="hold"/>
                                        <p:tgtEl>
                                          <p:spTgt spid="5837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5837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5837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583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9" presetClass="entr" presetSubtype="0" accel="100000" fill="hold" grpId="0" nodeType="clickEffect">
                                  <p:stCondLst>
                                    <p:cond delay="0"/>
                                  </p:stCondLst>
                                  <p:childTnLst>
                                    <p:set>
                                      <p:cBhvr>
                                        <p:cTn id="42" dur="1" fill="hold">
                                          <p:stCondLst>
                                            <p:cond delay="0"/>
                                          </p:stCondLst>
                                        </p:cTn>
                                        <p:tgtEl>
                                          <p:spTgt spid="58371">
                                            <p:txEl>
                                              <p:pRg st="5" end="5"/>
                                            </p:txEl>
                                          </p:spTgt>
                                        </p:tgtEl>
                                        <p:attrNameLst>
                                          <p:attrName>style.visibility</p:attrName>
                                        </p:attrNameLst>
                                      </p:cBhvr>
                                      <p:to>
                                        <p:strVal val="visible"/>
                                      </p:to>
                                    </p:set>
                                    <p:anim calcmode="lin" valueType="num">
                                      <p:cBhvr>
                                        <p:cTn id="43" dur="500" fill="hold"/>
                                        <p:tgtEl>
                                          <p:spTgt spid="5837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5837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5837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583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58371">
                                            <p:txEl>
                                              <p:pRg st="6" end="6"/>
                                            </p:txEl>
                                          </p:spTgt>
                                        </p:tgtEl>
                                        <p:attrNameLst>
                                          <p:attrName>style.visibility</p:attrName>
                                        </p:attrNameLst>
                                      </p:cBhvr>
                                      <p:to>
                                        <p:strVal val="visible"/>
                                      </p:to>
                                    </p:set>
                                    <p:anim calcmode="lin" valueType="num">
                                      <p:cBhvr>
                                        <p:cTn id="51" dur="500" fill="hold"/>
                                        <p:tgtEl>
                                          <p:spTgt spid="5837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5837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5837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58371">
                                            <p:txEl>
                                              <p:pRg st="6" end="6"/>
                                            </p:txEl>
                                          </p:spTgt>
                                        </p:tgtEl>
                                        <p:attrNameLst>
                                          <p:attrName>ppt_y</p:attrName>
                                        </p:attrNameLst>
                                      </p:cBhvr>
                                      <p:tavLst>
                                        <p:tav tm="0">
                                          <p:val>
                                            <p:strVal val="#ppt_y"/>
                                          </p:val>
                                        </p:tav>
                                        <p:tav tm="100000">
                                          <p:val>
                                            <p:strVal val="#ppt_y"/>
                                          </p:val>
                                        </p:tav>
                                      </p:tavLst>
                                    </p:anim>
                                  </p:childTnLst>
                                </p:cTn>
                              </p:par>
                              <p:par>
                                <p:cTn id="55" presetID="39" presetClass="entr" presetSubtype="0" accel="100000" fill="hold" grpId="0" nodeType="withEffect">
                                  <p:stCondLst>
                                    <p:cond delay="0"/>
                                  </p:stCondLst>
                                  <p:childTnLst>
                                    <p:set>
                                      <p:cBhvr>
                                        <p:cTn id="56" dur="1" fill="hold">
                                          <p:stCondLst>
                                            <p:cond delay="0"/>
                                          </p:stCondLst>
                                        </p:cTn>
                                        <p:tgtEl>
                                          <p:spTgt spid="58371">
                                            <p:txEl>
                                              <p:pRg st="7" end="7"/>
                                            </p:txEl>
                                          </p:spTgt>
                                        </p:tgtEl>
                                        <p:attrNameLst>
                                          <p:attrName>style.visibility</p:attrName>
                                        </p:attrNameLst>
                                      </p:cBhvr>
                                      <p:to>
                                        <p:strVal val="visible"/>
                                      </p:to>
                                    </p:set>
                                    <p:anim calcmode="lin" valueType="num">
                                      <p:cBhvr>
                                        <p:cTn id="57" dur="500" fill="hold"/>
                                        <p:tgtEl>
                                          <p:spTgt spid="58371">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58371">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58371">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583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9" presetClass="entr" presetSubtype="0" accel="100000" fill="hold" grpId="0" nodeType="clickEffect">
                                  <p:stCondLst>
                                    <p:cond delay="0"/>
                                  </p:stCondLst>
                                  <p:childTnLst>
                                    <p:set>
                                      <p:cBhvr>
                                        <p:cTn id="64" dur="1" fill="hold">
                                          <p:stCondLst>
                                            <p:cond delay="0"/>
                                          </p:stCondLst>
                                        </p:cTn>
                                        <p:tgtEl>
                                          <p:spTgt spid="58371">
                                            <p:txEl>
                                              <p:pRg st="8" end="8"/>
                                            </p:txEl>
                                          </p:spTgt>
                                        </p:tgtEl>
                                        <p:attrNameLst>
                                          <p:attrName>style.visibility</p:attrName>
                                        </p:attrNameLst>
                                      </p:cBhvr>
                                      <p:to>
                                        <p:strVal val="visible"/>
                                      </p:to>
                                    </p:set>
                                    <p:anim calcmode="lin" valueType="num">
                                      <p:cBhvr>
                                        <p:cTn id="65" dur="500" fill="hold"/>
                                        <p:tgtEl>
                                          <p:spTgt spid="58371">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58371">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58371">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5837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9" presetClass="entr" presetSubtype="0" accel="100000" fill="hold" grpId="0" nodeType="clickEffect">
                                  <p:stCondLst>
                                    <p:cond delay="0"/>
                                  </p:stCondLst>
                                  <p:childTnLst>
                                    <p:set>
                                      <p:cBhvr>
                                        <p:cTn id="72" dur="1" fill="hold">
                                          <p:stCondLst>
                                            <p:cond delay="0"/>
                                          </p:stCondLst>
                                        </p:cTn>
                                        <p:tgtEl>
                                          <p:spTgt spid="58371">
                                            <p:txEl>
                                              <p:pRg st="9" end="9"/>
                                            </p:txEl>
                                          </p:spTgt>
                                        </p:tgtEl>
                                        <p:attrNameLst>
                                          <p:attrName>style.visibility</p:attrName>
                                        </p:attrNameLst>
                                      </p:cBhvr>
                                      <p:to>
                                        <p:strVal val="visible"/>
                                      </p:to>
                                    </p:set>
                                    <p:anim calcmode="lin" valueType="num">
                                      <p:cBhvr>
                                        <p:cTn id="73" dur="500" fill="hold"/>
                                        <p:tgtEl>
                                          <p:spTgt spid="58371">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58371">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58371">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5837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9" presetClass="entr" presetSubtype="0" accel="100000" fill="hold" grpId="0" nodeType="clickEffect">
                                  <p:stCondLst>
                                    <p:cond delay="0"/>
                                  </p:stCondLst>
                                  <p:childTnLst>
                                    <p:set>
                                      <p:cBhvr>
                                        <p:cTn id="80" dur="1" fill="hold">
                                          <p:stCondLst>
                                            <p:cond delay="0"/>
                                          </p:stCondLst>
                                        </p:cTn>
                                        <p:tgtEl>
                                          <p:spTgt spid="58371">
                                            <p:txEl>
                                              <p:pRg st="10" end="10"/>
                                            </p:txEl>
                                          </p:spTgt>
                                        </p:tgtEl>
                                        <p:attrNameLst>
                                          <p:attrName>style.visibility</p:attrName>
                                        </p:attrNameLst>
                                      </p:cBhvr>
                                      <p:to>
                                        <p:strVal val="visible"/>
                                      </p:to>
                                    </p:set>
                                    <p:anim calcmode="lin" valueType="num">
                                      <p:cBhvr>
                                        <p:cTn id="81" dur="500" fill="hold"/>
                                        <p:tgtEl>
                                          <p:spTgt spid="58371">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58371">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58371">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5837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39" presetClass="entr" presetSubtype="0" accel="100000" fill="hold" grpId="0" nodeType="clickEffect">
                                  <p:stCondLst>
                                    <p:cond delay="0"/>
                                  </p:stCondLst>
                                  <p:childTnLst>
                                    <p:set>
                                      <p:cBhvr>
                                        <p:cTn id="88" dur="1" fill="hold">
                                          <p:stCondLst>
                                            <p:cond delay="0"/>
                                          </p:stCondLst>
                                        </p:cTn>
                                        <p:tgtEl>
                                          <p:spTgt spid="58371">
                                            <p:txEl>
                                              <p:pRg st="11" end="11"/>
                                            </p:txEl>
                                          </p:spTgt>
                                        </p:tgtEl>
                                        <p:attrNameLst>
                                          <p:attrName>style.visibility</p:attrName>
                                        </p:attrNameLst>
                                      </p:cBhvr>
                                      <p:to>
                                        <p:strVal val="visible"/>
                                      </p:to>
                                    </p:set>
                                    <p:anim calcmode="lin" valueType="num">
                                      <p:cBhvr>
                                        <p:cTn id="89" dur="500" fill="hold"/>
                                        <p:tgtEl>
                                          <p:spTgt spid="58371">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0" dur="500" fill="hold"/>
                                        <p:tgtEl>
                                          <p:spTgt spid="58371">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1" dur="500" fill="hold"/>
                                        <p:tgtEl>
                                          <p:spTgt spid="58371">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92" dur="500" fill="hold"/>
                                        <p:tgtEl>
                                          <p:spTgt spid="5837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9" presetClass="entr" presetSubtype="0" accel="100000" fill="hold" grpId="0" nodeType="clickEffect">
                                  <p:stCondLst>
                                    <p:cond delay="0"/>
                                  </p:stCondLst>
                                  <p:childTnLst>
                                    <p:set>
                                      <p:cBhvr>
                                        <p:cTn id="96" dur="1" fill="hold">
                                          <p:stCondLst>
                                            <p:cond delay="0"/>
                                          </p:stCondLst>
                                        </p:cTn>
                                        <p:tgtEl>
                                          <p:spTgt spid="58371">
                                            <p:txEl>
                                              <p:pRg st="12" end="12"/>
                                            </p:txEl>
                                          </p:spTgt>
                                        </p:tgtEl>
                                        <p:attrNameLst>
                                          <p:attrName>style.visibility</p:attrName>
                                        </p:attrNameLst>
                                      </p:cBhvr>
                                      <p:to>
                                        <p:strVal val="visible"/>
                                      </p:to>
                                    </p:set>
                                    <p:anim calcmode="lin" valueType="num">
                                      <p:cBhvr>
                                        <p:cTn id="97" dur="500" fill="hold"/>
                                        <p:tgtEl>
                                          <p:spTgt spid="58371">
                                            <p:txEl>
                                              <p:pRg st="12" end="1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58371">
                                            <p:txEl>
                                              <p:pRg st="12" end="1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58371">
                                            <p:txEl>
                                              <p:pRg st="12" end="1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5837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9" presetClass="entr" presetSubtype="0" accel="100000" fill="hold" grpId="0" nodeType="clickEffect">
                                  <p:stCondLst>
                                    <p:cond delay="0"/>
                                  </p:stCondLst>
                                  <p:childTnLst>
                                    <p:set>
                                      <p:cBhvr>
                                        <p:cTn id="104" dur="1" fill="hold">
                                          <p:stCondLst>
                                            <p:cond delay="0"/>
                                          </p:stCondLst>
                                        </p:cTn>
                                        <p:tgtEl>
                                          <p:spTgt spid="58371">
                                            <p:txEl>
                                              <p:pRg st="13" end="13"/>
                                            </p:txEl>
                                          </p:spTgt>
                                        </p:tgtEl>
                                        <p:attrNameLst>
                                          <p:attrName>style.visibility</p:attrName>
                                        </p:attrNameLst>
                                      </p:cBhvr>
                                      <p:to>
                                        <p:strVal val="visible"/>
                                      </p:to>
                                    </p:set>
                                    <p:anim calcmode="lin" valueType="num">
                                      <p:cBhvr>
                                        <p:cTn id="105" dur="500" fill="hold"/>
                                        <p:tgtEl>
                                          <p:spTgt spid="58371">
                                            <p:txEl>
                                              <p:pRg st="13" end="1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58371">
                                            <p:txEl>
                                              <p:pRg st="13" end="1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58371">
                                            <p:txEl>
                                              <p:pRg st="13" end="1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58371">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39" presetClass="entr" presetSubtype="0" accel="100000" fill="hold" grpId="0" nodeType="clickEffect">
                                  <p:stCondLst>
                                    <p:cond delay="0"/>
                                  </p:stCondLst>
                                  <p:childTnLst>
                                    <p:set>
                                      <p:cBhvr>
                                        <p:cTn id="112" dur="1" fill="hold">
                                          <p:stCondLst>
                                            <p:cond delay="0"/>
                                          </p:stCondLst>
                                        </p:cTn>
                                        <p:tgtEl>
                                          <p:spTgt spid="58371">
                                            <p:txEl>
                                              <p:pRg st="14" end="14"/>
                                            </p:txEl>
                                          </p:spTgt>
                                        </p:tgtEl>
                                        <p:attrNameLst>
                                          <p:attrName>style.visibility</p:attrName>
                                        </p:attrNameLst>
                                      </p:cBhvr>
                                      <p:to>
                                        <p:strVal val="visible"/>
                                      </p:to>
                                    </p:set>
                                    <p:anim calcmode="lin" valueType="num">
                                      <p:cBhvr>
                                        <p:cTn id="113" dur="500" fill="hold"/>
                                        <p:tgtEl>
                                          <p:spTgt spid="58371">
                                            <p:txEl>
                                              <p:pRg st="14" end="1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14" dur="500" fill="hold"/>
                                        <p:tgtEl>
                                          <p:spTgt spid="58371">
                                            <p:txEl>
                                              <p:pRg st="14" end="1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15" dur="500" fill="hold"/>
                                        <p:tgtEl>
                                          <p:spTgt spid="58371">
                                            <p:txEl>
                                              <p:pRg st="14" end="14"/>
                                            </p:txEl>
                                          </p:spTgt>
                                        </p:tgtEl>
                                        <p:attrNameLst>
                                          <p:attrName>ppt_x</p:attrName>
                                        </p:attrNameLst>
                                      </p:cBhvr>
                                      <p:tavLst>
                                        <p:tav tm="0">
                                          <p:val>
                                            <p:strVal val="#ppt_x-.3"/>
                                          </p:val>
                                        </p:tav>
                                        <p:tav tm="50000">
                                          <p:val>
                                            <p:strVal val="#ppt_x"/>
                                          </p:val>
                                        </p:tav>
                                        <p:tav tm="100000">
                                          <p:val>
                                            <p:strVal val="#ppt_x"/>
                                          </p:val>
                                        </p:tav>
                                      </p:tavLst>
                                    </p:anim>
                                    <p:anim calcmode="lin" valueType="num">
                                      <p:cBhvr>
                                        <p:cTn id="116" dur="500" fill="hold"/>
                                        <p:tgtEl>
                                          <p:spTgt spid="58371">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58371">
                                            <p:txEl>
                                              <p:pRg st="0" end="0"/>
                                            </p:txEl>
                                          </p:spTgt>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58371">
                                            <p:txEl>
                                              <p:pRg st="1" end="1"/>
                                            </p:txEl>
                                          </p:spTgt>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58371">
                                            <p:txEl>
                                              <p:pRg st="2" end="2"/>
                                            </p:txEl>
                                          </p:spTgt>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58371">
                                            <p:txEl>
                                              <p:pRg st="3" end="3"/>
                                            </p:txEl>
                                          </p:spTgt>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58371">
                                            <p:txEl>
                                              <p:pRg st="4" end="4"/>
                                            </p:txEl>
                                          </p:spTgt>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58371">
                                            <p:txEl>
                                              <p:pRg st="5" end="5"/>
                                            </p:txEl>
                                          </p:spTgt>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58371">
                                            <p:txEl>
                                              <p:pRg st="6" end="6"/>
                                            </p:txEl>
                                          </p:spTgt>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58371">
                                            <p:txEl>
                                              <p:pRg st="7" end="7"/>
                                            </p:txEl>
                                          </p:spTgt>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58371">
                                            <p:txEl>
                                              <p:pRg st="8" end="8"/>
                                            </p:txEl>
                                          </p:spTgt>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58371">
                                            <p:txEl>
                                              <p:pRg st="9" end="9"/>
                                            </p:txEl>
                                          </p:spTgt>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58371">
                                            <p:txEl>
                                              <p:pRg st="10" end="10"/>
                                            </p:txEl>
                                          </p:spTgt>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58371">
                                            <p:txEl>
                                              <p:pRg st="11" end="11"/>
                                            </p:txEl>
                                          </p:spTgt>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58371">
                                            <p:txEl>
                                              <p:pRg st="12" end="12"/>
                                            </p:txEl>
                                          </p:spTgt>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58371">
                                            <p:txEl>
                                              <p:pRg st="13" end="13"/>
                                            </p:txEl>
                                          </p:spTgt>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58371">
                                            <p:txEl>
                                              <p:pRg st="14" end="14"/>
                                            </p:txEl>
                                          </p:spTgt>
                                        </p:tgtEl>
                                        <p:attrNameLst>
                                          <p:attrName>style.visibility</p:attrName>
                                        </p:attrNameLst>
                                      </p:cBhvr>
                                      <p:to>
                                        <p:strVal val="hidden"/>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7" presetClass="entr" presetSubtype="0" fill="hold" grpId="0" nodeType="clickEffect">
                                  <p:stCondLst>
                                    <p:cond delay="0"/>
                                  </p:stCondLst>
                                  <p:iterate type="lt">
                                    <p:tmPct val="50000"/>
                                  </p:iterate>
                                  <p:childTnLst>
                                    <p:set>
                                      <p:cBhvr>
                                        <p:cTn id="152" dur="1" fill="hold">
                                          <p:stCondLst>
                                            <p:cond delay="0"/>
                                          </p:stCondLst>
                                        </p:cTn>
                                        <p:tgtEl>
                                          <p:spTgt spid="58374"/>
                                        </p:tgtEl>
                                        <p:attrNameLst>
                                          <p:attrName>style.visibility</p:attrName>
                                        </p:attrNameLst>
                                      </p:cBhvr>
                                      <p:to>
                                        <p:strVal val="visible"/>
                                      </p:to>
                                    </p:set>
                                    <p:anim calcmode="discrete" valueType="clr">
                                      <p:cBhvr override="childStyle">
                                        <p:cTn id="153" dur="80"/>
                                        <p:tgtEl>
                                          <p:spTgt spid="58374"/>
                                        </p:tgtEl>
                                        <p:attrNameLst>
                                          <p:attrName>style.color</p:attrName>
                                        </p:attrNameLst>
                                      </p:cBhvr>
                                      <p:tavLst>
                                        <p:tav tm="0">
                                          <p:val>
                                            <p:clrVal>
                                              <a:schemeClr val="accent2"/>
                                            </p:clrVal>
                                          </p:val>
                                        </p:tav>
                                        <p:tav tm="50000">
                                          <p:val>
                                            <p:clrVal>
                                              <a:schemeClr val="hlink"/>
                                            </p:clrVal>
                                          </p:val>
                                        </p:tav>
                                      </p:tavLst>
                                    </p:anim>
                                    <p:anim calcmode="discrete" valueType="clr">
                                      <p:cBhvr>
                                        <p:cTn id="154" dur="80"/>
                                        <p:tgtEl>
                                          <p:spTgt spid="58374"/>
                                        </p:tgtEl>
                                        <p:attrNameLst>
                                          <p:attrName>fillcolor</p:attrName>
                                        </p:attrNameLst>
                                      </p:cBhvr>
                                      <p:tavLst>
                                        <p:tav tm="0">
                                          <p:val>
                                            <p:clrVal>
                                              <a:schemeClr val="accent2"/>
                                            </p:clrVal>
                                          </p:val>
                                        </p:tav>
                                        <p:tav tm="50000">
                                          <p:val>
                                            <p:clrVal>
                                              <a:schemeClr val="hlink"/>
                                            </p:clrVal>
                                          </p:val>
                                        </p:tav>
                                      </p:tavLst>
                                    </p:anim>
                                    <p:set>
                                      <p:cBhvr>
                                        <p:cTn id="155" dur="80"/>
                                        <p:tgtEl>
                                          <p:spTgt spid="583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58371" grpId="1" build="p"/>
      <p:bldP spid="583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76288" y="115888"/>
            <a:ext cx="7772400" cy="1143000"/>
          </a:xfrm>
        </p:spPr>
        <p:txBody>
          <a:bodyPr/>
          <a:lstStyle/>
          <a:p>
            <a:pPr algn="ctr" eaLnBrk="1" hangingPunct="1">
              <a:defRPr/>
            </a:pPr>
            <a:r>
              <a:rPr lang="de-DE" u="sng" dirty="0">
                <a:solidFill>
                  <a:schemeClr val="tx1"/>
                </a:solidFill>
              </a:rPr>
              <a:t>Geistige Schulreife II</a:t>
            </a:r>
          </a:p>
        </p:txBody>
      </p:sp>
      <p:sp>
        <p:nvSpPr>
          <p:cNvPr id="60419" name="Rectangle 3"/>
          <p:cNvSpPr>
            <a:spLocks noGrp="1" noChangeArrowheads="1"/>
          </p:cNvSpPr>
          <p:nvPr>
            <p:ph type="body" idx="1"/>
          </p:nvPr>
        </p:nvSpPr>
        <p:spPr>
          <a:xfrm>
            <a:off x="174625" y="1052513"/>
            <a:ext cx="8820150" cy="1735137"/>
          </a:xfrm>
        </p:spPr>
        <p:txBody>
          <a:bodyPr/>
          <a:lstStyle/>
          <a:p>
            <a:pPr eaLnBrk="1" hangingPunct="1">
              <a:buFontTx/>
              <a:buNone/>
            </a:pPr>
            <a:r>
              <a:rPr lang="de-DE" altLang="de-DE" sz="2400" dirty="0">
                <a:solidFill>
                  <a:srgbClr val="FFFF00"/>
                </a:solidFill>
              </a:rPr>
              <a:t>Konzentrationsfähigkeit:</a:t>
            </a:r>
          </a:p>
          <a:p>
            <a:pPr eaLnBrk="1" hangingPunct="1">
              <a:buFontTx/>
              <a:buNone/>
            </a:pPr>
            <a:r>
              <a:rPr lang="de-DE" altLang="de-DE" sz="1800" dirty="0"/>
              <a:t>		</a:t>
            </a:r>
            <a:r>
              <a:rPr lang="de-DE" altLang="de-DE" sz="1800" dirty="0">
                <a:solidFill>
                  <a:srgbClr val="990033"/>
                </a:solidFill>
              </a:rPr>
              <a:t>&gt;</a:t>
            </a:r>
            <a:r>
              <a:rPr lang="de-DE" altLang="de-DE" sz="1800" dirty="0"/>
              <a:t> besitzt Ausdauer und Aufmerksamkeit</a:t>
            </a:r>
          </a:p>
          <a:p>
            <a:pPr eaLnBrk="1" hangingPunct="1">
              <a:buFontTx/>
              <a:buNone/>
            </a:pPr>
            <a:r>
              <a:rPr lang="de-DE" altLang="de-DE" sz="1800" dirty="0"/>
              <a:t>		</a:t>
            </a:r>
            <a:r>
              <a:rPr lang="de-DE" altLang="de-DE" sz="1800" dirty="0">
                <a:solidFill>
                  <a:srgbClr val="990033"/>
                </a:solidFill>
              </a:rPr>
              <a:t>&gt;</a:t>
            </a:r>
            <a:r>
              <a:rPr lang="de-DE" altLang="de-DE" sz="1800" dirty="0"/>
              <a:t> zeigt ansatzweise willkürliche Konzentration, unabhängig von 	  						einer vertrauten Person</a:t>
            </a:r>
          </a:p>
        </p:txBody>
      </p:sp>
      <p:sp>
        <p:nvSpPr>
          <p:cNvPr id="60420" name="Rectangle 4"/>
          <p:cNvSpPr>
            <a:spLocks noChangeArrowheads="1"/>
          </p:cNvSpPr>
          <p:nvPr/>
        </p:nvSpPr>
        <p:spPr bwMode="auto">
          <a:xfrm>
            <a:off x="149225" y="2528164"/>
            <a:ext cx="8964612"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eaLnBrk="1" hangingPunct="1">
              <a:lnSpc>
                <a:spcPct val="80000"/>
              </a:lnSpc>
              <a:buFontTx/>
              <a:buNone/>
            </a:pPr>
            <a:r>
              <a:rPr lang="de-DE" altLang="de-DE" sz="2400" dirty="0">
                <a:solidFill>
                  <a:srgbClr val="FFFF00"/>
                </a:solidFill>
              </a:rPr>
              <a:t>Akustische Merkfähigkeit:</a:t>
            </a:r>
          </a:p>
          <a:p>
            <a:pPr eaLnBrk="1" hangingPunct="1">
              <a:lnSpc>
                <a:spcPct val="80000"/>
              </a:lnSpc>
              <a:buFontTx/>
              <a:buNone/>
            </a:pPr>
            <a:r>
              <a:rPr lang="de-DE" altLang="de-DE" sz="2000" dirty="0"/>
              <a:t>		</a:t>
            </a:r>
            <a:r>
              <a:rPr lang="de-DE" altLang="de-DE" sz="2000" dirty="0">
                <a:solidFill>
                  <a:srgbClr val="990033"/>
                </a:solidFill>
              </a:rPr>
              <a:t>&gt;</a:t>
            </a:r>
            <a:r>
              <a:rPr lang="de-DE" altLang="de-DE" sz="2000" dirty="0"/>
              <a:t> </a:t>
            </a:r>
            <a:r>
              <a:rPr lang="de-DE" altLang="de-DE" sz="1800" dirty="0"/>
              <a:t>Dinge über Hören und Sprechen merken und in richtiger</a:t>
            </a:r>
          </a:p>
          <a:p>
            <a:pPr eaLnBrk="1" hangingPunct="1">
              <a:lnSpc>
                <a:spcPct val="80000"/>
              </a:lnSpc>
              <a:buFontTx/>
              <a:buNone/>
            </a:pPr>
            <a:r>
              <a:rPr lang="de-DE" altLang="de-DE" sz="1800" dirty="0"/>
              <a:t> 	  	   Reihenfolge ausführen (</a:t>
            </a:r>
            <a:r>
              <a:rPr lang="de-DE" altLang="de-DE" sz="1800" dirty="0">
                <a:solidFill>
                  <a:srgbClr val="00FF00"/>
                </a:solidFill>
              </a:rPr>
              <a:t>sehr wichtig</a:t>
            </a:r>
            <a:r>
              <a:rPr lang="de-DE" altLang="de-DE" sz="1800" dirty="0"/>
              <a:t> für Schule!) </a:t>
            </a:r>
          </a:p>
          <a:p>
            <a:pPr eaLnBrk="1" hangingPunct="1">
              <a:lnSpc>
                <a:spcPct val="80000"/>
              </a:lnSpc>
              <a:buFontTx/>
              <a:buNone/>
            </a:pPr>
            <a:r>
              <a:rPr lang="de-DE" altLang="de-DE" sz="1800" dirty="0"/>
              <a:t>			 „Geh in die Küche und bringe 2 große Löffel und einen 			  kleinen Teller aus dem Schrank“</a:t>
            </a:r>
          </a:p>
          <a:p>
            <a:pPr eaLnBrk="1" hangingPunct="1">
              <a:lnSpc>
                <a:spcPct val="80000"/>
              </a:lnSpc>
              <a:buFontTx/>
              <a:buNone/>
            </a:pPr>
            <a:r>
              <a:rPr lang="de-DE" altLang="de-DE" sz="1800" dirty="0"/>
              <a:t>		   </a:t>
            </a:r>
            <a:r>
              <a:rPr lang="de-DE" altLang="de-DE" sz="1800" dirty="0">
                <a:solidFill>
                  <a:schemeClr val="tx2"/>
                </a:solidFill>
              </a:rPr>
              <a:t>Training:</a:t>
            </a:r>
            <a:r>
              <a:rPr lang="de-DE" altLang="de-DE" sz="1800" dirty="0"/>
              <a:t> Reime und Verse / Silbenklatschen</a:t>
            </a:r>
          </a:p>
        </p:txBody>
      </p:sp>
      <p:pic>
        <p:nvPicPr>
          <p:cNvPr id="604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92150"/>
            <a:ext cx="9318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a:extLst>
              <a:ext uri="{FF2B5EF4-FFF2-40B4-BE49-F238E27FC236}">
                <a16:creationId xmlns:a16="http://schemas.microsoft.com/office/drawing/2014/main" id="{D30D2B5A-D17A-435F-A9AB-F8D090BA7F25}"/>
              </a:ext>
            </a:extLst>
          </p:cNvPr>
          <p:cNvSpPr txBox="1">
            <a:spLocks noChangeArrowheads="1"/>
          </p:cNvSpPr>
          <p:nvPr/>
        </p:nvSpPr>
        <p:spPr bwMode="auto">
          <a:xfrm>
            <a:off x="221456" y="4365104"/>
            <a:ext cx="882015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a:lstStyle>
          <a:p>
            <a:pPr eaLnBrk="1" hangingPunct="1">
              <a:buFontTx/>
              <a:buNone/>
            </a:pPr>
            <a:r>
              <a:rPr lang="de-DE" altLang="de-DE" sz="2400" kern="0" dirty="0">
                <a:solidFill>
                  <a:srgbClr val="FFFF00"/>
                </a:solidFill>
              </a:rPr>
              <a:t>Mathematische Fähigkeiten (Beispiele):</a:t>
            </a:r>
          </a:p>
          <a:p>
            <a:pPr eaLnBrk="1" hangingPunct="1">
              <a:buFontTx/>
              <a:buNone/>
            </a:pPr>
            <a:r>
              <a:rPr lang="de-DE" altLang="de-DE" sz="1800" kern="0" dirty="0"/>
              <a:t>		</a:t>
            </a:r>
            <a:r>
              <a:rPr lang="de-DE" altLang="de-DE" sz="1800" kern="0" dirty="0">
                <a:solidFill>
                  <a:srgbClr val="990033"/>
                </a:solidFill>
              </a:rPr>
              <a:t>&gt;</a:t>
            </a:r>
            <a:r>
              <a:rPr lang="de-DE" altLang="de-DE" sz="1800" kern="0" dirty="0"/>
              <a:t> Kennt Zahlwörter und kann bis 20 zählen / erkennt Würfelpunkte</a:t>
            </a:r>
          </a:p>
          <a:p>
            <a:pPr eaLnBrk="1" hangingPunct="1">
              <a:buFontTx/>
              <a:buNone/>
            </a:pPr>
            <a:r>
              <a:rPr lang="de-DE" altLang="de-DE" sz="1800" kern="0" dirty="0"/>
              <a:t>		</a:t>
            </a:r>
            <a:r>
              <a:rPr lang="de-DE" altLang="de-DE" sz="1800" kern="0" dirty="0">
                <a:solidFill>
                  <a:srgbClr val="990033"/>
                </a:solidFill>
              </a:rPr>
              <a:t>&gt;</a:t>
            </a:r>
            <a:r>
              <a:rPr lang="de-DE" altLang="de-DE" sz="1800" kern="0" dirty="0"/>
              <a:t> kann bis zu 4 Objekte auf einen Blick erfassen (= Simultanerfassung)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500" fill="hold"/>
                                        <p:tgtEl>
                                          <p:spTgt spid="6041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041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041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0419">
                                            <p:txEl>
                                              <p:pRg st="0" end="0"/>
                                            </p:txEl>
                                          </p:spTgt>
                                        </p:tgtEl>
                                        <p:attrNameLst>
                                          <p:attrName>ppt_y</p:attrName>
                                        </p:attrNameLst>
                                      </p:cBhvr>
                                      <p:tavLst>
                                        <p:tav tm="0">
                                          <p:val>
                                            <p:strVal val="#ppt_y"/>
                                          </p:val>
                                        </p:tav>
                                        <p:tav tm="100000">
                                          <p:val>
                                            <p:strVal val="#ppt_y"/>
                                          </p:val>
                                        </p:tav>
                                      </p:tavLst>
                                    </p:anim>
                                  </p:childTnLst>
                                </p:cTn>
                              </p:par>
                              <p:par>
                                <p:cTn id="11" presetID="23" presetClass="entr" presetSubtype="16" fill="hold" nodeType="withEffect">
                                  <p:stCondLst>
                                    <p:cond delay="0"/>
                                  </p:stCondLst>
                                  <p:childTnLst>
                                    <p:set>
                                      <p:cBhvr>
                                        <p:cTn id="12" dur="1" fill="hold">
                                          <p:stCondLst>
                                            <p:cond delay="0"/>
                                          </p:stCondLst>
                                        </p:cTn>
                                        <p:tgtEl>
                                          <p:spTgt spid="60422"/>
                                        </p:tgtEl>
                                        <p:attrNameLst>
                                          <p:attrName>style.visibility</p:attrName>
                                        </p:attrNameLst>
                                      </p:cBhvr>
                                      <p:to>
                                        <p:strVal val="visible"/>
                                      </p:to>
                                    </p:set>
                                    <p:anim calcmode="lin" valueType="num">
                                      <p:cBhvr>
                                        <p:cTn id="13" dur="500" fill="hold"/>
                                        <p:tgtEl>
                                          <p:spTgt spid="60422"/>
                                        </p:tgtEl>
                                        <p:attrNameLst>
                                          <p:attrName>ppt_w</p:attrName>
                                        </p:attrNameLst>
                                      </p:cBhvr>
                                      <p:tavLst>
                                        <p:tav tm="0">
                                          <p:val>
                                            <p:fltVal val="0"/>
                                          </p:val>
                                        </p:tav>
                                        <p:tav tm="100000">
                                          <p:val>
                                            <p:strVal val="#ppt_w"/>
                                          </p:val>
                                        </p:tav>
                                      </p:tavLst>
                                    </p:anim>
                                    <p:anim calcmode="lin" valueType="num">
                                      <p:cBhvr>
                                        <p:cTn id="14" dur="500" fill="hold"/>
                                        <p:tgtEl>
                                          <p:spTgt spid="6042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60419">
                                            <p:txEl>
                                              <p:pRg st="1" end="1"/>
                                            </p:txEl>
                                          </p:spTgt>
                                        </p:tgtEl>
                                        <p:attrNameLst>
                                          <p:attrName>style.visibility</p:attrName>
                                        </p:attrNameLst>
                                      </p:cBhvr>
                                      <p:to>
                                        <p:strVal val="visible"/>
                                      </p:to>
                                    </p:set>
                                    <p:anim calcmode="lin" valueType="num">
                                      <p:cBhvr>
                                        <p:cTn id="19" dur="500" fill="hold"/>
                                        <p:tgtEl>
                                          <p:spTgt spid="6041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041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041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60419">
                                            <p:txEl>
                                              <p:pRg st="2" end="2"/>
                                            </p:txEl>
                                          </p:spTgt>
                                        </p:tgtEl>
                                        <p:attrNameLst>
                                          <p:attrName>style.visibility</p:attrName>
                                        </p:attrNameLst>
                                      </p:cBhvr>
                                      <p:to>
                                        <p:strVal val="visible"/>
                                      </p:to>
                                    </p:set>
                                    <p:anim calcmode="lin" valueType="num">
                                      <p:cBhvr>
                                        <p:cTn id="27" dur="500" fill="hold"/>
                                        <p:tgtEl>
                                          <p:spTgt spid="6041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6041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6041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60420"/>
                                        </p:tgtEl>
                                        <p:attrNameLst>
                                          <p:attrName>style.visibility</p:attrName>
                                        </p:attrNameLst>
                                      </p:cBhvr>
                                      <p:to>
                                        <p:strVal val="visible"/>
                                      </p:to>
                                    </p:set>
                                    <p:anim calcmode="lin" valueType="num">
                                      <p:cBhvr>
                                        <p:cTn id="35" dur="500" fill="hold"/>
                                        <p:tgtEl>
                                          <p:spTgt spid="60420"/>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60420"/>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60420"/>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p:cTn id="43"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 calcmode="lin" valueType="num">
                                      <p:cBhvr>
                                        <p:cTn id="51"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9" presetClass="entr" presetSubtype="0" accel="10000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 calcmode="lin" valueType="num">
                                      <p:cBhvr>
                                        <p:cTn id="59" dur="5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27088" y="115888"/>
            <a:ext cx="7772400" cy="1143000"/>
          </a:xfrm>
        </p:spPr>
        <p:txBody>
          <a:bodyPr/>
          <a:lstStyle/>
          <a:p>
            <a:pPr algn="ctr" eaLnBrk="1" hangingPunct="1">
              <a:defRPr/>
            </a:pPr>
            <a:r>
              <a:rPr lang="de-DE" u="sng" dirty="0">
                <a:solidFill>
                  <a:schemeClr val="tx1"/>
                </a:solidFill>
              </a:rPr>
              <a:t>Geistige Schulreife III</a:t>
            </a:r>
          </a:p>
        </p:txBody>
      </p:sp>
      <p:sp>
        <p:nvSpPr>
          <p:cNvPr id="62467" name="Rectangle 3"/>
          <p:cNvSpPr>
            <a:spLocks noGrp="1" noChangeArrowheads="1"/>
          </p:cNvSpPr>
          <p:nvPr>
            <p:ph type="body" idx="1"/>
          </p:nvPr>
        </p:nvSpPr>
        <p:spPr>
          <a:xfrm>
            <a:off x="100013" y="1125538"/>
            <a:ext cx="8820150" cy="2016125"/>
          </a:xfrm>
        </p:spPr>
        <p:txBody>
          <a:bodyPr/>
          <a:lstStyle/>
          <a:p>
            <a:pPr eaLnBrk="1" hangingPunct="1">
              <a:lnSpc>
                <a:spcPct val="80000"/>
              </a:lnSpc>
              <a:buFontTx/>
              <a:buNone/>
            </a:pPr>
            <a:r>
              <a:rPr lang="de-DE" altLang="de-DE" sz="2000" dirty="0">
                <a:solidFill>
                  <a:srgbClr val="FFFF00"/>
                </a:solidFill>
              </a:rPr>
              <a:t>Optische Merkfähigkeit + Zeichenverständnis:</a:t>
            </a:r>
          </a:p>
          <a:p>
            <a:pPr eaLnBrk="1" hangingPunct="1">
              <a:lnSpc>
                <a:spcPct val="80000"/>
              </a:lnSpc>
              <a:buClr>
                <a:srgbClr val="990033"/>
              </a:buClr>
              <a:buFont typeface="Wingdings" pitchFamily="2" charset="2"/>
              <a:buNone/>
            </a:pPr>
            <a:r>
              <a:rPr lang="de-DE" altLang="de-DE" sz="1800" dirty="0"/>
              <a:t>		</a:t>
            </a:r>
            <a:r>
              <a:rPr lang="de-DE" altLang="de-DE" sz="1800" dirty="0">
                <a:solidFill>
                  <a:srgbClr val="990033"/>
                </a:solidFill>
              </a:rPr>
              <a:t>&gt;</a:t>
            </a:r>
            <a:r>
              <a:rPr lang="de-DE" altLang="de-DE" sz="1800" dirty="0"/>
              <a:t> </a:t>
            </a:r>
            <a:r>
              <a:rPr lang="de-DE" altLang="de-DE" sz="1600" dirty="0"/>
              <a:t>Formen, Farben, Zeichen, Lagebeziehung </a:t>
            </a:r>
          </a:p>
          <a:p>
            <a:pPr eaLnBrk="1" hangingPunct="1">
              <a:lnSpc>
                <a:spcPct val="80000"/>
              </a:lnSpc>
              <a:buClr>
                <a:srgbClr val="990033"/>
              </a:buClr>
              <a:buFont typeface="Wingdings" pitchFamily="2" charset="2"/>
              <a:buNone/>
            </a:pPr>
            <a:r>
              <a:rPr lang="de-DE" altLang="de-DE" sz="1600" dirty="0"/>
              <a:t>				(oben / unten / rechts / links / vorne / hinten…)</a:t>
            </a:r>
          </a:p>
          <a:p>
            <a:pPr eaLnBrk="1" hangingPunct="1">
              <a:lnSpc>
                <a:spcPct val="80000"/>
              </a:lnSpc>
              <a:buClr>
                <a:srgbClr val="990033"/>
              </a:buClr>
              <a:buFont typeface="Wingdings" pitchFamily="2" charset="2"/>
              <a:buNone/>
            </a:pPr>
            <a:r>
              <a:rPr lang="de-DE" altLang="de-DE" sz="1600" dirty="0"/>
              <a:t>		  muss so entwickelt sein, dass Schreiben und Rechnen begonnen werden kann</a:t>
            </a:r>
          </a:p>
          <a:p>
            <a:pPr eaLnBrk="1" hangingPunct="1">
              <a:lnSpc>
                <a:spcPct val="80000"/>
              </a:lnSpc>
              <a:buClr>
                <a:srgbClr val="990033"/>
              </a:buClr>
              <a:buFont typeface="Wingdings" pitchFamily="2" charset="2"/>
              <a:buNone/>
            </a:pPr>
            <a:r>
              <a:rPr lang="de-DE" altLang="de-DE" sz="1600" b="1" dirty="0"/>
              <a:t>	</a:t>
            </a:r>
            <a:r>
              <a:rPr lang="de-DE" altLang="de-DE" sz="1600" dirty="0"/>
              <a:t>	</a:t>
            </a:r>
            <a:r>
              <a:rPr lang="de-DE" altLang="de-DE" sz="1600" dirty="0">
                <a:solidFill>
                  <a:srgbClr val="990033"/>
                </a:solidFill>
              </a:rPr>
              <a:t>&gt;</a:t>
            </a:r>
            <a:r>
              <a:rPr lang="de-DE" altLang="de-DE" sz="1600" dirty="0"/>
              <a:t> Symbolfolgengedächtnis  </a:t>
            </a:r>
          </a:p>
          <a:p>
            <a:pPr eaLnBrk="1" hangingPunct="1">
              <a:lnSpc>
                <a:spcPct val="80000"/>
              </a:lnSpc>
              <a:buClr>
                <a:srgbClr val="990033"/>
              </a:buClr>
              <a:buFont typeface="Wingdings" pitchFamily="2" charset="2"/>
              <a:buNone/>
            </a:pPr>
            <a:r>
              <a:rPr lang="de-DE" altLang="de-DE" sz="1600" dirty="0"/>
              <a:t>			(Formenfolgen nachlegen in Figur, Form, Farbe, Reihenfolge) </a:t>
            </a:r>
            <a:endParaRPr lang="de-DE" altLang="de-DE" sz="1600" dirty="0">
              <a:solidFill>
                <a:schemeClr val="tx2"/>
              </a:solidFill>
            </a:endParaRPr>
          </a:p>
          <a:p>
            <a:pPr eaLnBrk="1" hangingPunct="1">
              <a:lnSpc>
                <a:spcPct val="80000"/>
              </a:lnSpc>
              <a:buClr>
                <a:srgbClr val="990033"/>
              </a:buClr>
              <a:buFont typeface="Wingdings" pitchFamily="2" charset="2"/>
              <a:buNone/>
            </a:pPr>
            <a:endParaRPr lang="de-DE" altLang="de-DE" sz="1600" dirty="0"/>
          </a:p>
        </p:txBody>
      </p:sp>
      <p:sp>
        <p:nvSpPr>
          <p:cNvPr id="62468" name="Rectangle 4"/>
          <p:cNvSpPr>
            <a:spLocks noChangeArrowheads="1"/>
          </p:cNvSpPr>
          <p:nvPr/>
        </p:nvSpPr>
        <p:spPr bwMode="auto">
          <a:xfrm>
            <a:off x="250825" y="3500438"/>
            <a:ext cx="8569325"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eaLnBrk="1" hangingPunct="1">
              <a:lnSpc>
                <a:spcPct val="80000"/>
              </a:lnSpc>
              <a:buFontTx/>
              <a:buNone/>
            </a:pPr>
            <a:r>
              <a:rPr lang="de-DE" altLang="de-DE" sz="2400" dirty="0">
                <a:solidFill>
                  <a:srgbClr val="FFFF00"/>
                </a:solidFill>
              </a:rPr>
              <a:t>Folgerichtiges Denken:</a:t>
            </a:r>
          </a:p>
          <a:p>
            <a:pPr eaLnBrk="1" hangingPunct="1">
              <a:lnSpc>
                <a:spcPct val="80000"/>
              </a:lnSpc>
              <a:buFontTx/>
              <a:buNone/>
            </a:pPr>
            <a:r>
              <a:rPr lang="de-DE" altLang="de-DE" sz="2000" dirty="0"/>
              <a:t>	</a:t>
            </a:r>
            <a:r>
              <a:rPr lang="de-DE" altLang="de-DE" sz="2000" dirty="0">
                <a:solidFill>
                  <a:srgbClr val="990033"/>
                </a:solidFill>
              </a:rPr>
              <a:t>&gt;</a:t>
            </a:r>
            <a:r>
              <a:rPr lang="de-DE" altLang="de-DE" sz="2000" dirty="0"/>
              <a:t> </a:t>
            </a:r>
            <a:r>
              <a:rPr lang="de-DE" altLang="de-DE" sz="1600" dirty="0"/>
              <a:t>Folgerichtiges Denken</a:t>
            </a:r>
          </a:p>
          <a:p>
            <a:pPr eaLnBrk="1" hangingPunct="1">
              <a:lnSpc>
                <a:spcPct val="80000"/>
              </a:lnSpc>
              <a:buFontTx/>
              <a:buNone/>
            </a:pPr>
            <a:r>
              <a:rPr lang="de-DE" altLang="de-DE" sz="1600" dirty="0"/>
              <a:t>	      („Auch wenn ich Hunger habe, warte ich bis zur Pause, weil wir alle </a:t>
            </a:r>
          </a:p>
          <a:p>
            <a:pPr eaLnBrk="1" hangingPunct="1">
              <a:lnSpc>
                <a:spcPct val="80000"/>
              </a:lnSpc>
              <a:buFontTx/>
              <a:buNone/>
            </a:pPr>
            <a:r>
              <a:rPr lang="de-DE" altLang="de-DE" sz="1600" dirty="0"/>
              <a:t>		     				     gemeinsam essen wollen!“)</a:t>
            </a:r>
          </a:p>
          <a:p>
            <a:pPr eaLnBrk="1" hangingPunct="1">
              <a:buFontTx/>
              <a:buNone/>
            </a:pPr>
            <a:r>
              <a:rPr lang="de-DE" altLang="de-DE" sz="1600" b="1" dirty="0">
                <a:solidFill>
                  <a:srgbClr val="990033"/>
                </a:solidFill>
              </a:rPr>
              <a:t>	&gt;</a:t>
            </a:r>
            <a:r>
              <a:rPr lang="de-DE" altLang="de-DE" sz="1600" b="1" dirty="0"/>
              <a:t> </a:t>
            </a:r>
            <a:r>
              <a:rPr lang="de-DE" altLang="de-DE" sz="1600" dirty="0"/>
              <a:t>Bilder deuten und nach Gemeinsamkeiten zuordnen</a:t>
            </a:r>
          </a:p>
          <a:p>
            <a:pPr eaLnBrk="1" hangingPunct="1">
              <a:buFontTx/>
              <a:buNone/>
            </a:pPr>
            <a:r>
              <a:rPr lang="de-DE" altLang="de-DE" sz="1600" dirty="0"/>
              <a:t>	      (Junge läuft – Mädchen auch / Schraubenzieher gehört zu Schraube?, Nagel?, ..)</a:t>
            </a:r>
          </a:p>
          <a:p>
            <a:pPr eaLnBrk="1" hangingPunct="1">
              <a:lnSpc>
                <a:spcPct val="80000"/>
              </a:lnSpc>
              <a:buFontTx/>
              <a:buNone/>
            </a:pPr>
            <a:endParaRPr lang="de-DE" altLang="de-DE" sz="2000" dirty="0"/>
          </a:p>
        </p:txBody>
      </p:sp>
      <p:sp>
        <p:nvSpPr>
          <p:cNvPr id="62469" name="Rectangle 5"/>
          <p:cNvSpPr>
            <a:spLocks noChangeArrowheads="1"/>
          </p:cNvSpPr>
          <p:nvPr/>
        </p:nvSpPr>
        <p:spPr bwMode="auto">
          <a:xfrm>
            <a:off x="323850" y="2708275"/>
            <a:ext cx="51847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eaLnBrk="1" hangingPunct="1">
              <a:buFontTx/>
              <a:buNone/>
            </a:pPr>
            <a:r>
              <a:rPr lang="de-DE" altLang="de-DE" sz="2400" dirty="0">
                <a:solidFill>
                  <a:srgbClr val="FFFF00"/>
                </a:solidFill>
              </a:rPr>
              <a:t>Neugierde und Lerninteresse:</a:t>
            </a:r>
          </a:p>
          <a:p>
            <a:pPr eaLnBrk="1" hangingPunct="1">
              <a:buFontTx/>
              <a:buNone/>
            </a:pPr>
            <a:r>
              <a:rPr lang="de-DE" altLang="de-DE" sz="2000" dirty="0"/>
              <a:t>		</a:t>
            </a:r>
            <a:r>
              <a:rPr lang="de-DE" altLang="de-DE" sz="2000" dirty="0">
                <a:solidFill>
                  <a:srgbClr val="990033"/>
                </a:solidFill>
              </a:rPr>
              <a:t>&gt;</a:t>
            </a:r>
            <a:r>
              <a:rPr lang="de-DE" altLang="de-DE" sz="2000" dirty="0"/>
              <a:t> </a:t>
            </a:r>
            <a:r>
              <a:rPr lang="de-DE" altLang="de-DE" sz="1600" dirty="0"/>
              <a:t>sollte unbedingt vorhanden sein</a:t>
            </a:r>
          </a:p>
        </p:txBody>
      </p:sp>
      <p:pic>
        <p:nvPicPr>
          <p:cNvPr id="624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3140075"/>
            <a:ext cx="1114425"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246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246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anim calcmode="lin" valueType="num">
                                      <p:cBhvr>
                                        <p:cTn id="15" dur="500" fill="hold"/>
                                        <p:tgtEl>
                                          <p:spTgt spid="6246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246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246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2467">
                                            <p:txEl>
                                              <p:pRg st="1" end="1"/>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62467">
                                            <p:txEl>
                                              <p:pRg st="2" end="2"/>
                                            </p:txEl>
                                          </p:spTgt>
                                        </p:tgtEl>
                                        <p:attrNameLst>
                                          <p:attrName>style.visibility</p:attrName>
                                        </p:attrNameLst>
                                      </p:cBhvr>
                                      <p:to>
                                        <p:strVal val="visible"/>
                                      </p:to>
                                    </p:set>
                                    <p:anim calcmode="lin" valueType="num">
                                      <p:cBhvr>
                                        <p:cTn id="21" dur="500" fill="hold"/>
                                        <p:tgtEl>
                                          <p:spTgt spid="6246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246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246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2467">
                                            <p:txEl>
                                              <p:pRg st="2" end="2"/>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62467">
                                            <p:txEl>
                                              <p:pRg st="3" end="3"/>
                                            </p:txEl>
                                          </p:spTgt>
                                        </p:tgtEl>
                                        <p:attrNameLst>
                                          <p:attrName>style.visibility</p:attrName>
                                        </p:attrNameLst>
                                      </p:cBhvr>
                                      <p:to>
                                        <p:strVal val="visible"/>
                                      </p:to>
                                    </p:set>
                                    <p:anim calcmode="lin" valueType="num">
                                      <p:cBhvr>
                                        <p:cTn id="27" dur="500" fill="hold"/>
                                        <p:tgtEl>
                                          <p:spTgt spid="6246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6246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6246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624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62467">
                                            <p:txEl>
                                              <p:pRg st="4" end="4"/>
                                            </p:txEl>
                                          </p:spTgt>
                                        </p:tgtEl>
                                        <p:attrNameLst>
                                          <p:attrName>style.visibility</p:attrName>
                                        </p:attrNameLst>
                                      </p:cBhvr>
                                      <p:to>
                                        <p:strVal val="visible"/>
                                      </p:to>
                                    </p:set>
                                    <p:anim calcmode="lin" valueType="num">
                                      <p:cBhvr>
                                        <p:cTn id="35" dur="500" fill="hold"/>
                                        <p:tgtEl>
                                          <p:spTgt spid="6246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6246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6246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62467">
                                            <p:txEl>
                                              <p:pRg st="4" end="4"/>
                                            </p:txEl>
                                          </p:spTgt>
                                        </p:tgtEl>
                                        <p:attrNameLst>
                                          <p:attrName>ppt_y</p:attrName>
                                        </p:attrNameLst>
                                      </p:cBhvr>
                                      <p:tavLst>
                                        <p:tav tm="0">
                                          <p:val>
                                            <p:strVal val="#ppt_y"/>
                                          </p:val>
                                        </p:tav>
                                        <p:tav tm="100000">
                                          <p:val>
                                            <p:strVal val="#ppt_y"/>
                                          </p:val>
                                        </p:tav>
                                      </p:tavLst>
                                    </p:anim>
                                  </p:childTnLst>
                                </p:cTn>
                              </p:par>
                              <p:par>
                                <p:cTn id="39" presetID="39" presetClass="entr" presetSubtype="0" accel="100000" fill="hold" grpId="0" nodeType="withEffect">
                                  <p:stCondLst>
                                    <p:cond delay="0"/>
                                  </p:stCondLst>
                                  <p:childTnLst>
                                    <p:set>
                                      <p:cBhvr>
                                        <p:cTn id="40" dur="1" fill="hold">
                                          <p:stCondLst>
                                            <p:cond delay="0"/>
                                          </p:stCondLst>
                                        </p:cTn>
                                        <p:tgtEl>
                                          <p:spTgt spid="62467">
                                            <p:txEl>
                                              <p:pRg st="5" end="5"/>
                                            </p:txEl>
                                          </p:spTgt>
                                        </p:tgtEl>
                                        <p:attrNameLst>
                                          <p:attrName>style.visibility</p:attrName>
                                        </p:attrNameLst>
                                      </p:cBhvr>
                                      <p:to>
                                        <p:strVal val="visible"/>
                                      </p:to>
                                    </p:set>
                                    <p:anim calcmode="lin" valueType="num">
                                      <p:cBhvr>
                                        <p:cTn id="41" dur="500" fill="hold"/>
                                        <p:tgtEl>
                                          <p:spTgt spid="6246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6246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6246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624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9" presetClass="entr" presetSubtype="0" accel="100000" fill="hold" grpId="0" nodeType="clickEffect">
                                  <p:stCondLst>
                                    <p:cond delay="0"/>
                                  </p:stCondLst>
                                  <p:childTnLst>
                                    <p:set>
                                      <p:cBhvr>
                                        <p:cTn id="48" dur="1" fill="hold">
                                          <p:stCondLst>
                                            <p:cond delay="0"/>
                                          </p:stCondLst>
                                        </p:cTn>
                                        <p:tgtEl>
                                          <p:spTgt spid="62469"/>
                                        </p:tgtEl>
                                        <p:attrNameLst>
                                          <p:attrName>style.visibility</p:attrName>
                                        </p:attrNameLst>
                                      </p:cBhvr>
                                      <p:to>
                                        <p:strVal val="visible"/>
                                      </p:to>
                                    </p:set>
                                    <p:anim calcmode="lin" valueType="num">
                                      <p:cBhvr>
                                        <p:cTn id="49" dur="500" fill="hold"/>
                                        <p:tgtEl>
                                          <p:spTgt spid="62469"/>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62469"/>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62469"/>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62469"/>
                                        </p:tgtEl>
                                        <p:attrNameLst>
                                          <p:attrName>ppt_y</p:attrName>
                                        </p:attrNameLst>
                                      </p:cBhvr>
                                      <p:tavLst>
                                        <p:tav tm="0">
                                          <p:val>
                                            <p:strVal val="#ppt_y"/>
                                          </p:val>
                                        </p:tav>
                                        <p:tav tm="100000">
                                          <p:val>
                                            <p:strVal val="#ppt_y"/>
                                          </p:val>
                                        </p:tav>
                                      </p:tavLst>
                                    </p:anim>
                                  </p:childTnLst>
                                </p:cTn>
                              </p:par>
                              <p:par>
                                <p:cTn id="53" presetID="23" presetClass="entr" presetSubtype="16" fill="hold" nodeType="withEffect">
                                  <p:stCondLst>
                                    <p:cond delay="0"/>
                                  </p:stCondLst>
                                  <p:childTnLst>
                                    <p:set>
                                      <p:cBhvr>
                                        <p:cTn id="54" dur="1" fill="hold">
                                          <p:stCondLst>
                                            <p:cond delay="0"/>
                                          </p:stCondLst>
                                        </p:cTn>
                                        <p:tgtEl>
                                          <p:spTgt spid="62471"/>
                                        </p:tgtEl>
                                        <p:attrNameLst>
                                          <p:attrName>style.visibility</p:attrName>
                                        </p:attrNameLst>
                                      </p:cBhvr>
                                      <p:to>
                                        <p:strVal val="visible"/>
                                      </p:to>
                                    </p:set>
                                    <p:anim calcmode="lin" valueType="num">
                                      <p:cBhvr>
                                        <p:cTn id="55" dur="500" fill="hold"/>
                                        <p:tgtEl>
                                          <p:spTgt spid="62471"/>
                                        </p:tgtEl>
                                        <p:attrNameLst>
                                          <p:attrName>ppt_w</p:attrName>
                                        </p:attrNameLst>
                                      </p:cBhvr>
                                      <p:tavLst>
                                        <p:tav tm="0">
                                          <p:val>
                                            <p:fltVal val="0"/>
                                          </p:val>
                                        </p:tav>
                                        <p:tav tm="100000">
                                          <p:val>
                                            <p:strVal val="#ppt_w"/>
                                          </p:val>
                                        </p:tav>
                                      </p:tavLst>
                                    </p:anim>
                                    <p:anim calcmode="lin" valueType="num">
                                      <p:cBhvr>
                                        <p:cTn id="56" dur="500" fill="hold"/>
                                        <p:tgtEl>
                                          <p:spTgt spid="62471"/>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9" presetClass="entr" presetSubtype="0" accel="100000" fill="hold" grpId="0" nodeType="clickEffect">
                                  <p:stCondLst>
                                    <p:cond delay="0"/>
                                  </p:stCondLst>
                                  <p:childTnLst>
                                    <p:set>
                                      <p:cBhvr>
                                        <p:cTn id="60" dur="1" fill="hold">
                                          <p:stCondLst>
                                            <p:cond delay="0"/>
                                          </p:stCondLst>
                                        </p:cTn>
                                        <p:tgtEl>
                                          <p:spTgt spid="62468"/>
                                        </p:tgtEl>
                                        <p:attrNameLst>
                                          <p:attrName>style.visibility</p:attrName>
                                        </p:attrNameLst>
                                      </p:cBhvr>
                                      <p:to>
                                        <p:strVal val="visible"/>
                                      </p:to>
                                    </p:set>
                                    <p:anim calcmode="lin" valueType="num">
                                      <p:cBhvr>
                                        <p:cTn id="61" dur="500" fill="hold"/>
                                        <p:tgtEl>
                                          <p:spTgt spid="62468"/>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62468"/>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62468"/>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624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8" grpId="0"/>
      <p:bldP spid="624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93750" y="20638"/>
            <a:ext cx="7772400" cy="1143000"/>
          </a:xfrm>
        </p:spPr>
        <p:txBody>
          <a:bodyPr/>
          <a:lstStyle/>
          <a:p>
            <a:pPr algn="ctr" eaLnBrk="1" hangingPunct="1">
              <a:defRPr/>
            </a:pPr>
            <a:r>
              <a:rPr lang="de-DE" u="sng" dirty="0">
                <a:solidFill>
                  <a:srgbClr val="00FF00"/>
                </a:solidFill>
              </a:rPr>
              <a:t>Emotionale Schulreife I</a:t>
            </a:r>
          </a:p>
        </p:txBody>
      </p:sp>
      <p:sp>
        <p:nvSpPr>
          <p:cNvPr id="46083" name="Rectangle 3"/>
          <p:cNvSpPr>
            <a:spLocks noGrp="1" noChangeArrowheads="1"/>
          </p:cNvSpPr>
          <p:nvPr>
            <p:ph type="body" idx="1"/>
          </p:nvPr>
        </p:nvSpPr>
        <p:spPr>
          <a:xfrm>
            <a:off x="179388" y="3421063"/>
            <a:ext cx="7927975" cy="1735137"/>
          </a:xfrm>
        </p:spPr>
        <p:txBody>
          <a:bodyPr/>
          <a:lstStyle/>
          <a:p>
            <a:pPr eaLnBrk="1" hangingPunct="1">
              <a:buFontTx/>
              <a:buNone/>
            </a:pPr>
            <a:r>
              <a:rPr lang="de-DE" altLang="de-DE" dirty="0">
                <a:solidFill>
                  <a:srgbClr val="FFFF00"/>
                </a:solidFill>
              </a:rPr>
              <a:t>Ablösung von Zuhause</a:t>
            </a:r>
            <a:r>
              <a:rPr lang="de-DE" altLang="de-DE" dirty="0"/>
              <a:t> </a:t>
            </a:r>
          </a:p>
          <a:p>
            <a:pPr eaLnBrk="1" hangingPunct="1">
              <a:buFontTx/>
              <a:buNone/>
            </a:pPr>
            <a:r>
              <a:rPr lang="de-DE" altLang="de-DE" sz="2800" dirty="0"/>
              <a:t>		</a:t>
            </a:r>
            <a:r>
              <a:rPr lang="de-DE" altLang="de-DE" sz="2000" dirty="0">
                <a:solidFill>
                  <a:srgbClr val="990033"/>
                </a:solidFill>
              </a:rPr>
              <a:t>&gt;</a:t>
            </a:r>
            <a:r>
              <a:rPr lang="de-DE" altLang="de-DE" sz="2800" dirty="0"/>
              <a:t> „Ist mein Kind reif, auch „außerhalb der</a:t>
            </a:r>
          </a:p>
          <a:p>
            <a:pPr eaLnBrk="1" hangingPunct="1">
              <a:buFontTx/>
              <a:buNone/>
            </a:pPr>
            <a:r>
              <a:rPr lang="de-DE" altLang="de-DE" sz="2800" dirty="0"/>
              <a:t>		  Familie belehrt zu werden?“</a:t>
            </a:r>
          </a:p>
        </p:txBody>
      </p:sp>
      <p:sp>
        <p:nvSpPr>
          <p:cNvPr id="46084" name="Rectangle 4"/>
          <p:cNvSpPr>
            <a:spLocks noChangeArrowheads="1"/>
          </p:cNvSpPr>
          <p:nvPr/>
        </p:nvSpPr>
        <p:spPr bwMode="auto">
          <a:xfrm>
            <a:off x="219075" y="1484313"/>
            <a:ext cx="89281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nSpc>
                <a:spcPct val="90000"/>
              </a:lnSpc>
              <a:spcBef>
                <a:spcPct val="20000"/>
              </a:spcBef>
              <a:buClr>
                <a:schemeClr val="hlink"/>
              </a:buClr>
              <a:buFontTx/>
              <a:buChar char="•"/>
              <a:defRPr/>
            </a:pPr>
            <a:r>
              <a:rPr lang="de-DE" sz="2800" b="1" dirty="0">
                <a:effectLst>
                  <a:outerShdw blurRad="38100" dist="38100" dir="2700000" algn="tl">
                    <a:srgbClr val="000000"/>
                  </a:outerShdw>
                </a:effectLst>
                <a:latin typeface="Comic Sans MS" pitchFamily="66" charset="0"/>
              </a:rPr>
              <a:t>Wird am meisten unterschätzt!</a:t>
            </a:r>
          </a:p>
          <a:p>
            <a:pPr marL="342900" indent="-342900">
              <a:lnSpc>
                <a:spcPct val="90000"/>
              </a:lnSpc>
              <a:spcBef>
                <a:spcPct val="20000"/>
              </a:spcBef>
              <a:buClr>
                <a:schemeClr val="hlink"/>
              </a:buClr>
              <a:buFontTx/>
              <a:buChar char="•"/>
              <a:defRPr/>
            </a:pPr>
            <a:r>
              <a:rPr lang="de-DE" sz="2800" b="1" dirty="0">
                <a:effectLst>
                  <a:outerShdw blurRad="38100" dist="38100" dir="2700000" algn="tl">
                    <a:srgbClr val="000000"/>
                  </a:outerShdw>
                </a:effectLst>
                <a:latin typeface="Comic Sans MS" pitchFamily="66" charset="0"/>
              </a:rPr>
              <a:t>Fundament für alles andere!</a:t>
            </a:r>
            <a:r>
              <a:rPr lang="de-DE" sz="2800" dirty="0">
                <a:latin typeface="Comic Sans MS" pitchFamily="66" charset="0"/>
              </a:rPr>
              <a:t>    </a:t>
            </a:r>
            <a:r>
              <a:rPr lang="de-DE" sz="3200" dirty="0">
                <a:latin typeface="Comic Sans MS" pitchFamily="66" charset="0"/>
              </a:rPr>
              <a:t>	</a:t>
            </a:r>
          </a:p>
        </p:txBody>
      </p:sp>
      <p:pic>
        <p:nvPicPr>
          <p:cNvPr id="46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484313"/>
            <a:ext cx="194468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4508500"/>
            <a:ext cx="25273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p:cTn id="7" dur="500" fill="hold"/>
                                        <p:tgtEl>
                                          <p:spTgt spid="4608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608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608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6084">
                                            <p:txEl>
                                              <p:pRg st="0" end="0"/>
                                            </p:txEl>
                                          </p:spTgt>
                                        </p:tgtEl>
                                        <p:attrNameLst>
                                          <p:attrName>ppt_y</p:attrName>
                                        </p:attrNameLst>
                                      </p:cBhvr>
                                      <p:tavLst>
                                        <p:tav tm="0">
                                          <p:val>
                                            <p:strVal val="#ppt_y"/>
                                          </p:val>
                                        </p:tav>
                                        <p:tav tm="100000">
                                          <p:val>
                                            <p:strVal val="#ppt_y"/>
                                          </p:val>
                                        </p:tav>
                                      </p:tavLst>
                                    </p:anim>
                                  </p:childTnLst>
                                </p:cTn>
                              </p:par>
                              <p:par>
                                <p:cTn id="11" presetID="23" presetClass="entr" presetSubtype="16" fill="hold" nodeType="withEffect">
                                  <p:stCondLst>
                                    <p:cond delay="0"/>
                                  </p:stCondLst>
                                  <p:childTnLst>
                                    <p:set>
                                      <p:cBhvr>
                                        <p:cTn id="12" dur="1" fill="hold">
                                          <p:stCondLst>
                                            <p:cond delay="0"/>
                                          </p:stCondLst>
                                        </p:cTn>
                                        <p:tgtEl>
                                          <p:spTgt spid="46085"/>
                                        </p:tgtEl>
                                        <p:attrNameLst>
                                          <p:attrName>style.visibility</p:attrName>
                                        </p:attrNameLst>
                                      </p:cBhvr>
                                      <p:to>
                                        <p:strVal val="visible"/>
                                      </p:to>
                                    </p:set>
                                    <p:anim calcmode="lin" valueType="num">
                                      <p:cBhvr>
                                        <p:cTn id="13" dur="500" fill="hold"/>
                                        <p:tgtEl>
                                          <p:spTgt spid="46085"/>
                                        </p:tgtEl>
                                        <p:attrNameLst>
                                          <p:attrName>ppt_w</p:attrName>
                                        </p:attrNameLst>
                                      </p:cBhvr>
                                      <p:tavLst>
                                        <p:tav tm="0">
                                          <p:val>
                                            <p:fltVal val="0"/>
                                          </p:val>
                                        </p:tav>
                                        <p:tav tm="100000">
                                          <p:val>
                                            <p:strVal val="#ppt_w"/>
                                          </p:val>
                                        </p:tav>
                                      </p:tavLst>
                                    </p:anim>
                                    <p:anim calcmode="lin" valueType="num">
                                      <p:cBhvr>
                                        <p:cTn id="14" dur="500" fill="hold"/>
                                        <p:tgtEl>
                                          <p:spTgt spid="4608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46084">
                                            <p:txEl>
                                              <p:pRg st="1" end="1"/>
                                            </p:txEl>
                                          </p:spTgt>
                                        </p:tgtEl>
                                        <p:attrNameLst>
                                          <p:attrName>style.visibility</p:attrName>
                                        </p:attrNameLst>
                                      </p:cBhvr>
                                      <p:to>
                                        <p:strVal val="visible"/>
                                      </p:to>
                                    </p:set>
                                    <p:anim calcmode="lin" valueType="num">
                                      <p:cBhvr>
                                        <p:cTn id="19" dur="500" fill="hold"/>
                                        <p:tgtEl>
                                          <p:spTgt spid="4608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608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608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60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46083">
                                            <p:txEl>
                                              <p:pRg st="0" end="0"/>
                                            </p:txEl>
                                          </p:spTgt>
                                        </p:tgtEl>
                                        <p:attrNameLst>
                                          <p:attrName>style.visibility</p:attrName>
                                        </p:attrNameLst>
                                      </p:cBhvr>
                                      <p:to>
                                        <p:strVal val="visible"/>
                                      </p:to>
                                    </p:set>
                                    <p:anim calcmode="lin" valueType="num">
                                      <p:cBhvr>
                                        <p:cTn id="27" dur="500" fill="hold"/>
                                        <p:tgtEl>
                                          <p:spTgt spid="4608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608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608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46083">
                                            <p:txEl>
                                              <p:pRg st="1" end="1"/>
                                            </p:txEl>
                                          </p:spTgt>
                                        </p:tgtEl>
                                        <p:attrNameLst>
                                          <p:attrName>style.visibility</p:attrName>
                                        </p:attrNameLst>
                                      </p:cBhvr>
                                      <p:to>
                                        <p:strVal val="visible"/>
                                      </p:to>
                                    </p:set>
                                    <p:anim calcmode="lin" valueType="num">
                                      <p:cBhvr>
                                        <p:cTn id="35" dur="500" fill="hold"/>
                                        <p:tgtEl>
                                          <p:spTgt spid="4608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4608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4608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46083">
                                            <p:txEl>
                                              <p:pRg st="1" end="1"/>
                                            </p:txEl>
                                          </p:spTgt>
                                        </p:tgtEl>
                                        <p:attrNameLst>
                                          <p:attrName>ppt_y</p:attrName>
                                        </p:attrNameLst>
                                      </p:cBhvr>
                                      <p:tavLst>
                                        <p:tav tm="0">
                                          <p:val>
                                            <p:strVal val="#ppt_y"/>
                                          </p:val>
                                        </p:tav>
                                        <p:tav tm="100000">
                                          <p:val>
                                            <p:strVal val="#ppt_y"/>
                                          </p:val>
                                        </p:tav>
                                      </p:tavLst>
                                    </p:anim>
                                  </p:childTnLst>
                                </p:cTn>
                              </p:par>
                              <p:par>
                                <p:cTn id="39" presetID="39" presetClass="entr" presetSubtype="0" accel="100000" fill="hold" grpId="0" nodeType="withEffect">
                                  <p:stCondLst>
                                    <p:cond delay="0"/>
                                  </p:stCondLst>
                                  <p:childTnLst>
                                    <p:set>
                                      <p:cBhvr>
                                        <p:cTn id="40" dur="1" fill="hold">
                                          <p:stCondLst>
                                            <p:cond delay="0"/>
                                          </p:stCondLst>
                                        </p:cTn>
                                        <p:tgtEl>
                                          <p:spTgt spid="46083">
                                            <p:txEl>
                                              <p:pRg st="2" end="2"/>
                                            </p:txEl>
                                          </p:spTgt>
                                        </p:tgtEl>
                                        <p:attrNameLst>
                                          <p:attrName>style.visibility</p:attrName>
                                        </p:attrNameLst>
                                      </p:cBhvr>
                                      <p:to>
                                        <p:strVal val="visible"/>
                                      </p:to>
                                    </p:set>
                                    <p:anim calcmode="lin" valueType="num">
                                      <p:cBhvr>
                                        <p:cTn id="41" dur="500" fill="hold"/>
                                        <p:tgtEl>
                                          <p:spTgt spid="4608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4608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4608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46083">
                                            <p:txEl>
                                              <p:pRg st="2" end="2"/>
                                            </p:txEl>
                                          </p:spTgt>
                                        </p:tgtEl>
                                        <p:attrNameLst>
                                          <p:attrName>ppt_y</p:attrName>
                                        </p:attrNameLst>
                                      </p:cBhvr>
                                      <p:tavLst>
                                        <p:tav tm="0">
                                          <p:val>
                                            <p:strVal val="#ppt_y"/>
                                          </p:val>
                                        </p:tav>
                                        <p:tav tm="100000">
                                          <p:val>
                                            <p:strVal val="#ppt_y"/>
                                          </p:val>
                                        </p:tav>
                                      </p:tavLst>
                                    </p:anim>
                                  </p:childTnLst>
                                </p:cTn>
                              </p:par>
                              <p:par>
                                <p:cTn id="45" presetID="23" presetClass="entr" presetSubtype="16" fill="hold" nodeType="withEffect">
                                  <p:stCondLst>
                                    <p:cond delay="0"/>
                                  </p:stCondLst>
                                  <p:childTnLst>
                                    <p:set>
                                      <p:cBhvr>
                                        <p:cTn id="46" dur="1" fill="hold">
                                          <p:stCondLst>
                                            <p:cond delay="0"/>
                                          </p:stCondLst>
                                        </p:cTn>
                                        <p:tgtEl>
                                          <p:spTgt spid="46086"/>
                                        </p:tgtEl>
                                        <p:attrNameLst>
                                          <p:attrName>style.visibility</p:attrName>
                                        </p:attrNameLst>
                                      </p:cBhvr>
                                      <p:to>
                                        <p:strVal val="visible"/>
                                      </p:to>
                                    </p:set>
                                    <p:anim calcmode="lin" valueType="num">
                                      <p:cBhvr>
                                        <p:cTn id="47" dur="500" fill="hold"/>
                                        <p:tgtEl>
                                          <p:spTgt spid="46086"/>
                                        </p:tgtEl>
                                        <p:attrNameLst>
                                          <p:attrName>ppt_w</p:attrName>
                                        </p:attrNameLst>
                                      </p:cBhvr>
                                      <p:tavLst>
                                        <p:tav tm="0">
                                          <p:val>
                                            <p:fltVal val="0"/>
                                          </p:val>
                                        </p:tav>
                                        <p:tav tm="100000">
                                          <p:val>
                                            <p:strVal val="#ppt_w"/>
                                          </p:val>
                                        </p:tav>
                                      </p:tavLst>
                                    </p:anim>
                                    <p:anim calcmode="lin" valueType="num">
                                      <p:cBhvr>
                                        <p:cTn id="48" dur="500" fill="hold"/>
                                        <p:tgtEl>
                                          <p:spTgt spid="460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03275" y="11113"/>
            <a:ext cx="7772400" cy="1143000"/>
          </a:xfrm>
        </p:spPr>
        <p:txBody>
          <a:bodyPr/>
          <a:lstStyle/>
          <a:p>
            <a:pPr algn="ctr" eaLnBrk="1" hangingPunct="1">
              <a:defRPr/>
            </a:pPr>
            <a:r>
              <a:rPr lang="de-DE" u="sng" dirty="0">
                <a:solidFill>
                  <a:srgbClr val="00FF00"/>
                </a:solidFill>
              </a:rPr>
              <a:t>Emotionale Schulreife II</a:t>
            </a:r>
          </a:p>
        </p:txBody>
      </p:sp>
      <p:sp>
        <p:nvSpPr>
          <p:cNvPr id="48131" name="Rectangle 3"/>
          <p:cNvSpPr>
            <a:spLocks noGrp="1" noChangeArrowheads="1"/>
          </p:cNvSpPr>
          <p:nvPr>
            <p:ph type="body" idx="1"/>
          </p:nvPr>
        </p:nvSpPr>
        <p:spPr>
          <a:xfrm>
            <a:off x="180975" y="1412875"/>
            <a:ext cx="8928100" cy="4692650"/>
          </a:xfrm>
        </p:spPr>
        <p:txBody>
          <a:bodyPr/>
          <a:lstStyle/>
          <a:p>
            <a:pPr eaLnBrk="1" hangingPunct="1"/>
            <a:r>
              <a:rPr lang="de-DE" altLang="de-DE" sz="2800" dirty="0">
                <a:solidFill>
                  <a:srgbClr val="FFFF00"/>
                </a:solidFill>
              </a:rPr>
              <a:t>Anstrengung und Durchhalten:</a:t>
            </a:r>
          </a:p>
          <a:p>
            <a:pPr eaLnBrk="1" hangingPunct="1">
              <a:buFontTx/>
              <a:buNone/>
            </a:pPr>
            <a:r>
              <a:rPr lang="de-DE" altLang="de-DE" sz="2800" dirty="0"/>
              <a:t>			</a:t>
            </a:r>
            <a:r>
              <a:rPr lang="de-DE" altLang="de-DE" sz="2000" dirty="0">
                <a:solidFill>
                  <a:srgbClr val="990033"/>
                </a:solidFill>
              </a:rPr>
              <a:t>&gt;</a:t>
            </a:r>
            <a:r>
              <a:rPr lang="de-DE" altLang="de-DE" sz="2800" dirty="0"/>
              <a:t> </a:t>
            </a:r>
            <a:r>
              <a:rPr lang="de-DE" altLang="de-DE" sz="1800" dirty="0"/>
              <a:t>Belastbar, nicht gleich aufgebend</a:t>
            </a:r>
          </a:p>
          <a:p>
            <a:pPr eaLnBrk="1" hangingPunct="1">
              <a:buFontTx/>
              <a:buNone/>
            </a:pPr>
            <a:r>
              <a:rPr lang="de-DE" altLang="de-DE" sz="1800" dirty="0"/>
              <a:t>			</a:t>
            </a:r>
            <a:r>
              <a:rPr lang="de-DE" altLang="de-DE" sz="1800" dirty="0">
                <a:solidFill>
                  <a:srgbClr val="990033"/>
                </a:solidFill>
              </a:rPr>
              <a:t>&gt;</a:t>
            </a:r>
            <a:r>
              <a:rPr lang="de-DE" altLang="de-DE" sz="1800" dirty="0"/>
              <a:t> Nicht nur lustbetontes Arbeiten</a:t>
            </a:r>
          </a:p>
          <a:p>
            <a:pPr eaLnBrk="1" hangingPunct="1">
              <a:buFontTx/>
              <a:buNone/>
            </a:pPr>
            <a:r>
              <a:rPr lang="de-DE" altLang="de-DE" sz="2800" dirty="0"/>
              <a:t>	</a:t>
            </a:r>
            <a:r>
              <a:rPr lang="de-DE" altLang="de-DE" sz="2800" dirty="0">
                <a:solidFill>
                  <a:srgbClr val="FFFF00"/>
                </a:solidFill>
              </a:rPr>
              <a:t>Enttäuschungen ertragen:</a:t>
            </a:r>
          </a:p>
          <a:p>
            <a:pPr eaLnBrk="1" hangingPunct="1">
              <a:buFontTx/>
              <a:buNone/>
            </a:pPr>
            <a:r>
              <a:rPr lang="de-DE" altLang="de-DE" sz="2800" dirty="0"/>
              <a:t>		</a:t>
            </a:r>
            <a:r>
              <a:rPr lang="de-DE" altLang="de-DE" sz="2000" dirty="0">
                <a:solidFill>
                  <a:srgbClr val="990033"/>
                </a:solidFill>
              </a:rPr>
              <a:t>&gt;</a:t>
            </a:r>
            <a:r>
              <a:rPr lang="de-DE" altLang="de-DE" sz="2800" dirty="0"/>
              <a:t> </a:t>
            </a:r>
            <a:r>
              <a:rPr lang="de-DE" altLang="de-DE" sz="1800" dirty="0"/>
              <a:t>muss verlieren können / sich nicht dauernd streiten</a:t>
            </a:r>
          </a:p>
          <a:p>
            <a:pPr eaLnBrk="1" hangingPunct="1">
              <a:buFontTx/>
              <a:buNone/>
            </a:pPr>
            <a:r>
              <a:rPr lang="de-DE" altLang="de-DE" sz="1800" dirty="0"/>
              <a:t>		</a:t>
            </a:r>
            <a:r>
              <a:rPr lang="de-DE" altLang="de-DE" sz="1800" dirty="0">
                <a:solidFill>
                  <a:srgbClr val="990033"/>
                </a:solidFill>
              </a:rPr>
              <a:t>&gt;</a:t>
            </a:r>
            <a:r>
              <a:rPr lang="de-DE" altLang="de-DE" sz="1800" dirty="0"/>
              <a:t> nicht jeder kann immer drankommen</a:t>
            </a:r>
          </a:p>
          <a:p>
            <a:pPr eaLnBrk="1" hangingPunct="1">
              <a:buFontTx/>
              <a:buNone/>
            </a:pPr>
            <a:r>
              <a:rPr lang="de-DE" altLang="de-DE" sz="1800" dirty="0"/>
              <a:t>		</a:t>
            </a:r>
            <a:r>
              <a:rPr lang="de-DE" altLang="de-DE" sz="1800" dirty="0">
                <a:solidFill>
                  <a:srgbClr val="990033"/>
                </a:solidFill>
              </a:rPr>
              <a:t>&gt;</a:t>
            </a:r>
            <a:r>
              <a:rPr lang="de-DE" altLang="de-DE" sz="1800" dirty="0"/>
              <a:t> Kritik annehmen können</a:t>
            </a:r>
          </a:p>
          <a:p>
            <a:pPr eaLnBrk="1" hangingPunct="1">
              <a:buFontTx/>
              <a:buNone/>
            </a:pPr>
            <a:r>
              <a:rPr lang="de-DE" altLang="de-DE" sz="1800" dirty="0"/>
              <a:t>		</a:t>
            </a:r>
            <a:r>
              <a:rPr lang="de-DE" altLang="de-DE" sz="1800" dirty="0">
                <a:solidFill>
                  <a:srgbClr val="990033"/>
                </a:solidFill>
              </a:rPr>
              <a:t>&gt;</a:t>
            </a:r>
            <a:r>
              <a:rPr lang="de-DE" altLang="de-DE" sz="1800" dirty="0"/>
              <a:t> sich nicht gleich verunsichern lassen (weinen)</a:t>
            </a:r>
          </a:p>
          <a:p>
            <a:pPr eaLnBrk="1" hangingPunct="1">
              <a:buFontTx/>
              <a:buNone/>
            </a:pPr>
            <a:r>
              <a:rPr lang="de-DE" altLang="de-DE" sz="2800" dirty="0"/>
              <a:t>		</a:t>
            </a:r>
          </a:p>
          <a:p>
            <a:pPr eaLnBrk="1" hangingPunct="1">
              <a:buFontTx/>
              <a:buNone/>
            </a:pPr>
            <a:endParaRPr lang="de-DE" altLang="de-DE" sz="2800" dirty="0"/>
          </a:p>
        </p:txBody>
      </p:sp>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3956050"/>
            <a:ext cx="1370012"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1844675"/>
            <a:ext cx="1230312"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500" fill="hold"/>
                                        <p:tgtEl>
                                          <p:spTgt spid="4813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813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813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anim calcmode="lin" valueType="num">
                                      <p:cBhvr>
                                        <p:cTn id="15" dur="500" fill="hold"/>
                                        <p:tgtEl>
                                          <p:spTgt spid="4813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813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813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8131">
                                            <p:txEl>
                                              <p:pRg st="1" end="1"/>
                                            </p:txEl>
                                          </p:spTgt>
                                        </p:tgtEl>
                                        <p:attrNameLst>
                                          <p:attrName>ppt_y</p:attrName>
                                        </p:attrNameLst>
                                      </p:cBhvr>
                                      <p:tavLst>
                                        <p:tav tm="0">
                                          <p:val>
                                            <p:strVal val="#ppt_y"/>
                                          </p:val>
                                        </p:tav>
                                        <p:tav tm="100000">
                                          <p:val>
                                            <p:strVal val="#ppt_y"/>
                                          </p:val>
                                        </p:tav>
                                      </p:tavLst>
                                    </p:anim>
                                  </p:childTnLst>
                                </p:cTn>
                              </p:par>
                              <p:par>
                                <p:cTn id="19" presetID="23" presetClass="entr" presetSubtype="16" fill="hold" nodeType="withEffect">
                                  <p:stCondLst>
                                    <p:cond delay="0"/>
                                  </p:stCondLst>
                                  <p:childTnLst>
                                    <p:set>
                                      <p:cBhvr>
                                        <p:cTn id="20" dur="1" fill="hold">
                                          <p:stCondLst>
                                            <p:cond delay="0"/>
                                          </p:stCondLst>
                                        </p:cTn>
                                        <p:tgtEl>
                                          <p:spTgt spid="48134"/>
                                        </p:tgtEl>
                                        <p:attrNameLst>
                                          <p:attrName>style.visibility</p:attrName>
                                        </p:attrNameLst>
                                      </p:cBhvr>
                                      <p:to>
                                        <p:strVal val="visible"/>
                                      </p:to>
                                    </p:set>
                                    <p:anim calcmode="lin" valueType="num">
                                      <p:cBhvr>
                                        <p:cTn id="21" dur="500" fill="hold"/>
                                        <p:tgtEl>
                                          <p:spTgt spid="48134"/>
                                        </p:tgtEl>
                                        <p:attrNameLst>
                                          <p:attrName>ppt_w</p:attrName>
                                        </p:attrNameLst>
                                      </p:cBhvr>
                                      <p:tavLst>
                                        <p:tav tm="0">
                                          <p:val>
                                            <p:fltVal val="0"/>
                                          </p:val>
                                        </p:tav>
                                        <p:tav tm="100000">
                                          <p:val>
                                            <p:strVal val="#ppt_w"/>
                                          </p:val>
                                        </p:tav>
                                      </p:tavLst>
                                    </p:anim>
                                    <p:anim calcmode="lin" valueType="num">
                                      <p:cBhvr>
                                        <p:cTn id="22" dur="500" fill="hold"/>
                                        <p:tgtEl>
                                          <p:spTgt spid="48134"/>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48131">
                                            <p:txEl>
                                              <p:pRg st="2" end="2"/>
                                            </p:txEl>
                                          </p:spTgt>
                                        </p:tgtEl>
                                        <p:attrNameLst>
                                          <p:attrName>style.visibility</p:attrName>
                                        </p:attrNameLst>
                                      </p:cBhvr>
                                      <p:to>
                                        <p:strVal val="visible"/>
                                      </p:to>
                                    </p:set>
                                    <p:anim calcmode="lin" valueType="num">
                                      <p:cBhvr>
                                        <p:cTn id="27" dur="500" fill="hold"/>
                                        <p:tgtEl>
                                          <p:spTgt spid="4813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813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813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48131">
                                            <p:txEl>
                                              <p:pRg st="3" end="3"/>
                                            </p:txEl>
                                          </p:spTgt>
                                        </p:tgtEl>
                                        <p:attrNameLst>
                                          <p:attrName>style.visibility</p:attrName>
                                        </p:attrNameLst>
                                      </p:cBhvr>
                                      <p:to>
                                        <p:strVal val="visible"/>
                                      </p:to>
                                    </p:set>
                                    <p:anim calcmode="lin" valueType="num">
                                      <p:cBhvr>
                                        <p:cTn id="35" dur="500" fill="hold"/>
                                        <p:tgtEl>
                                          <p:spTgt spid="4813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4813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4813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48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9" presetClass="entr" presetSubtype="0" accel="100000" fill="hold" grpId="0" nodeType="clickEffect">
                                  <p:stCondLst>
                                    <p:cond delay="0"/>
                                  </p:stCondLst>
                                  <p:childTnLst>
                                    <p:set>
                                      <p:cBhvr>
                                        <p:cTn id="42" dur="1" fill="hold">
                                          <p:stCondLst>
                                            <p:cond delay="0"/>
                                          </p:stCondLst>
                                        </p:cTn>
                                        <p:tgtEl>
                                          <p:spTgt spid="48131">
                                            <p:txEl>
                                              <p:pRg st="4" end="4"/>
                                            </p:txEl>
                                          </p:spTgt>
                                        </p:tgtEl>
                                        <p:attrNameLst>
                                          <p:attrName>style.visibility</p:attrName>
                                        </p:attrNameLst>
                                      </p:cBhvr>
                                      <p:to>
                                        <p:strVal val="visible"/>
                                      </p:to>
                                    </p:set>
                                    <p:anim calcmode="lin" valueType="num">
                                      <p:cBhvr>
                                        <p:cTn id="43" dur="500" fill="hold"/>
                                        <p:tgtEl>
                                          <p:spTgt spid="4813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4813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4813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48131">
                                            <p:txEl>
                                              <p:pRg st="4" end="4"/>
                                            </p:txEl>
                                          </p:spTgt>
                                        </p:tgtEl>
                                        <p:attrNameLst>
                                          <p:attrName>ppt_y</p:attrName>
                                        </p:attrNameLst>
                                      </p:cBhvr>
                                      <p:tavLst>
                                        <p:tav tm="0">
                                          <p:val>
                                            <p:strVal val="#ppt_y"/>
                                          </p:val>
                                        </p:tav>
                                        <p:tav tm="100000">
                                          <p:val>
                                            <p:strVal val="#ppt_y"/>
                                          </p:val>
                                        </p:tav>
                                      </p:tavLst>
                                    </p:anim>
                                  </p:childTnLst>
                                </p:cTn>
                              </p:par>
                              <p:par>
                                <p:cTn id="47" presetID="23" presetClass="entr" presetSubtype="16" fill="hold" nodeType="withEffect">
                                  <p:stCondLst>
                                    <p:cond delay="0"/>
                                  </p:stCondLst>
                                  <p:childTnLst>
                                    <p:set>
                                      <p:cBhvr>
                                        <p:cTn id="48" dur="1" fill="hold">
                                          <p:stCondLst>
                                            <p:cond delay="0"/>
                                          </p:stCondLst>
                                        </p:cTn>
                                        <p:tgtEl>
                                          <p:spTgt spid="48133"/>
                                        </p:tgtEl>
                                        <p:attrNameLst>
                                          <p:attrName>style.visibility</p:attrName>
                                        </p:attrNameLst>
                                      </p:cBhvr>
                                      <p:to>
                                        <p:strVal val="visible"/>
                                      </p:to>
                                    </p:set>
                                    <p:anim calcmode="lin" valueType="num">
                                      <p:cBhvr>
                                        <p:cTn id="49" dur="500" fill="hold"/>
                                        <p:tgtEl>
                                          <p:spTgt spid="48133"/>
                                        </p:tgtEl>
                                        <p:attrNameLst>
                                          <p:attrName>ppt_w</p:attrName>
                                        </p:attrNameLst>
                                      </p:cBhvr>
                                      <p:tavLst>
                                        <p:tav tm="0">
                                          <p:val>
                                            <p:fltVal val="0"/>
                                          </p:val>
                                        </p:tav>
                                        <p:tav tm="100000">
                                          <p:val>
                                            <p:strVal val="#ppt_w"/>
                                          </p:val>
                                        </p:tav>
                                      </p:tavLst>
                                    </p:anim>
                                    <p:anim calcmode="lin" valueType="num">
                                      <p:cBhvr>
                                        <p:cTn id="50" dur="500" fill="hold"/>
                                        <p:tgtEl>
                                          <p:spTgt spid="48133"/>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48131">
                                            <p:txEl>
                                              <p:pRg st="5" end="5"/>
                                            </p:txEl>
                                          </p:spTgt>
                                        </p:tgtEl>
                                        <p:attrNameLst>
                                          <p:attrName>style.visibility</p:attrName>
                                        </p:attrNameLst>
                                      </p:cBhvr>
                                      <p:to>
                                        <p:strVal val="visible"/>
                                      </p:to>
                                    </p:set>
                                    <p:anim calcmode="lin" valueType="num">
                                      <p:cBhvr>
                                        <p:cTn id="55" dur="500" fill="hold"/>
                                        <p:tgtEl>
                                          <p:spTgt spid="4813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4813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4813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481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48131">
                                            <p:txEl>
                                              <p:pRg st="6" end="6"/>
                                            </p:txEl>
                                          </p:spTgt>
                                        </p:tgtEl>
                                        <p:attrNameLst>
                                          <p:attrName>style.visibility</p:attrName>
                                        </p:attrNameLst>
                                      </p:cBhvr>
                                      <p:to>
                                        <p:strVal val="visible"/>
                                      </p:to>
                                    </p:set>
                                    <p:anim calcmode="lin" valueType="num">
                                      <p:cBhvr>
                                        <p:cTn id="63" dur="500" fill="hold"/>
                                        <p:tgtEl>
                                          <p:spTgt spid="4813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4813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4813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481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48131">
                                            <p:txEl>
                                              <p:pRg st="7" end="7"/>
                                            </p:txEl>
                                          </p:spTgt>
                                        </p:tgtEl>
                                        <p:attrNameLst>
                                          <p:attrName>style.visibility</p:attrName>
                                        </p:attrNameLst>
                                      </p:cBhvr>
                                      <p:to>
                                        <p:strVal val="visible"/>
                                      </p:to>
                                    </p:set>
                                    <p:anim calcmode="lin" valueType="num">
                                      <p:cBhvr>
                                        <p:cTn id="71" dur="500" fill="hold"/>
                                        <p:tgtEl>
                                          <p:spTgt spid="48131">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48131">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48131">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4813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9" presetClass="entr" presetSubtype="0" accel="100000" fill="hold" grpId="0" nodeType="clickEffect">
                                  <p:stCondLst>
                                    <p:cond delay="0"/>
                                  </p:stCondLst>
                                  <p:childTnLst>
                                    <p:set>
                                      <p:cBhvr>
                                        <p:cTn id="78" dur="1" fill="hold">
                                          <p:stCondLst>
                                            <p:cond delay="0"/>
                                          </p:stCondLst>
                                        </p:cTn>
                                        <p:tgtEl>
                                          <p:spTgt spid="48131">
                                            <p:txEl>
                                              <p:pRg st="8" end="8"/>
                                            </p:txEl>
                                          </p:spTgt>
                                        </p:tgtEl>
                                        <p:attrNameLst>
                                          <p:attrName>style.visibility</p:attrName>
                                        </p:attrNameLst>
                                      </p:cBhvr>
                                      <p:to>
                                        <p:strVal val="visible"/>
                                      </p:to>
                                    </p:set>
                                    <p:anim calcmode="lin" valueType="num">
                                      <p:cBhvr>
                                        <p:cTn id="79" dur="500" fill="hold"/>
                                        <p:tgtEl>
                                          <p:spTgt spid="48131">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48131">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48131">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4813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38200" y="333375"/>
            <a:ext cx="7772400" cy="1143000"/>
          </a:xfrm>
        </p:spPr>
        <p:txBody>
          <a:bodyPr/>
          <a:lstStyle/>
          <a:p>
            <a:pPr algn="ctr" eaLnBrk="1" hangingPunct="1">
              <a:defRPr/>
            </a:pPr>
            <a:r>
              <a:rPr lang="de-DE" u="sng" dirty="0">
                <a:solidFill>
                  <a:srgbClr val="00FF00"/>
                </a:solidFill>
              </a:rPr>
              <a:t>Emotionale Schulreife III</a:t>
            </a:r>
          </a:p>
        </p:txBody>
      </p:sp>
      <p:sp>
        <p:nvSpPr>
          <p:cNvPr id="50179" name="Rectangle 3"/>
          <p:cNvSpPr>
            <a:spLocks noGrp="1" noChangeArrowheads="1"/>
          </p:cNvSpPr>
          <p:nvPr>
            <p:ph type="body" idx="1"/>
          </p:nvPr>
        </p:nvSpPr>
        <p:spPr>
          <a:xfrm>
            <a:off x="107950" y="1557338"/>
            <a:ext cx="8928100" cy="4267200"/>
          </a:xfrm>
        </p:spPr>
        <p:txBody>
          <a:bodyPr/>
          <a:lstStyle/>
          <a:p>
            <a:pPr eaLnBrk="1" hangingPunct="1">
              <a:lnSpc>
                <a:spcPct val="80000"/>
              </a:lnSpc>
            </a:pPr>
            <a:r>
              <a:rPr lang="de-DE" altLang="de-DE" sz="2400" dirty="0">
                <a:solidFill>
                  <a:srgbClr val="FFFF00"/>
                </a:solidFill>
              </a:rPr>
              <a:t>Eigenständigkeit</a:t>
            </a:r>
          </a:p>
          <a:p>
            <a:pPr eaLnBrk="1" hangingPunct="1">
              <a:lnSpc>
                <a:spcPct val="80000"/>
              </a:lnSpc>
              <a:buFontTx/>
              <a:buNone/>
            </a:pPr>
            <a:r>
              <a:rPr lang="de-DE" altLang="de-DE" sz="2400" dirty="0"/>
              <a:t>		</a:t>
            </a:r>
            <a:r>
              <a:rPr lang="de-DE" altLang="de-DE" sz="1800" dirty="0">
                <a:solidFill>
                  <a:srgbClr val="990033"/>
                </a:solidFill>
              </a:rPr>
              <a:t>&gt;</a:t>
            </a:r>
            <a:r>
              <a:rPr lang="de-DE" altLang="de-DE" sz="2400" dirty="0"/>
              <a:t> </a:t>
            </a:r>
            <a:r>
              <a:rPr lang="de-DE" altLang="de-DE" sz="2000" dirty="0"/>
              <a:t>kann unbekannte Situationen wahrnehmen und 	  		  ihnen ansatzweise angstfrei begegnen </a:t>
            </a:r>
            <a:endParaRPr lang="de-DE" altLang="de-DE" sz="2400" dirty="0"/>
          </a:p>
          <a:p>
            <a:pPr eaLnBrk="1" hangingPunct="1">
              <a:lnSpc>
                <a:spcPct val="80000"/>
              </a:lnSpc>
              <a:buFontTx/>
              <a:buNone/>
            </a:pPr>
            <a:r>
              <a:rPr lang="de-DE" altLang="de-DE" sz="1400" dirty="0"/>
              <a:t>		                                                  (Turnbeutel vergessen / Mama holt nicht ab)</a:t>
            </a:r>
          </a:p>
          <a:p>
            <a:pPr eaLnBrk="1" hangingPunct="1">
              <a:lnSpc>
                <a:spcPct val="80000"/>
              </a:lnSpc>
              <a:buFontTx/>
              <a:buNone/>
            </a:pPr>
            <a:r>
              <a:rPr lang="de-DE" altLang="de-DE" sz="2400" dirty="0"/>
              <a:t>		</a:t>
            </a:r>
            <a:r>
              <a:rPr lang="de-DE" altLang="de-DE" sz="1800" dirty="0">
                <a:solidFill>
                  <a:srgbClr val="990033"/>
                </a:solidFill>
              </a:rPr>
              <a:t>&gt;</a:t>
            </a:r>
            <a:r>
              <a:rPr lang="de-DE" altLang="de-DE" sz="2400" dirty="0"/>
              <a:t> </a:t>
            </a:r>
            <a:r>
              <a:rPr lang="de-DE" altLang="de-DE" sz="2000" dirty="0"/>
              <a:t>besitzt Zuversicht und Mut</a:t>
            </a:r>
          </a:p>
          <a:p>
            <a:pPr eaLnBrk="1" hangingPunct="1">
              <a:lnSpc>
                <a:spcPct val="80000"/>
              </a:lnSpc>
              <a:buFontTx/>
              <a:buNone/>
            </a:pPr>
            <a:r>
              <a:rPr lang="de-DE" altLang="de-DE" sz="2000" dirty="0"/>
              <a:t>		</a:t>
            </a:r>
            <a:r>
              <a:rPr lang="de-DE" altLang="de-DE" sz="2000" dirty="0">
                <a:solidFill>
                  <a:srgbClr val="990033"/>
                </a:solidFill>
              </a:rPr>
              <a:t>&gt;</a:t>
            </a:r>
            <a:r>
              <a:rPr lang="de-DE" altLang="de-DE" sz="2000" dirty="0"/>
              <a:t> erkennt Belastungen und </a:t>
            </a:r>
          </a:p>
          <a:p>
            <a:pPr eaLnBrk="1" hangingPunct="1">
              <a:lnSpc>
                <a:spcPct val="80000"/>
              </a:lnSpc>
              <a:buFontTx/>
              <a:buNone/>
            </a:pPr>
            <a:r>
              <a:rPr lang="de-DE" altLang="de-DE" sz="2000" dirty="0"/>
              <a:t>		  verändert sie aktiv </a:t>
            </a:r>
            <a:r>
              <a:rPr lang="de-DE" altLang="de-DE" sz="1600" dirty="0"/>
              <a:t>(hoher Lärmpegel)</a:t>
            </a:r>
          </a:p>
          <a:p>
            <a:pPr eaLnBrk="1" hangingPunct="1">
              <a:lnSpc>
                <a:spcPct val="80000"/>
              </a:lnSpc>
              <a:buFontTx/>
              <a:buNone/>
            </a:pPr>
            <a:endParaRPr lang="de-DE" altLang="de-DE" sz="2400" dirty="0"/>
          </a:p>
          <a:p>
            <a:pPr eaLnBrk="1" hangingPunct="1">
              <a:lnSpc>
                <a:spcPct val="80000"/>
              </a:lnSpc>
              <a:buFontTx/>
              <a:buNone/>
            </a:pPr>
            <a:r>
              <a:rPr lang="de-DE" altLang="de-DE" sz="2400" dirty="0"/>
              <a:t>	</a:t>
            </a:r>
            <a:r>
              <a:rPr lang="de-DE" altLang="de-DE" sz="2400" dirty="0">
                <a:solidFill>
                  <a:srgbClr val="FFFF00"/>
                </a:solidFill>
              </a:rPr>
              <a:t>verbale Konfliktfähigkeit:</a:t>
            </a:r>
          </a:p>
          <a:p>
            <a:pPr eaLnBrk="1" hangingPunct="1">
              <a:lnSpc>
                <a:spcPct val="80000"/>
              </a:lnSpc>
              <a:buFontTx/>
              <a:buNone/>
            </a:pPr>
            <a:r>
              <a:rPr lang="de-DE" altLang="de-DE" sz="2400" dirty="0"/>
              <a:t>		</a:t>
            </a:r>
            <a:r>
              <a:rPr lang="de-DE" altLang="de-DE" sz="1800" dirty="0">
                <a:solidFill>
                  <a:srgbClr val="990033"/>
                </a:solidFill>
              </a:rPr>
              <a:t>&gt;</a:t>
            </a:r>
            <a:r>
              <a:rPr lang="de-DE" altLang="de-DE" sz="2400" dirty="0"/>
              <a:t> </a:t>
            </a:r>
            <a:r>
              <a:rPr lang="de-DE" altLang="de-DE" sz="2000" dirty="0"/>
              <a:t>erkennt Konflikte</a:t>
            </a:r>
          </a:p>
          <a:p>
            <a:pPr eaLnBrk="1" hangingPunct="1">
              <a:lnSpc>
                <a:spcPct val="80000"/>
              </a:lnSpc>
              <a:buFontTx/>
              <a:buNone/>
            </a:pPr>
            <a:r>
              <a:rPr lang="de-DE" altLang="de-DE" sz="2000" dirty="0"/>
              <a:t>		</a:t>
            </a:r>
            <a:r>
              <a:rPr lang="de-DE" altLang="de-DE" sz="2000" dirty="0">
                <a:solidFill>
                  <a:srgbClr val="990033"/>
                </a:solidFill>
              </a:rPr>
              <a:t>&gt;</a:t>
            </a:r>
            <a:r>
              <a:rPr lang="de-DE" altLang="de-DE" sz="2000" dirty="0"/>
              <a:t> löst sie mit Worten</a:t>
            </a:r>
            <a:r>
              <a:rPr lang="de-DE" altLang="de-DE" sz="2400" dirty="0"/>
              <a:t> </a:t>
            </a:r>
            <a:r>
              <a:rPr lang="de-DE" altLang="de-DE" sz="1600" dirty="0"/>
              <a:t>(Vorbilder &gt; </a:t>
            </a:r>
            <a:r>
              <a:rPr lang="de-DE" altLang="de-DE" sz="1600" dirty="0">
                <a:solidFill>
                  <a:srgbClr val="00FF00"/>
                </a:solidFill>
              </a:rPr>
              <a:t>Wir Erwachsene!</a:t>
            </a:r>
            <a:r>
              <a:rPr lang="de-DE" altLang="de-DE" sz="1600" dirty="0"/>
              <a:t>)</a:t>
            </a:r>
            <a:endParaRPr lang="de-DE" altLang="de-DE" sz="2400" dirty="0"/>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284538"/>
            <a:ext cx="1655763"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p:cTn id="7" dur="500" fill="hold"/>
                                        <p:tgtEl>
                                          <p:spTgt spid="5017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017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017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0179">
                                            <p:txEl>
                                              <p:pRg st="1" end="1"/>
                                            </p:txEl>
                                          </p:spTgt>
                                        </p:tgtEl>
                                        <p:attrNameLst>
                                          <p:attrName>style.visibility</p:attrName>
                                        </p:attrNameLst>
                                      </p:cBhvr>
                                      <p:to>
                                        <p:strVal val="visible"/>
                                      </p:to>
                                    </p:set>
                                    <p:anim calcmode="lin" valueType="num">
                                      <p:cBhvr>
                                        <p:cTn id="15" dur="500" fill="hold"/>
                                        <p:tgtEl>
                                          <p:spTgt spid="5017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017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017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0179">
                                            <p:txEl>
                                              <p:pRg st="2" end="2"/>
                                            </p:txEl>
                                          </p:spTgt>
                                        </p:tgtEl>
                                        <p:attrNameLst>
                                          <p:attrName>style.visibility</p:attrName>
                                        </p:attrNameLst>
                                      </p:cBhvr>
                                      <p:to>
                                        <p:strVal val="visible"/>
                                      </p:to>
                                    </p:set>
                                    <p:anim calcmode="lin" valueType="num">
                                      <p:cBhvr>
                                        <p:cTn id="23" dur="500" fill="hold"/>
                                        <p:tgtEl>
                                          <p:spTgt spid="5017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017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017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0179">
                                            <p:txEl>
                                              <p:pRg st="3" end="3"/>
                                            </p:txEl>
                                          </p:spTgt>
                                        </p:tgtEl>
                                        <p:attrNameLst>
                                          <p:attrName>style.visibility</p:attrName>
                                        </p:attrNameLst>
                                      </p:cBhvr>
                                      <p:to>
                                        <p:strVal val="visible"/>
                                      </p:to>
                                    </p:set>
                                    <p:anim calcmode="lin" valueType="num">
                                      <p:cBhvr>
                                        <p:cTn id="31" dur="500" fill="hold"/>
                                        <p:tgtEl>
                                          <p:spTgt spid="5017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017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017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50179">
                                            <p:txEl>
                                              <p:pRg st="4" end="4"/>
                                            </p:txEl>
                                          </p:spTgt>
                                        </p:tgtEl>
                                        <p:attrNameLst>
                                          <p:attrName>style.visibility</p:attrName>
                                        </p:attrNameLst>
                                      </p:cBhvr>
                                      <p:to>
                                        <p:strVal val="visible"/>
                                      </p:to>
                                    </p:set>
                                    <p:anim calcmode="lin" valueType="num">
                                      <p:cBhvr>
                                        <p:cTn id="39" dur="500" fill="hold"/>
                                        <p:tgtEl>
                                          <p:spTgt spid="5017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5017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5017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50179">
                                            <p:txEl>
                                              <p:pRg st="4" end="4"/>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grpId="0" nodeType="withEffect">
                                  <p:stCondLst>
                                    <p:cond delay="0"/>
                                  </p:stCondLst>
                                  <p:childTnLst>
                                    <p:set>
                                      <p:cBhvr>
                                        <p:cTn id="44" dur="1" fill="hold">
                                          <p:stCondLst>
                                            <p:cond delay="0"/>
                                          </p:stCondLst>
                                        </p:cTn>
                                        <p:tgtEl>
                                          <p:spTgt spid="50179">
                                            <p:txEl>
                                              <p:pRg st="5" end="5"/>
                                            </p:txEl>
                                          </p:spTgt>
                                        </p:tgtEl>
                                        <p:attrNameLst>
                                          <p:attrName>style.visibility</p:attrName>
                                        </p:attrNameLst>
                                      </p:cBhvr>
                                      <p:to>
                                        <p:strVal val="visible"/>
                                      </p:to>
                                    </p:set>
                                    <p:anim calcmode="lin" valueType="num">
                                      <p:cBhvr>
                                        <p:cTn id="45" dur="500" fill="hold"/>
                                        <p:tgtEl>
                                          <p:spTgt spid="5017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5017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5017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50179">
                                            <p:txEl>
                                              <p:pRg st="5" end="5"/>
                                            </p:txEl>
                                          </p:spTgt>
                                        </p:tgtEl>
                                        <p:attrNameLst>
                                          <p:attrName>ppt_y</p:attrName>
                                        </p:attrNameLst>
                                      </p:cBhvr>
                                      <p:tavLst>
                                        <p:tav tm="0">
                                          <p:val>
                                            <p:strVal val="#ppt_y"/>
                                          </p:val>
                                        </p:tav>
                                        <p:tav tm="100000">
                                          <p:val>
                                            <p:strVal val="#ppt_y"/>
                                          </p:val>
                                        </p:tav>
                                      </p:tavLst>
                                    </p:anim>
                                  </p:childTnLst>
                                </p:cTn>
                              </p:par>
                              <p:par>
                                <p:cTn id="49" presetID="23" presetClass="entr" presetSubtype="16" fill="hold" nodeType="withEffect">
                                  <p:stCondLst>
                                    <p:cond delay="0"/>
                                  </p:stCondLst>
                                  <p:childTnLst>
                                    <p:set>
                                      <p:cBhvr>
                                        <p:cTn id="50" dur="1" fill="hold">
                                          <p:stCondLst>
                                            <p:cond delay="0"/>
                                          </p:stCondLst>
                                        </p:cTn>
                                        <p:tgtEl>
                                          <p:spTgt spid="50180"/>
                                        </p:tgtEl>
                                        <p:attrNameLst>
                                          <p:attrName>style.visibility</p:attrName>
                                        </p:attrNameLst>
                                      </p:cBhvr>
                                      <p:to>
                                        <p:strVal val="visible"/>
                                      </p:to>
                                    </p:set>
                                    <p:anim calcmode="lin" valueType="num">
                                      <p:cBhvr>
                                        <p:cTn id="51" dur="500" fill="hold"/>
                                        <p:tgtEl>
                                          <p:spTgt spid="50180"/>
                                        </p:tgtEl>
                                        <p:attrNameLst>
                                          <p:attrName>ppt_w</p:attrName>
                                        </p:attrNameLst>
                                      </p:cBhvr>
                                      <p:tavLst>
                                        <p:tav tm="0">
                                          <p:val>
                                            <p:fltVal val="0"/>
                                          </p:val>
                                        </p:tav>
                                        <p:tav tm="100000">
                                          <p:val>
                                            <p:strVal val="#ppt_w"/>
                                          </p:val>
                                        </p:tav>
                                      </p:tavLst>
                                    </p:anim>
                                    <p:anim calcmode="lin" valueType="num">
                                      <p:cBhvr>
                                        <p:cTn id="52" dur="500" fill="hold"/>
                                        <p:tgtEl>
                                          <p:spTgt spid="50180"/>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9" presetClass="entr" presetSubtype="0" accel="100000" fill="hold" grpId="0" nodeType="clickEffect">
                                  <p:stCondLst>
                                    <p:cond delay="0"/>
                                  </p:stCondLst>
                                  <p:childTnLst>
                                    <p:set>
                                      <p:cBhvr>
                                        <p:cTn id="56" dur="1" fill="hold">
                                          <p:stCondLst>
                                            <p:cond delay="0"/>
                                          </p:stCondLst>
                                        </p:cTn>
                                        <p:tgtEl>
                                          <p:spTgt spid="50179">
                                            <p:txEl>
                                              <p:pRg st="7" end="7"/>
                                            </p:txEl>
                                          </p:spTgt>
                                        </p:tgtEl>
                                        <p:attrNameLst>
                                          <p:attrName>style.visibility</p:attrName>
                                        </p:attrNameLst>
                                      </p:cBhvr>
                                      <p:to>
                                        <p:strVal val="visible"/>
                                      </p:to>
                                    </p:set>
                                    <p:anim calcmode="lin" valueType="num">
                                      <p:cBhvr>
                                        <p:cTn id="57" dur="500" fill="hold"/>
                                        <p:tgtEl>
                                          <p:spTgt spid="50179">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50179">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50179">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501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9" presetClass="entr" presetSubtype="0" accel="100000" fill="hold" grpId="0" nodeType="clickEffect">
                                  <p:stCondLst>
                                    <p:cond delay="0"/>
                                  </p:stCondLst>
                                  <p:childTnLst>
                                    <p:set>
                                      <p:cBhvr>
                                        <p:cTn id="64" dur="1" fill="hold">
                                          <p:stCondLst>
                                            <p:cond delay="0"/>
                                          </p:stCondLst>
                                        </p:cTn>
                                        <p:tgtEl>
                                          <p:spTgt spid="50179">
                                            <p:txEl>
                                              <p:pRg st="8" end="8"/>
                                            </p:txEl>
                                          </p:spTgt>
                                        </p:tgtEl>
                                        <p:attrNameLst>
                                          <p:attrName>style.visibility</p:attrName>
                                        </p:attrNameLst>
                                      </p:cBhvr>
                                      <p:to>
                                        <p:strVal val="visible"/>
                                      </p:to>
                                    </p:set>
                                    <p:anim calcmode="lin" valueType="num">
                                      <p:cBhvr>
                                        <p:cTn id="65" dur="500" fill="hold"/>
                                        <p:tgtEl>
                                          <p:spTgt spid="50179">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50179">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50179">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5017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9" presetClass="entr" presetSubtype="0" accel="100000" fill="hold" grpId="0" nodeType="clickEffect">
                                  <p:stCondLst>
                                    <p:cond delay="0"/>
                                  </p:stCondLst>
                                  <p:childTnLst>
                                    <p:set>
                                      <p:cBhvr>
                                        <p:cTn id="72" dur="1" fill="hold">
                                          <p:stCondLst>
                                            <p:cond delay="0"/>
                                          </p:stCondLst>
                                        </p:cTn>
                                        <p:tgtEl>
                                          <p:spTgt spid="50179">
                                            <p:txEl>
                                              <p:pRg st="9" end="9"/>
                                            </p:txEl>
                                          </p:spTgt>
                                        </p:tgtEl>
                                        <p:attrNameLst>
                                          <p:attrName>style.visibility</p:attrName>
                                        </p:attrNameLst>
                                      </p:cBhvr>
                                      <p:to>
                                        <p:strVal val="visible"/>
                                      </p:to>
                                    </p:set>
                                    <p:anim calcmode="lin" valueType="num">
                                      <p:cBhvr>
                                        <p:cTn id="73" dur="500" fill="hold"/>
                                        <p:tgtEl>
                                          <p:spTgt spid="50179">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50179">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50179">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5017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eaLnBrk="1" hangingPunct="1">
              <a:defRPr/>
            </a:pPr>
            <a:r>
              <a:rPr lang="de-DE" u="sng" dirty="0">
                <a:solidFill>
                  <a:srgbClr val="00FF00"/>
                </a:solidFill>
              </a:rPr>
              <a:t>Emotionale Schulreife IV</a:t>
            </a:r>
          </a:p>
        </p:txBody>
      </p:sp>
      <p:sp>
        <p:nvSpPr>
          <p:cNvPr id="86020" name="Rectangle 4"/>
          <p:cNvSpPr>
            <a:spLocks noChangeArrowheads="1"/>
          </p:cNvSpPr>
          <p:nvPr/>
        </p:nvSpPr>
        <p:spPr bwMode="auto">
          <a:xfrm>
            <a:off x="1625600" y="2781300"/>
            <a:ext cx="5538788" cy="1311275"/>
          </a:xfrm>
          <a:prstGeom prst="rect">
            <a:avLst/>
          </a:prstGeom>
          <a:solidFill>
            <a:srgbClr val="99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algn="ctr" eaLnBrk="1" hangingPunct="1">
              <a:spcBef>
                <a:spcPct val="0"/>
              </a:spcBef>
              <a:buClrTx/>
              <a:buFontTx/>
              <a:buNone/>
            </a:pPr>
            <a:r>
              <a:rPr lang="de-DE" altLang="de-DE" sz="4000"/>
              <a:t>„Ihr Kind sollte sich auf die Schule freuen“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6020"/>
                                        </p:tgtEl>
                                        <p:attrNameLst>
                                          <p:attrName>style.visibility</p:attrName>
                                        </p:attrNameLst>
                                      </p:cBhvr>
                                      <p:to>
                                        <p:strVal val="visible"/>
                                      </p:to>
                                    </p:set>
                                    <p:anim by="(-#ppt_w*2)" calcmode="lin" valueType="num">
                                      <p:cBhvr rctx="PPT">
                                        <p:cTn id="7" dur="500" autoRev="1" fill="hold">
                                          <p:stCondLst>
                                            <p:cond delay="0"/>
                                          </p:stCondLst>
                                        </p:cTn>
                                        <p:tgtEl>
                                          <p:spTgt spid="86020"/>
                                        </p:tgtEl>
                                        <p:attrNameLst>
                                          <p:attrName>ppt_w</p:attrName>
                                        </p:attrNameLst>
                                      </p:cBhvr>
                                    </p:anim>
                                    <p:anim by="(#ppt_w*0.50)" calcmode="lin" valueType="num">
                                      <p:cBhvr>
                                        <p:cTn id="8" dur="500" decel="50000" autoRev="1" fill="hold">
                                          <p:stCondLst>
                                            <p:cond delay="0"/>
                                          </p:stCondLst>
                                        </p:cTn>
                                        <p:tgtEl>
                                          <p:spTgt spid="86020"/>
                                        </p:tgtEl>
                                        <p:attrNameLst>
                                          <p:attrName>ppt_x</p:attrName>
                                        </p:attrNameLst>
                                      </p:cBhvr>
                                    </p:anim>
                                    <p:anim from="(-#ppt_h/2)" to="(#ppt_y)" calcmode="lin" valueType="num">
                                      <p:cBhvr>
                                        <p:cTn id="9" dur="1000" fill="hold">
                                          <p:stCondLst>
                                            <p:cond delay="0"/>
                                          </p:stCondLst>
                                        </p:cTn>
                                        <p:tgtEl>
                                          <p:spTgt spid="86020"/>
                                        </p:tgtEl>
                                        <p:attrNameLst>
                                          <p:attrName>ppt_y</p:attrName>
                                        </p:attrNameLst>
                                      </p:cBhvr>
                                    </p:anim>
                                    <p:animRot by="21600000">
                                      <p:cBhvr>
                                        <p:cTn id="10" dur="1000" fill="hold">
                                          <p:stCondLst>
                                            <p:cond delay="0"/>
                                          </p:stCondLst>
                                        </p:cTn>
                                        <p:tgtEl>
                                          <p:spTgt spid="860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eaLnBrk="1" hangingPunct="1">
              <a:defRPr/>
            </a:pPr>
            <a:r>
              <a:rPr lang="de-DE" u="sng" dirty="0">
                <a:solidFill>
                  <a:srgbClr val="00FF00"/>
                </a:solidFill>
              </a:rPr>
              <a:t>Termine 2021</a:t>
            </a:r>
          </a:p>
        </p:txBody>
      </p:sp>
      <p:sp>
        <p:nvSpPr>
          <p:cNvPr id="4" name="Rectangle 2">
            <a:extLst>
              <a:ext uri="{FF2B5EF4-FFF2-40B4-BE49-F238E27FC236}">
                <a16:creationId xmlns:a16="http://schemas.microsoft.com/office/drawing/2014/main" id="{5686AFC0-0F1F-4F29-B5EA-82ABC01E6DA6}"/>
              </a:ext>
            </a:extLst>
          </p:cNvPr>
          <p:cNvSpPr txBox="1">
            <a:spLocks noChangeArrowheads="1"/>
          </p:cNvSpPr>
          <p:nvPr/>
        </p:nvSpPr>
        <p:spPr bwMode="auto">
          <a:xfrm>
            <a:off x="838200" y="1916832"/>
            <a:ext cx="777240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9pPr>
          </a:lstStyle>
          <a:p>
            <a:pPr algn="ctr" eaLnBrk="1" hangingPunct="1">
              <a:defRPr/>
            </a:pPr>
            <a:r>
              <a:rPr lang="de-DE" sz="3200" kern="0" dirty="0">
                <a:solidFill>
                  <a:srgbClr val="FFFF00"/>
                </a:solidFill>
              </a:rPr>
              <a:t>Anmeldetage an der Kirnbach-Grundschule</a:t>
            </a:r>
          </a:p>
          <a:p>
            <a:pPr algn="ctr" eaLnBrk="1" hangingPunct="1">
              <a:defRPr/>
            </a:pPr>
            <a:r>
              <a:rPr lang="de-DE" sz="3200" kern="0" dirty="0">
                <a:solidFill>
                  <a:srgbClr val="FFFF00"/>
                </a:solidFill>
              </a:rPr>
              <a:t>am Dienstag, den 23.03.21 und am Mittwoch, den 24.03.21</a:t>
            </a:r>
          </a:p>
        </p:txBody>
      </p:sp>
      <p:sp>
        <p:nvSpPr>
          <p:cNvPr id="5" name="Rectangle 2">
            <a:extLst>
              <a:ext uri="{FF2B5EF4-FFF2-40B4-BE49-F238E27FC236}">
                <a16:creationId xmlns:a16="http://schemas.microsoft.com/office/drawing/2014/main" id="{6069DE65-B843-476F-96F2-10E6F592DB3B}"/>
              </a:ext>
            </a:extLst>
          </p:cNvPr>
          <p:cNvSpPr txBox="1">
            <a:spLocks noChangeArrowheads="1"/>
          </p:cNvSpPr>
          <p:nvPr/>
        </p:nvSpPr>
        <p:spPr bwMode="auto">
          <a:xfrm>
            <a:off x="251520" y="4509120"/>
            <a:ext cx="8420472" cy="75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9pPr>
          </a:lstStyle>
          <a:p>
            <a:pPr algn="ctr" eaLnBrk="1" hangingPunct="1">
              <a:defRPr/>
            </a:pPr>
            <a:r>
              <a:rPr lang="de-DE" sz="2000" kern="0" dirty="0">
                <a:solidFill>
                  <a:srgbClr val="FFC000"/>
                </a:solidFill>
              </a:rPr>
              <a:t>Die genaue Einteilung bei der Anmeldung nach Kindergarten erfahren Sie rechtzeitig über diesen oder über einen Brief von uns</a:t>
            </a:r>
          </a:p>
        </p:txBody>
      </p:sp>
    </p:spTree>
    <p:extLst>
      <p:ext uri="{BB962C8B-B14F-4D97-AF65-F5344CB8AC3E}">
        <p14:creationId xmlns:p14="http://schemas.microsoft.com/office/powerpoint/2010/main" val="359844480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j04022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323850" y="5516563"/>
            <a:ext cx="84978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eaLnBrk="1" hangingPunct="1">
              <a:spcBef>
                <a:spcPct val="50000"/>
              </a:spcBef>
              <a:buClrTx/>
              <a:buFontTx/>
              <a:buNone/>
            </a:pPr>
            <a:r>
              <a:rPr lang="de-DE" altLang="de-DE" sz="2400" dirty="0">
                <a:solidFill>
                  <a:schemeClr val="accent1"/>
                </a:solidFill>
              </a:rPr>
              <a:t>Bitte bedenken:</a:t>
            </a:r>
          </a:p>
          <a:p>
            <a:pPr eaLnBrk="1" hangingPunct="1">
              <a:spcBef>
                <a:spcPct val="50000"/>
              </a:spcBef>
              <a:buClrTx/>
              <a:buFontTx/>
              <a:buNone/>
            </a:pPr>
            <a:r>
              <a:rPr lang="de-DE" altLang="de-DE" sz="2400" dirty="0">
                <a:solidFill>
                  <a:schemeClr val="accent1"/>
                </a:solidFill>
              </a:rPr>
              <a:t>Eine Pflanze wächst nicht schneller, wenn man daran zieht!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5605"/>
                                        </p:tgtEl>
                                        <p:attrNameLst>
                                          <p:attrName>style.visibility</p:attrName>
                                        </p:attrNameLst>
                                      </p:cBhvr>
                                      <p:to>
                                        <p:strVal val="visible"/>
                                      </p:to>
                                    </p:set>
                                    <p:anim calcmode="lin" valueType="num">
                                      <p:cBhvr>
                                        <p:cTn id="7" dur="1000" fill="hold"/>
                                        <p:tgtEl>
                                          <p:spTgt spid="25605"/>
                                        </p:tgtEl>
                                        <p:attrNameLst>
                                          <p:attrName>ppt_w</p:attrName>
                                        </p:attrNameLst>
                                      </p:cBhvr>
                                      <p:tavLst>
                                        <p:tav tm="0">
                                          <p:val>
                                            <p:fltVal val="0"/>
                                          </p:val>
                                        </p:tav>
                                        <p:tav tm="100000">
                                          <p:val>
                                            <p:strVal val="#ppt_w"/>
                                          </p:val>
                                        </p:tav>
                                      </p:tavLst>
                                    </p:anim>
                                    <p:anim calcmode="lin" valueType="num">
                                      <p:cBhvr>
                                        <p:cTn id="8" dur="1000" fill="hold"/>
                                        <p:tgtEl>
                                          <p:spTgt spid="25605"/>
                                        </p:tgtEl>
                                        <p:attrNameLst>
                                          <p:attrName>ppt_h</p:attrName>
                                        </p:attrNameLst>
                                      </p:cBhvr>
                                      <p:tavLst>
                                        <p:tav tm="0">
                                          <p:val>
                                            <p:fltVal val="0"/>
                                          </p:val>
                                        </p:tav>
                                        <p:tav tm="100000">
                                          <p:val>
                                            <p:strVal val="#ppt_h"/>
                                          </p:val>
                                        </p:tav>
                                      </p:tavLst>
                                    </p:anim>
                                    <p:anim calcmode="lin" valueType="num">
                                      <p:cBhvr>
                                        <p:cTn id="9" dur="1000" fill="hold"/>
                                        <p:tgtEl>
                                          <p:spTgt spid="25605"/>
                                        </p:tgtEl>
                                        <p:attrNameLst>
                                          <p:attrName>style.rotation</p:attrName>
                                        </p:attrNameLst>
                                      </p:cBhvr>
                                      <p:tavLst>
                                        <p:tav tm="0">
                                          <p:val>
                                            <p:fltVal val="90"/>
                                          </p:val>
                                        </p:tav>
                                        <p:tav tm="100000">
                                          <p:val>
                                            <p:fltVal val="0"/>
                                          </p:val>
                                        </p:tav>
                                      </p:tavLst>
                                    </p:anim>
                                    <p:animEffect transition="in" filter="fade">
                                      <p:cBhvr>
                                        <p:cTn id="10" dur="1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4213" y="609600"/>
            <a:ext cx="7926387" cy="5195888"/>
          </a:xfrm>
        </p:spPr>
        <p:txBody>
          <a:bodyPr/>
          <a:lstStyle/>
          <a:p>
            <a:pPr eaLnBrk="1" hangingPunct="1">
              <a:defRPr/>
            </a:pPr>
            <a:r>
              <a:rPr lang="de-DE" dirty="0">
                <a:solidFill>
                  <a:schemeClr val="accent1"/>
                </a:solidFill>
                <a:latin typeface="Calligraph421 BT" pitchFamily="66" charset="0"/>
              </a:rPr>
              <a:t>Erziehung, das ist das Einfachste von der Welt – </a:t>
            </a:r>
            <a:br>
              <a:rPr lang="de-DE" dirty="0">
                <a:solidFill>
                  <a:schemeClr val="accent1"/>
                </a:solidFill>
                <a:latin typeface="Calligraph421 BT" pitchFamily="66" charset="0"/>
              </a:rPr>
            </a:br>
            <a:r>
              <a:rPr lang="de-DE" dirty="0">
                <a:solidFill>
                  <a:schemeClr val="accent1"/>
                </a:solidFill>
                <a:latin typeface="Calligraph421 BT" pitchFamily="66" charset="0"/>
              </a:rPr>
              <a:t>mit erzogenen Eltern</a:t>
            </a:r>
            <a:br>
              <a:rPr lang="de-DE" dirty="0">
                <a:solidFill>
                  <a:schemeClr val="accent1"/>
                </a:solidFill>
              </a:rPr>
            </a:br>
            <a:r>
              <a:rPr lang="de-DE" dirty="0">
                <a:solidFill>
                  <a:schemeClr val="accent1"/>
                </a:solidFill>
              </a:rPr>
              <a:t>						</a:t>
            </a:r>
            <a:r>
              <a:rPr lang="de-DE" sz="1600" dirty="0">
                <a:solidFill>
                  <a:schemeClr val="accent1"/>
                </a:solidFill>
                <a:latin typeface="Calligraph421 BT" pitchFamily="66" charset="0"/>
              </a:rPr>
              <a:t>J.W. von Goethe</a:t>
            </a:r>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724400"/>
            <a:ext cx="137953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p:cTn id="7" dur="2000" fill="hold"/>
                                        <p:tgtEl>
                                          <p:spTgt spid="83972"/>
                                        </p:tgtEl>
                                        <p:attrNameLst>
                                          <p:attrName>ppt_w</p:attrName>
                                        </p:attrNameLst>
                                      </p:cBhvr>
                                      <p:tavLst>
                                        <p:tav tm="0">
                                          <p:val>
                                            <p:fltVal val="0"/>
                                          </p:val>
                                        </p:tav>
                                        <p:tav tm="100000">
                                          <p:val>
                                            <p:strVal val="#ppt_w"/>
                                          </p:val>
                                        </p:tav>
                                      </p:tavLst>
                                    </p:anim>
                                    <p:anim calcmode="lin" valueType="num">
                                      <p:cBhvr>
                                        <p:cTn id="8" dur="2000" fill="hold"/>
                                        <p:tgtEl>
                                          <p:spTgt spid="839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3970"/>
                                        </p:tgtEl>
                                        <p:attrNameLst>
                                          <p:attrName>style.visibility</p:attrName>
                                        </p:attrNameLst>
                                      </p:cBhvr>
                                      <p:to>
                                        <p:strVal val="visible"/>
                                      </p:to>
                                    </p:set>
                                    <p:animEffect transition="in" filter="fade">
                                      <p:cBhvr>
                                        <p:cTn id="13" dur="3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265488" y="620713"/>
            <a:ext cx="6346825" cy="1800225"/>
          </a:xfrm>
        </p:spPr>
        <p:txBody>
          <a:bodyPr>
            <a:normAutofit/>
          </a:bodyPr>
          <a:lstStyle/>
          <a:p>
            <a:pPr eaLnBrk="1" hangingPunct="1">
              <a:defRPr/>
            </a:pPr>
            <a:r>
              <a:rPr lang="de-DE" dirty="0">
                <a:latin typeface="Estrangelo Edessa" pitchFamily="66" charset="0"/>
                <a:cs typeface="Estrangelo Edessa" pitchFamily="66" charset="0"/>
              </a:rPr>
              <a:t>Sind Sie als Eltern</a:t>
            </a:r>
            <a:br>
              <a:rPr lang="de-DE" dirty="0">
                <a:latin typeface="Estrangelo Edessa" pitchFamily="66" charset="0"/>
                <a:cs typeface="Estrangelo Edessa" pitchFamily="66" charset="0"/>
              </a:rPr>
            </a:br>
            <a:r>
              <a:rPr lang="de-DE" dirty="0">
                <a:latin typeface="Estrangelo Edessa" pitchFamily="66" charset="0"/>
                <a:cs typeface="Estrangelo Edessa" pitchFamily="66" charset="0"/>
              </a:rPr>
              <a:t>   reif für die Schule?</a:t>
            </a:r>
          </a:p>
        </p:txBody>
      </p:sp>
      <p:sp>
        <p:nvSpPr>
          <p:cNvPr id="10243" name="Rectangle 3"/>
          <p:cNvSpPr>
            <a:spLocks noGrp="1" noChangeArrowheads="1"/>
          </p:cNvSpPr>
          <p:nvPr>
            <p:ph type="subTitle" idx="1"/>
          </p:nvPr>
        </p:nvSpPr>
        <p:spPr>
          <a:xfrm>
            <a:off x="1835150" y="4508500"/>
            <a:ext cx="5608638" cy="1081088"/>
          </a:xfrm>
        </p:spPr>
        <p:txBody>
          <a:bodyPr>
            <a:normAutofit fontScale="70000" lnSpcReduction="20000"/>
          </a:bodyPr>
          <a:lstStyle/>
          <a:p>
            <a:pPr eaLnBrk="1" hangingPunct="1">
              <a:defRPr/>
            </a:pPr>
            <a:r>
              <a:rPr lang="de-DE" sz="4400" dirty="0">
                <a:solidFill>
                  <a:schemeClr val="tx2"/>
                </a:solidFill>
                <a:effectLst>
                  <a:outerShdw blurRad="38100" dist="38100" dir="2700000" algn="tl">
                    <a:srgbClr val="000000"/>
                  </a:outerShdw>
                </a:effectLst>
                <a:latin typeface="Estrangelo Edessa" pitchFamily="66" charset="0"/>
                <a:cs typeface="Estrangelo Edessa" pitchFamily="66" charset="0"/>
              </a:rPr>
              <a:t>Voraussetzungen, </a:t>
            </a:r>
          </a:p>
          <a:p>
            <a:pPr eaLnBrk="1" hangingPunct="1">
              <a:defRPr/>
            </a:pPr>
            <a:r>
              <a:rPr lang="de-DE" sz="4400" dirty="0">
                <a:solidFill>
                  <a:schemeClr val="tx2"/>
                </a:solidFill>
                <a:effectLst>
                  <a:outerShdw blurRad="38100" dist="38100" dir="2700000" algn="tl">
                    <a:srgbClr val="000000"/>
                  </a:outerShdw>
                </a:effectLst>
                <a:latin typeface="Estrangelo Edessa" pitchFamily="66" charset="0"/>
                <a:cs typeface="Estrangelo Edessa" pitchFamily="66" charset="0"/>
              </a:rPr>
              <a:t>die die Eltern haben sollten</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2781300"/>
            <a:ext cx="2000250"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Effect transition="in" filter="fade">
                                      <p:cBhvr>
                                        <p:cTn id="9" dur="500"/>
                                        <p:tgtEl>
                                          <p:spTgt spid="10244"/>
                                        </p:tgtEl>
                                      </p:cBhvr>
                                    </p:animEffect>
                                  </p:childTnLst>
                                </p:cTn>
                              </p:par>
                            </p:childTnLst>
                          </p:cTn>
                        </p:par>
                        <p:par>
                          <p:cTn id="10" fill="hold" nodeType="afterGroup">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10242"/>
                                        </p:tgtEl>
                                        <p:attrNameLst>
                                          <p:attrName>style.visibility</p:attrName>
                                        </p:attrNameLst>
                                      </p:cBhvr>
                                      <p:to>
                                        <p:strVal val="visible"/>
                                      </p:to>
                                    </p:set>
                                    <p:anim calcmode="lin" valueType="num">
                                      <p:cBhvr>
                                        <p:cTn id="13" dur="1000" fill="hold"/>
                                        <p:tgtEl>
                                          <p:spTgt spid="10242"/>
                                        </p:tgtEl>
                                        <p:attrNameLst>
                                          <p:attrName>ppt_w</p:attrName>
                                        </p:attrNameLst>
                                      </p:cBhvr>
                                      <p:tavLst>
                                        <p:tav tm="0">
                                          <p:val>
                                            <p:fltVal val="0"/>
                                          </p:val>
                                        </p:tav>
                                        <p:tav tm="100000">
                                          <p:val>
                                            <p:strVal val="#ppt_w"/>
                                          </p:val>
                                        </p:tav>
                                      </p:tavLst>
                                    </p:anim>
                                    <p:anim calcmode="lin" valueType="num">
                                      <p:cBhvr>
                                        <p:cTn id="14" dur="1000" fill="hold"/>
                                        <p:tgtEl>
                                          <p:spTgt spid="10242"/>
                                        </p:tgtEl>
                                        <p:attrNameLst>
                                          <p:attrName>ppt_h</p:attrName>
                                        </p:attrNameLst>
                                      </p:cBhvr>
                                      <p:tavLst>
                                        <p:tav tm="0">
                                          <p:val>
                                            <p:fltVal val="0"/>
                                          </p:val>
                                        </p:tav>
                                        <p:tav tm="100000">
                                          <p:val>
                                            <p:strVal val="#ppt_h"/>
                                          </p:val>
                                        </p:tav>
                                      </p:tavLst>
                                    </p:anim>
                                    <p:anim calcmode="lin" valueType="num">
                                      <p:cBhvr>
                                        <p:cTn id="15" dur="1000" fill="hold"/>
                                        <p:tgtEl>
                                          <p:spTgt spid="10242"/>
                                        </p:tgtEl>
                                        <p:attrNameLst>
                                          <p:attrName>style.rotation</p:attrName>
                                        </p:attrNameLst>
                                      </p:cBhvr>
                                      <p:tavLst>
                                        <p:tav tm="0">
                                          <p:val>
                                            <p:fltVal val="90"/>
                                          </p:val>
                                        </p:tav>
                                        <p:tav tm="100000">
                                          <p:val>
                                            <p:fltVal val="0"/>
                                          </p:val>
                                        </p:tav>
                                      </p:tavLst>
                                    </p:anim>
                                    <p:animEffect transition="in" filter="fade">
                                      <p:cBhvr>
                                        <p:cTn id="16" dur="1000"/>
                                        <p:tgtEl>
                                          <p:spTgt spid="10242"/>
                                        </p:tgtEl>
                                      </p:cBhvr>
                                    </p:animEffect>
                                  </p:childTnLst>
                                </p:cTn>
                              </p:par>
                            </p:childTnLst>
                          </p:cTn>
                        </p:par>
                        <p:par>
                          <p:cTn id="17" fill="hold" nodeType="afterGroup">
                            <p:stCondLst>
                              <p:cond delay="310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10243">
                                            <p:txEl>
                                              <p:pRg st="0" end="0"/>
                                            </p:txEl>
                                          </p:spTgt>
                                        </p:tgtEl>
                                        <p:attrNameLst>
                                          <p:attrName>style.visibility</p:attrName>
                                        </p:attrNameLst>
                                      </p:cBhvr>
                                      <p:to>
                                        <p:strVal val="visible"/>
                                      </p:to>
                                    </p:set>
                                    <p:anim calcmode="lin" valueType="num">
                                      <p:cBhvr>
                                        <p:cTn id="20" dur="10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024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024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0243">
                                            <p:txEl>
                                              <p:pRg st="0" end="0"/>
                                            </p:txEl>
                                          </p:spTgt>
                                        </p:tgtEl>
                                      </p:cBhvr>
                                    </p:animEffect>
                                  </p:childTnLst>
                                </p:cTn>
                              </p:par>
                            </p:childTnLst>
                          </p:cTn>
                        </p:par>
                        <p:par>
                          <p:cTn id="24" fill="hold" nodeType="afterGroup">
                            <p:stCondLst>
                              <p:cond delay="485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10243">
                                            <p:txEl>
                                              <p:pRg st="1" end="1"/>
                                            </p:txEl>
                                          </p:spTgt>
                                        </p:tgtEl>
                                        <p:attrNameLst>
                                          <p:attrName>style.visibility</p:attrName>
                                        </p:attrNameLst>
                                      </p:cBhvr>
                                      <p:to>
                                        <p:strVal val="visible"/>
                                      </p:to>
                                    </p:set>
                                    <p:anim calcmode="lin" valueType="num">
                                      <p:cBhvr>
                                        <p:cTn id="27" dur="10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1024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10243">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E332286-476B-482D-AC93-9AA43E653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88640"/>
            <a:ext cx="4120905" cy="5373216"/>
          </a:xfrm>
          <a:prstGeom prst="rect">
            <a:avLst/>
          </a:prstGeom>
        </p:spPr>
      </p:pic>
    </p:spTree>
    <p:extLst>
      <p:ext uri="{BB962C8B-B14F-4D97-AF65-F5344CB8AC3E}">
        <p14:creationId xmlns:p14="http://schemas.microsoft.com/office/powerpoint/2010/main" val="69674188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524177C-FBCB-4DEB-B130-1F9B8773EE27}"/>
              </a:ext>
            </a:extLst>
          </p:cNvPr>
          <p:cNvSpPr txBox="1"/>
          <p:nvPr/>
        </p:nvSpPr>
        <p:spPr>
          <a:xfrm>
            <a:off x="179512" y="332656"/>
            <a:ext cx="8784976" cy="5016758"/>
          </a:xfrm>
          <a:prstGeom prst="rect">
            <a:avLst/>
          </a:prstGeom>
          <a:noFill/>
        </p:spPr>
        <p:txBody>
          <a:bodyPr wrap="square" rtlCol="0">
            <a:spAutoFit/>
          </a:bodyPr>
          <a:lstStyle/>
          <a:p>
            <a:pPr algn="just"/>
            <a:r>
              <a:rPr lang="de-DE" sz="2000" dirty="0">
                <a:latin typeface="+mn-lt"/>
              </a:rPr>
              <a:t>Ob Erziehung gelingt, ist immer eine Frage der Wertung. Dabei enthält der ungeschriebene Vertrag, den Eltern mit  ihren Kindern schließen, stets die üblichen Klauseln:</a:t>
            </a:r>
          </a:p>
          <a:p>
            <a:pPr algn="just"/>
            <a:r>
              <a:rPr lang="de-DE" sz="2000" dirty="0">
                <a:latin typeface="+mn-lt"/>
              </a:rPr>
              <a:t> </a:t>
            </a:r>
          </a:p>
          <a:p>
            <a:pPr algn="just"/>
            <a:r>
              <a:rPr lang="de-DE" sz="2000" dirty="0">
                <a:latin typeface="+mn-lt"/>
              </a:rPr>
              <a:t>„Wir wollen uns lieben und achten und gegenseitig helfen. Wir wollen regelmäßig Oma besuchen und nicht so viel streiten und viel Freude haben. Wir wollen jeder im eigenen Bett schlafen und Konﬂikte in gegenseitigem Respekt lösen, voller Empathie und Wohlwollen. Wir wollen einfach glücklich sein und glücklich bleiben, jetzt und für immer und in alle Ewigkeit.“  </a:t>
            </a:r>
          </a:p>
          <a:p>
            <a:pPr algn="just"/>
            <a:r>
              <a:rPr lang="de-DE" sz="2000" dirty="0">
                <a:latin typeface="+mn-lt"/>
              </a:rPr>
              <a:t>Die weiteren Bedingungen des Erziehungsvertrages finden sich im Kleingedruckten: „Eltern sind ihren Kindern gegenüber weisungsbefugt, vielleicht auch umgekehrt, keine Ahnung, Genaueres regelt das Leben. Mal sehen, wie es so läuft.“ </a:t>
            </a:r>
          </a:p>
          <a:p>
            <a:pPr algn="just"/>
            <a:endParaRPr lang="de-DE" sz="2000" dirty="0">
              <a:latin typeface="+mn-lt"/>
            </a:endParaRPr>
          </a:p>
          <a:p>
            <a:pPr algn="just"/>
            <a:r>
              <a:rPr lang="de-DE" sz="2000" dirty="0">
                <a:solidFill>
                  <a:srgbClr val="FFFF00"/>
                </a:solidFill>
                <a:latin typeface="+mn-lt"/>
              </a:rPr>
              <a:t>Und dann läuft es ganz anders als erwartet.“ </a:t>
            </a:r>
            <a:r>
              <a:rPr lang="de-DE" dirty="0">
                <a:solidFill>
                  <a:srgbClr val="FFFF00"/>
                </a:solidFill>
              </a:rPr>
              <a:t> </a:t>
            </a:r>
          </a:p>
        </p:txBody>
      </p:sp>
    </p:spTree>
    <p:extLst>
      <p:ext uri="{BB962C8B-B14F-4D97-AF65-F5344CB8AC3E}">
        <p14:creationId xmlns:p14="http://schemas.microsoft.com/office/powerpoint/2010/main" val="20918285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49BF2C-77EA-4DB5-8867-9ADD75B93441}"/>
              </a:ext>
            </a:extLst>
          </p:cNvPr>
          <p:cNvSpPr>
            <a:spLocks noGrp="1" noChangeArrowheads="1"/>
          </p:cNvSpPr>
          <p:nvPr>
            <p:ph type="ctrTitle"/>
          </p:nvPr>
        </p:nvSpPr>
        <p:spPr>
          <a:xfrm>
            <a:off x="323528" y="260648"/>
            <a:ext cx="6346825" cy="1800225"/>
          </a:xfrm>
        </p:spPr>
        <p:txBody>
          <a:bodyPr>
            <a:normAutofit/>
          </a:bodyPr>
          <a:lstStyle/>
          <a:p>
            <a:pPr eaLnBrk="1" hangingPunct="1">
              <a:defRPr/>
            </a:pPr>
            <a:r>
              <a:rPr lang="de-DE" dirty="0">
                <a:solidFill>
                  <a:srgbClr val="00CC99"/>
                </a:solidFill>
                <a:latin typeface="Estrangelo Edessa" pitchFamily="66" charset="0"/>
                <a:cs typeface="Estrangelo Edessa" pitchFamily="66" charset="0"/>
              </a:rPr>
              <a:t>Sind Sie …</a:t>
            </a:r>
          </a:p>
        </p:txBody>
      </p:sp>
      <p:sp>
        <p:nvSpPr>
          <p:cNvPr id="4" name="Rectangle 2">
            <a:extLst>
              <a:ext uri="{FF2B5EF4-FFF2-40B4-BE49-F238E27FC236}">
                <a16:creationId xmlns:a16="http://schemas.microsoft.com/office/drawing/2014/main" id="{1EC144F9-44CF-4BDA-BD45-C7B782D9A5DC}"/>
              </a:ext>
            </a:extLst>
          </p:cNvPr>
          <p:cNvSpPr txBox="1">
            <a:spLocks noChangeArrowheads="1"/>
          </p:cNvSpPr>
          <p:nvPr/>
        </p:nvSpPr>
        <p:spPr bwMode="auto">
          <a:xfrm>
            <a:off x="2339752" y="1556792"/>
            <a:ext cx="634682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normAutofit/>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9pPr>
          </a:lstStyle>
          <a:p>
            <a:pPr eaLnBrk="1" hangingPunct="1">
              <a:defRPr/>
            </a:pPr>
            <a:r>
              <a:rPr lang="de-DE" kern="0" dirty="0">
                <a:solidFill>
                  <a:srgbClr val="FF33CC"/>
                </a:solidFill>
                <a:latin typeface="Estrangelo Edessa" pitchFamily="66" charset="0"/>
                <a:cs typeface="Estrangelo Edessa" pitchFamily="66" charset="0"/>
              </a:rPr>
              <a:t>Zirkuseltern?</a:t>
            </a:r>
          </a:p>
          <a:p>
            <a:pPr eaLnBrk="1" hangingPunct="1">
              <a:defRPr/>
            </a:pPr>
            <a:r>
              <a:rPr lang="de-DE" sz="2000" kern="0" dirty="0">
                <a:latin typeface="Estrangelo Edessa" pitchFamily="66" charset="0"/>
                <a:cs typeface="Estrangelo Edessa" pitchFamily="66" charset="0"/>
              </a:rPr>
              <a:t>(Ihre Kinder haben Sie dressiert?)</a:t>
            </a:r>
          </a:p>
        </p:txBody>
      </p:sp>
      <p:sp>
        <p:nvSpPr>
          <p:cNvPr id="5" name="Rectangle 2">
            <a:extLst>
              <a:ext uri="{FF2B5EF4-FFF2-40B4-BE49-F238E27FC236}">
                <a16:creationId xmlns:a16="http://schemas.microsoft.com/office/drawing/2014/main" id="{1A31E3EC-7641-4262-BF3F-34ECBA9328C8}"/>
              </a:ext>
            </a:extLst>
          </p:cNvPr>
          <p:cNvSpPr txBox="1">
            <a:spLocks noChangeArrowheads="1"/>
          </p:cNvSpPr>
          <p:nvPr/>
        </p:nvSpPr>
        <p:spPr bwMode="auto">
          <a:xfrm>
            <a:off x="2339751" y="2828279"/>
            <a:ext cx="634682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normAutofit/>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9pPr>
          </a:lstStyle>
          <a:p>
            <a:pPr eaLnBrk="1" hangingPunct="1">
              <a:defRPr/>
            </a:pPr>
            <a:r>
              <a:rPr lang="de-DE" kern="0" dirty="0">
                <a:solidFill>
                  <a:srgbClr val="00FF00"/>
                </a:solidFill>
                <a:latin typeface="Estrangelo Edessa" pitchFamily="66" charset="0"/>
                <a:cs typeface="Estrangelo Edessa" pitchFamily="66" charset="0"/>
              </a:rPr>
              <a:t>Helikoptereltern?</a:t>
            </a:r>
          </a:p>
          <a:p>
            <a:pPr eaLnBrk="1" hangingPunct="1">
              <a:defRPr/>
            </a:pPr>
            <a:r>
              <a:rPr lang="de-DE" sz="2000" kern="0" dirty="0">
                <a:latin typeface="Estrangelo Edessa" pitchFamily="66" charset="0"/>
                <a:cs typeface="Estrangelo Edessa" pitchFamily="66" charset="0"/>
              </a:rPr>
              <a:t>(Sie überwachen alles – notfalls mit GPS!)</a:t>
            </a:r>
          </a:p>
        </p:txBody>
      </p:sp>
      <p:sp>
        <p:nvSpPr>
          <p:cNvPr id="6" name="Rectangle 2">
            <a:extLst>
              <a:ext uri="{FF2B5EF4-FFF2-40B4-BE49-F238E27FC236}">
                <a16:creationId xmlns:a16="http://schemas.microsoft.com/office/drawing/2014/main" id="{E6D6F3CD-5157-4752-8116-68E5B212B5C4}"/>
              </a:ext>
            </a:extLst>
          </p:cNvPr>
          <p:cNvSpPr txBox="1">
            <a:spLocks noChangeArrowheads="1"/>
          </p:cNvSpPr>
          <p:nvPr/>
        </p:nvSpPr>
        <p:spPr bwMode="auto">
          <a:xfrm>
            <a:off x="2267744" y="4077072"/>
            <a:ext cx="669674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normAutofit fontScale="92500"/>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Comic Sans MS" pitchFamily="66" charset="0"/>
              </a:defRPr>
            </a:lvl9pPr>
          </a:lstStyle>
          <a:p>
            <a:pPr eaLnBrk="1" hangingPunct="1">
              <a:defRPr/>
            </a:pPr>
            <a:r>
              <a:rPr lang="de-DE" kern="0" dirty="0" err="1">
                <a:solidFill>
                  <a:srgbClr val="FF0000"/>
                </a:solidFill>
                <a:latin typeface="Estrangelo Edessa" pitchFamily="66" charset="0"/>
                <a:cs typeface="Estrangelo Edessa" pitchFamily="66" charset="0"/>
              </a:rPr>
              <a:t>Rasenmähereltern</a:t>
            </a:r>
            <a:r>
              <a:rPr lang="de-DE" kern="0" dirty="0">
                <a:solidFill>
                  <a:srgbClr val="FF0000"/>
                </a:solidFill>
                <a:latin typeface="Estrangelo Edessa" pitchFamily="66" charset="0"/>
                <a:cs typeface="Estrangelo Edessa" pitchFamily="66" charset="0"/>
              </a:rPr>
              <a:t>?</a:t>
            </a:r>
          </a:p>
          <a:p>
            <a:pPr eaLnBrk="1" hangingPunct="1">
              <a:defRPr/>
            </a:pPr>
            <a:r>
              <a:rPr lang="de-DE" sz="2000" kern="0" dirty="0">
                <a:latin typeface="Estrangelo Edessa" pitchFamily="66" charset="0"/>
                <a:cs typeface="Estrangelo Edessa" pitchFamily="66" charset="0"/>
              </a:rPr>
              <a:t>(Sie räumen jedes Steinchen für Ihr Kind aus dem Weg?)</a:t>
            </a:r>
          </a:p>
        </p:txBody>
      </p:sp>
    </p:spTree>
    <p:extLst>
      <p:ext uri="{BB962C8B-B14F-4D97-AF65-F5344CB8AC3E}">
        <p14:creationId xmlns:p14="http://schemas.microsoft.com/office/powerpoint/2010/main" val="13996501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44550" y="260350"/>
            <a:ext cx="7772400" cy="1143000"/>
          </a:xfrm>
        </p:spPr>
        <p:txBody>
          <a:bodyPr/>
          <a:lstStyle/>
          <a:p>
            <a:pPr eaLnBrk="1" hangingPunct="1">
              <a:defRPr/>
            </a:pPr>
            <a:r>
              <a:rPr lang="de-DE" dirty="0"/>
              <a:t>Kinder wollen in die Schule</a:t>
            </a:r>
          </a:p>
        </p:txBody>
      </p:sp>
      <p:sp>
        <p:nvSpPr>
          <p:cNvPr id="69635" name="Rectangle 3"/>
          <p:cNvSpPr>
            <a:spLocks noGrp="1" noChangeArrowheads="1"/>
          </p:cNvSpPr>
          <p:nvPr>
            <p:ph type="body" idx="1"/>
          </p:nvPr>
        </p:nvSpPr>
        <p:spPr>
          <a:xfrm>
            <a:off x="831850" y="1201738"/>
            <a:ext cx="7772400" cy="4267200"/>
          </a:xfrm>
        </p:spPr>
        <p:txBody>
          <a:bodyPr/>
          <a:lstStyle/>
          <a:p>
            <a:pPr eaLnBrk="1" hangingPunct="1">
              <a:lnSpc>
                <a:spcPct val="90000"/>
              </a:lnSpc>
              <a:buFontTx/>
              <a:buNone/>
            </a:pPr>
            <a:r>
              <a:rPr lang="de-DE" altLang="de-DE" sz="2800" dirty="0"/>
              <a:t>Deshalb sollten Sie…</a:t>
            </a:r>
          </a:p>
          <a:p>
            <a:pPr eaLnBrk="1" hangingPunct="1">
              <a:lnSpc>
                <a:spcPct val="90000"/>
              </a:lnSpc>
              <a:buClr>
                <a:srgbClr val="990033"/>
              </a:buClr>
              <a:buFont typeface="Wingdings" pitchFamily="2" charset="2"/>
              <a:buChar char="§"/>
            </a:pPr>
            <a:r>
              <a:rPr lang="de-DE" altLang="de-DE" sz="2400" dirty="0"/>
              <a:t>Kindern keine Angst davor machen</a:t>
            </a:r>
          </a:p>
          <a:p>
            <a:pPr eaLnBrk="1" hangingPunct="1">
              <a:lnSpc>
                <a:spcPct val="90000"/>
              </a:lnSpc>
              <a:buClr>
                <a:srgbClr val="990033"/>
              </a:buClr>
              <a:buFont typeface="Wingdings" pitchFamily="2" charset="2"/>
              <a:buChar char="§"/>
            </a:pPr>
            <a:r>
              <a:rPr lang="de-DE" altLang="de-DE" sz="2400" dirty="0"/>
              <a:t>Eigene negative Schulerlebnisse nicht über das Kind aufarbeiten</a:t>
            </a:r>
          </a:p>
          <a:p>
            <a:pPr eaLnBrk="1" hangingPunct="1">
              <a:lnSpc>
                <a:spcPct val="90000"/>
              </a:lnSpc>
              <a:buClr>
                <a:srgbClr val="990033"/>
              </a:buClr>
              <a:buFont typeface="Wingdings" pitchFamily="2" charset="2"/>
              <a:buChar char="§"/>
            </a:pPr>
            <a:r>
              <a:rPr lang="de-DE" altLang="de-DE" sz="2400" dirty="0"/>
              <a:t>Ihr Kind unterstützen, ihm aber nicht alles abnehmen (vor allem HA) </a:t>
            </a:r>
          </a:p>
          <a:p>
            <a:pPr eaLnBrk="1" hangingPunct="1">
              <a:lnSpc>
                <a:spcPct val="90000"/>
              </a:lnSpc>
              <a:buClr>
                <a:srgbClr val="990033"/>
              </a:buClr>
              <a:buFont typeface="Wingdings" pitchFamily="2" charset="2"/>
              <a:buChar char="§"/>
            </a:pPr>
            <a:r>
              <a:rPr lang="de-DE" altLang="de-DE" sz="2400" dirty="0"/>
              <a:t>Ständigen Kontakt zur Schule halten</a:t>
            </a:r>
          </a:p>
          <a:p>
            <a:pPr eaLnBrk="1" hangingPunct="1">
              <a:lnSpc>
                <a:spcPct val="90000"/>
              </a:lnSpc>
              <a:buClr>
                <a:srgbClr val="990033"/>
              </a:buClr>
              <a:buFont typeface="Wingdings" pitchFamily="2" charset="2"/>
              <a:buChar char="§"/>
            </a:pPr>
            <a:r>
              <a:rPr lang="de-DE" altLang="de-DE" sz="2400" dirty="0"/>
              <a:t>Freiräume schaffen (Dreck machen, Kartoffeln schälen, im Sand buddeln…)</a:t>
            </a:r>
          </a:p>
        </p:txBody>
      </p:sp>
      <p:sp>
        <p:nvSpPr>
          <p:cNvPr id="69636" name="AutoShape 4"/>
          <p:cNvSpPr>
            <a:spLocks noChangeArrowheads="1"/>
          </p:cNvSpPr>
          <p:nvPr/>
        </p:nvSpPr>
        <p:spPr bwMode="auto">
          <a:xfrm>
            <a:off x="5580063" y="2492375"/>
            <a:ext cx="3024187" cy="2952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637" name="Text Box 5"/>
          <p:cNvSpPr txBox="1">
            <a:spLocks noChangeArrowheads="1"/>
          </p:cNvSpPr>
          <p:nvPr/>
        </p:nvSpPr>
        <p:spPr bwMode="auto">
          <a:xfrm>
            <a:off x="6300788" y="2852738"/>
            <a:ext cx="19431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algn="ctr" eaLnBrk="1" hangingPunct="1">
              <a:lnSpc>
                <a:spcPct val="90000"/>
              </a:lnSpc>
              <a:buClr>
                <a:srgbClr val="990033"/>
              </a:buClr>
              <a:buFont typeface="Wingdings" pitchFamily="2" charset="2"/>
              <a:buNone/>
            </a:pPr>
            <a:r>
              <a:rPr lang="de-DE" altLang="de-DE" sz="1800" b="1">
                <a:solidFill>
                  <a:schemeClr val="bg2"/>
                </a:solidFill>
                <a:latin typeface="Times New Roman" pitchFamily="18" charset="0"/>
              </a:rPr>
              <a:t>Wenn ich mich dumm genug anstelle, bekomme ich ganz viel Zuwendung!</a:t>
            </a:r>
          </a:p>
        </p:txBody>
      </p:sp>
      <p:pic>
        <p:nvPicPr>
          <p:cNvPr id="6963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5149850"/>
            <a:ext cx="1319213"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ppt_w</p:attrName>
                                        </p:attrNameLst>
                                      </p:cBhvr>
                                      <p:tavLst>
                                        <p:tav tm="0">
                                          <p:val>
                                            <p:fltVal val="0"/>
                                          </p:val>
                                        </p:tav>
                                        <p:tav tm="100000">
                                          <p:val>
                                            <p:strVal val="#ppt_w"/>
                                          </p:val>
                                        </p:tav>
                                      </p:tavLst>
                                    </p:anim>
                                    <p:anim calcmode="lin" valueType="num">
                                      <p:cBhvr>
                                        <p:cTn id="8" dur="500" fill="hold"/>
                                        <p:tgtEl>
                                          <p:spTgt spid="696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69635">
                                            <p:txEl>
                                              <p:pRg st="0" end="0"/>
                                            </p:txEl>
                                          </p:spTgt>
                                        </p:tgtEl>
                                        <p:attrNameLst>
                                          <p:attrName>style.visibility</p:attrName>
                                        </p:attrNameLst>
                                      </p:cBhvr>
                                      <p:to>
                                        <p:strVal val="visible"/>
                                      </p:to>
                                    </p:set>
                                    <p:anim calcmode="lin" valueType="num">
                                      <p:cBhvr>
                                        <p:cTn id="13" dur="500" fill="hold"/>
                                        <p:tgtEl>
                                          <p:spTgt spid="6963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963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963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iterate type="wd">
                                    <p:tmPct val="10000"/>
                                  </p:iterate>
                                  <p:childTnLst>
                                    <p:set>
                                      <p:cBhvr>
                                        <p:cTn id="20" dur="1" fill="hold">
                                          <p:stCondLst>
                                            <p:cond delay="0"/>
                                          </p:stCondLst>
                                        </p:cTn>
                                        <p:tgtEl>
                                          <p:spTgt spid="69635">
                                            <p:txEl>
                                              <p:pRg st="1" end="1"/>
                                            </p:txEl>
                                          </p:spTgt>
                                        </p:tgtEl>
                                        <p:attrNameLst>
                                          <p:attrName>style.visibility</p:attrName>
                                        </p:attrNameLst>
                                      </p:cBhvr>
                                      <p:to>
                                        <p:strVal val="visible"/>
                                      </p:to>
                                    </p:set>
                                    <p:anim calcmode="lin" valueType="num">
                                      <p:cBhvr>
                                        <p:cTn id="21" dur="500" fill="hold"/>
                                        <p:tgtEl>
                                          <p:spTgt spid="6963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963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963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iterate type="wd">
                                    <p:tmPct val="10000"/>
                                  </p:iterate>
                                  <p:childTnLst>
                                    <p:set>
                                      <p:cBhvr>
                                        <p:cTn id="28" dur="1" fill="hold">
                                          <p:stCondLst>
                                            <p:cond delay="0"/>
                                          </p:stCondLst>
                                        </p:cTn>
                                        <p:tgtEl>
                                          <p:spTgt spid="69635">
                                            <p:txEl>
                                              <p:pRg st="2" end="2"/>
                                            </p:txEl>
                                          </p:spTgt>
                                        </p:tgtEl>
                                        <p:attrNameLst>
                                          <p:attrName>style.visibility</p:attrName>
                                        </p:attrNameLst>
                                      </p:cBhvr>
                                      <p:to>
                                        <p:strVal val="visible"/>
                                      </p:to>
                                    </p:set>
                                    <p:anim calcmode="lin" valueType="num">
                                      <p:cBhvr>
                                        <p:cTn id="29" dur="500" fill="hold"/>
                                        <p:tgtEl>
                                          <p:spTgt spid="6963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6963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6963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iterate type="wd">
                                    <p:tmPct val="10000"/>
                                  </p:iterate>
                                  <p:childTnLst>
                                    <p:set>
                                      <p:cBhvr>
                                        <p:cTn id="36" dur="1" fill="hold">
                                          <p:stCondLst>
                                            <p:cond delay="0"/>
                                          </p:stCondLst>
                                        </p:cTn>
                                        <p:tgtEl>
                                          <p:spTgt spid="69635">
                                            <p:txEl>
                                              <p:pRg st="3" end="3"/>
                                            </p:txEl>
                                          </p:spTgt>
                                        </p:tgtEl>
                                        <p:attrNameLst>
                                          <p:attrName>style.visibility</p:attrName>
                                        </p:attrNameLst>
                                      </p:cBhvr>
                                      <p:to>
                                        <p:strVal val="visible"/>
                                      </p:to>
                                    </p:set>
                                    <p:anim calcmode="lin" valueType="num">
                                      <p:cBhvr>
                                        <p:cTn id="37" dur="500" fill="hold"/>
                                        <p:tgtEl>
                                          <p:spTgt spid="6963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6963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6963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69636"/>
                                        </p:tgtEl>
                                        <p:attrNameLst>
                                          <p:attrName>style.visibility</p:attrName>
                                        </p:attrNameLst>
                                      </p:cBhvr>
                                      <p:to>
                                        <p:strVal val="visible"/>
                                      </p:to>
                                    </p:set>
                                    <p:anim calcmode="lin" valueType="num">
                                      <p:cBhvr>
                                        <p:cTn id="45" dur="500" fill="hold"/>
                                        <p:tgtEl>
                                          <p:spTgt spid="69636"/>
                                        </p:tgtEl>
                                        <p:attrNameLst>
                                          <p:attrName>ppt_w</p:attrName>
                                        </p:attrNameLst>
                                      </p:cBhvr>
                                      <p:tavLst>
                                        <p:tav tm="0">
                                          <p:val>
                                            <p:fltVal val="0"/>
                                          </p:val>
                                        </p:tav>
                                        <p:tav tm="100000">
                                          <p:val>
                                            <p:strVal val="#ppt_w"/>
                                          </p:val>
                                        </p:tav>
                                      </p:tavLst>
                                    </p:anim>
                                    <p:anim calcmode="lin" valueType="num">
                                      <p:cBhvr>
                                        <p:cTn id="46" dur="500" fill="hold"/>
                                        <p:tgtEl>
                                          <p:spTgt spid="69636"/>
                                        </p:tgtEl>
                                        <p:attrNameLst>
                                          <p:attrName>ppt_h</p:attrName>
                                        </p:attrNameLst>
                                      </p:cBhvr>
                                      <p:tavLst>
                                        <p:tav tm="0">
                                          <p:val>
                                            <p:fltVal val="0"/>
                                          </p:val>
                                        </p:tav>
                                        <p:tav tm="100000">
                                          <p:val>
                                            <p:strVal val="#ppt_h"/>
                                          </p:val>
                                        </p:tav>
                                      </p:tavLst>
                                    </p:anim>
                                    <p:anim calcmode="lin" valueType="num">
                                      <p:cBhvr>
                                        <p:cTn id="47" dur="500" fill="hold"/>
                                        <p:tgtEl>
                                          <p:spTgt spid="69636"/>
                                        </p:tgtEl>
                                        <p:attrNameLst>
                                          <p:attrName>style.rotation</p:attrName>
                                        </p:attrNameLst>
                                      </p:cBhvr>
                                      <p:tavLst>
                                        <p:tav tm="0">
                                          <p:val>
                                            <p:fltVal val="360"/>
                                          </p:val>
                                        </p:tav>
                                        <p:tav tm="100000">
                                          <p:val>
                                            <p:fltVal val="0"/>
                                          </p:val>
                                        </p:tav>
                                      </p:tavLst>
                                    </p:anim>
                                    <p:animEffect transition="in" filter="fade">
                                      <p:cBhvr>
                                        <p:cTn id="48" dur="500"/>
                                        <p:tgtEl>
                                          <p:spTgt spid="69636"/>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69637"/>
                                        </p:tgtEl>
                                        <p:attrNameLst>
                                          <p:attrName>style.visibility</p:attrName>
                                        </p:attrNameLst>
                                      </p:cBhvr>
                                      <p:to>
                                        <p:strVal val="visible"/>
                                      </p:to>
                                    </p:set>
                                    <p:anim calcmode="lin" valueType="num">
                                      <p:cBhvr>
                                        <p:cTn id="51" dur="500" fill="hold"/>
                                        <p:tgtEl>
                                          <p:spTgt spid="69637"/>
                                        </p:tgtEl>
                                        <p:attrNameLst>
                                          <p:attrName>ppt_w</p:attrName>
                                        </p:attrNameLst>
                                      </p:cBhvr>
                                      <p:tavLst>
                                        <p:tav tm="0">
                                          <p:val>
                                            <p:fltVal val="0"/>
                                          </p:val>
                                        </p:tav>
                                        <p:tav tm="100000">
                                          <p:val>
                                            <p:strVal val="#ppt_w"/>
                                          </p:val>
                                        </p:tav>
                                      </p:tavLst>
                                    </p:anim>
                                    <p:anim calcmode="lin" valueType="num">
                                      <p:cBhvr>
                                        <p:cTn id="52" dur="500" fill="hold"/>
                                        <p:tgtEl>
                                          <p:spTgt spid="69637"/>
                                        </p:tgtEl>
                                        <p:attrNameLst>
                                          <p:attrName>ppt_h</p:attrName>
                                        </p:attrNameLst>
                                      </p:cBhvr>
                                      <p:tavLst>
                                        <p:tav tm="0">
                                          <p:val>
                                            <p:fltVal val="0"/>
                                          </p:val>
                                        </p:tav>
                                        <p:tav tm="100000">
                                          <p:val>
                                            <p:strVal val="#ppt_h"/>
                                          </p:val>
                                        </p:tav>
                                      </p:tavLst>
                                    </p:anim>
                                    <p:anim calcmode="lin" valueType="num">
                                      <p:cBhvr>
                                        <p:cTn id="53" dur="500" fill="hold"/>
                                        <p:tgtEl>
                                          <p:spTgt spid="69637"/>
                                        </p:tgtEl>
                                        <p:attrNameLst>
                                          <p:attrName>style.rotation</p:attrName>
                                        </p:attrNameLst>
                                      </p:cBhvr>
                                      <p:tavLst>
                                        <p:tav tm="0">
                                          <p:val>
                                            <p:fltVal val="360"/>
                                          </p:val>
                                        </p:tav>
                                        <p:tav tm="100000">
                                          <p:val>
                                            <p:fltVal val="0"/>
                                          </p:val>
                                        </p:tav>
                                      </p:tavLst>
                                    </p:anim>
                                    <p:animEffect transition="in" filter="fade">
                                      <p:cBhvr>
                                        <p:cTn id="54" dur="500"/>
                                        <p:tgtEl>
                                          <p:spTgt spid="6963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xit" presetSubtype="0" fill="hold" grpId="1" nodeType="clickEffect">
                                  <p:stCondLst>
                                    <p:cond delay="0"/>
                                  </p:stCondLst>
                                  <p:childTnLst>
                                    <p:animEffect transition="out" filter="dissolve">
                                      <p:cBhvr>
                                        <p:cTn id="58" dur="500"/>
                                        <p:tgtEl>
                                          <p:spTgt spid="69637"/>
                                        </p:tgtEl>
                                      </p:cBhvr>
                                    </p:animEffect>
                                    <p:set>
                                      <p:cBhvr>
                                        <p:cTn id="59" dur="1" fill="hold">
                                          <p:stCondLst>
                                            <p:cond delay="499"/>
                                          </p:stCondLst>
                                        </p:cTn>
                                        <p:tgtEl>
                                          <p:spTgt spid="69637"/>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69636"/>
                                        </p:tgtEl>
                                      </p:cBhvr>
                                    </p:animEffect>
                                    <p:set>
                                      <p:cBhvr>
                                        <p:cTn id="62" dur="1" fill="hold">
                                          <p:stCondLst>
                                            <p:cond delay="499"/>
                                          </p:stCondLst>
                                        </p:cTn>
                                        <p:tgtEl>
                                          <p:spTgt spid="69636"/>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39" presetClass="entr" presetSubtype="0" accel="100000" fill="hold" nodeType="clickEffect">
                                  <p:stCondLst>
                                    <p:cond delay="0"/>
                                  </p:stCondLst>
                                  <p:iterate type="wd">
                                    <p:tmPct val="10000"/>
                                  </p:iterate>
                                  <p:childTnLst>
                                    <p:set>
                                      <p:cBhvr>
                                        <p:cTn id="66" dur="1" fill="hold">
                                          <p:stCondLst>
                                            <p:cond delay="0"/>
                                          </p:stCondLst>
                                        </p:cTn>
                                        <p:tgtEl>
                                          <p:spTgt spid="69635">
                                            <p:txEl>
                                              <p:pRg st="4" end="4"/>
                                            </p:txEl>
                                          </p:spTgt>
                                        </p:tgtEl>
                                        <p:attrNameLst>
                                          <p:attrName>style.visibility</p:attrName>
                                        </p:attrNameLst>
                                      </p:cBhvr>
                                      <p:to>
                                        <p:strVal val="visible"/>
                                      </p:to>
                                    </p:set>
                                    <p:anim calcmode="lin" valueType="num">
                                      <p:cBhvr>
                                        <p:cTn id="67" dur="500" fill="hold"/>
                                        <p:tgtEl>
                                          <p:spTgt spid="6963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6963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6963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nodeType="clickEffect">
                                  <p:stCondLst>
                                    <p:cond delay="0"/>
                                  </p:stCondLst>
                                  <p:childTnLst>
                                    <p:set>
                                      <p:cBhvr>
                                        <p:cTn id="74" dur="1" fill="hold">
                                          <p:stCondLst>
                                            <p:cond delay="0"/>
                                          </p:stCondLst>
                                        </p:cTn>
                                        <p:tgtEl>
                                          <p:spTgt spid="69638"/>
                                        </p:tgtEl>
                                        <p:attrNameLst>
                                          <p:attrName>style.visibility</p:attrName>
                                        </p:attrNameLst>
                                      </p:cBhvr>
                                      <p:to>
                                        <p:strVal val="visible"/>
                                      </p:to>
                                    </p:set>
                                    <p:animEffect transition="in" filter="wipe(down)">
                                      <p:cBhvr>
                                        <p:cTn id="75" dur="500"/>
                                        <p:tgtEl>
                                          <p:spTgt spid="6963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9" presetClass="entr" presetSubtype="0" accel="100000" fill="hold" nodeType="clickEffect">
                                  <p:stCondLst>
                                    <p:cond delay="0"/>
                                  </p:stCondLst>
                                  <p:iterate type="wd">
                                    <p:tmPct val="10000"/>
                                  </p:iterate>
                                  <p:childTnLst>
                                    <p:set>
                                      <p:cBhvr>
                                        <p:cTn id="79" dur="1" fill="hold">
                                          <p:stCondLst>
                                            <p:cond delay="0"/>
                                          </p:stCondLst>
                                        </p:cTn>
                                        <p:tgtEl>
                                          <p:spTgt spid="69635">
                                            <p:txEl>
                                              <p:pRg st="5" end="5"/>
                                            </p:txEl>
                                          </p:spTgt>
                                        </p:tgtEl>
                                        <p:attrNameLst>
                                          <p:attrName>style.visibility</p:attrName>
                                        </p:attrNameLst>
                                      </p:cBhvr>
                                      <p:to>
                                        <p:strVal val="visible"/>
                                      </p:to>
                                    </p:set>
                                    <p:anim calcmode="lin" valueType="num">
                                      <p:cBhvr>
                                        <p:cTn id="80" dur="500" fill="hold"/>
                                        <p:tgtEl>
                                          <p:spTgt spid="6963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1" dur="500" fill="hold"/>
                                        <p:tgtEl>
                                          <p:spTgt spid="6963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2" dur="500" fill="hold"/>
                                        <p:tgtEl>
                                          <p:spTgt spid="6963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83" dur="500" fill="hold"/>
                                        <p:tgtEl>
                                          <p:spTgt spid="696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6" grpId="0" animBg="1"/>
      <p:bldP spid="69636" grpId="1" animBg="1"/>
      <p:bldP spid="69637" grpId="0"/>
      <p:bldP spid="6963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188" y="-144463"/>
            <a:ext cx="11363326" cy="700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6" descr="https://www.bsv92rugby.de/wp-content/uploads/2014/03/BSV-Kinder-im-Matsch.jpg"/>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Char char="•"/>
              <a:defRPr sz="3200">
                <a:solidFill>
                  <a:schemeClr val="tx1"/>
                </a:solidFill>
                <a:latin typeface="Comic Sans MS" pitchFamily="66" charset="0"/>
              </a:defRPr>
            </a:lvl1pPr>
            <a:lvl2pPr marL="742950" indent="-285750" eaLnBrk="0" hangingPunct="0">
              <a:spcBef>
                <a:spcPct val="20000"/>
              </a:spcBef>
              <a:buClr>
                <a:schemeClr val="tx2"/>
              </a:buClr>
              <a:buChar char="•"/>
              <a:defRPr sz="2800">
                <a:solidFill>
                  <a:schemeClr val="tx1"/>
                </a:solidFill>
                <a:latin typeface="Comic Sans MS" pitchFamily="66" charset="0"/>
              </a:defRPr>
            </a:lvl2pPr>
            <a:lvl3pPr marL="1143000" indent="-228600" eaLnBrk="0" hangingPunct="0">
              <a:spcBef>
                <a:spcPct val="20000"/>
              </a:spcBef>
              <a:buClr>
                <a:schemeClr val="accent2"/>
              </a:buClr>
              <a:buChar char="•"/>
              <a:defRPr sz="2400">
                <a:solidFill>
                  <a:schemeClr val="tx1"/>
                </a:solidFill>
                <a:latin typeface="Comic Sans MS" pitchFamily="66" charset="0"/>
              </a:defRPr>
            </a:lvl3pPr>
            <a:lvl4pPr marL="1600200" indent="-228600" eaLnBrk="0" hangingPunct="0">
              <a:spcBef>
                <a:spcPct val="20000"/>
              </a:spcBef>
              <a:buClr>
                <a:schemeClr val="tx1"/>
              </a:buClr>
              <a:buChar char="•"/>
              <a:defRPr sz="2000">
                <a:solidFill>
                  <a:schemeClr val="tx1"/>
                </a:solidFill>
                <a:latin typeface="Comic Sans MS" pitchFamily="66" charset="0"/>
              </a:defRPr>
            </a:lvl4pPr>
            <a:lvl5pPr marL="2057400" indent="-228600" eaLnBrk="0" hangingPunct="0">
              <a:spcBef>
                <a:spcPct val="20000"/>
              </a:spcBef>
              <a:buClr>
                <a:schemeClr val="tx1"/>
              </a:buClr>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tx1"/>
              </a:buClr>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tx1"/>
              </a:buClr>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tx1"/>
              </a:buClr>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tx1"/>
              </a:buClr>
              <a:buChar char="•"/>
              <a:defRPr sz="2000">
                <a:solidFill>
                  <a:schemeClr val="tx1"/>
                </a:solidFill>
                <a:latin typeface="Comic Sans MS" pitchFamily="66" charset="0"/>
              </a:defRPr>
            </a:lvl9pPr>
          </a:lstStyle>
          <a:p>
            <a:pPr eaLnBrk="1" hangingPunct="1">
              <a:spcBef>
                <a:spcPct val="0"/>
              </a:spcBef>
              <a:buClrTx/>
              <a:buFontTx/>
              <a:buNone/>
            </a:pPr>
            <a:endParaRPr lang="de-DE" altLang="de-DE" sz="1800">
              <a:latin typeface="Times New Roman" pitchFamily="18" charset="0"/>
            </a:endParaRPr>
          </a:p>
        </p:txBody>
      </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041685941d64d77a0b8f3a59cc1d0f3a7fa4a77"/>
</p:tagLst>
</file>

<file path=ppt/theme/theme1.xml><?xml version="1.0" encoding="utf-8"?>
<a:theme xmlns:a="http://schemas.openxmlformats.org/drawingml/2006/main" name="Jo Design">
  <a:themeElements>
    <a:clrScheme name="Jo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o Design">
      <a:majorFont>
        <a:latin typeface="Comic Sans MS"/>
        <a:ea typeface=""/>
        <a:cs typeface=""/>
      </a:majorFont>
      <a:minorFont>
        <a:latin typeface="Comic Sans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o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o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o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o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o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o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o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o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o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o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o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o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PLATS">
  <a:themeElements>
    <a:clrScheme name="SPLATS 1">
      <a:dk1>
        <a:srgbClr val="000000"/>
      </a:dk1>
      <a:lt1>
        <a:srgbClr val="FFFFFF"/>
      </a:lt1>
      <a:dk2>
        <a:srgbClr val="003399"/>
      </a:dk2>
      <a:lt2>
        <a:srgbClr val="FFFF66"/>
      </a:lt2>
      <a:accent1>
        <a:srgbClr val="FF9933"/>
      </a:accent1>
      <a:accent2>
        <a:srgbClr val="CC0066"/>
      </a:accent2>
      <a:accent3>
        <a:srgbClr val="AAADCA"/>
      </a:accent3>
      <a:accent4>
        <a:srgbClr val="DADADA"/>
      </a:accent4>
      <a:accent5>
        <a:srgbClr val="FFCAAD"/>
      </a:accent5>
      <a:accent6>
        <a:srgbClr val="B9005C"/>
      </a:accent6>
      <a:hlink>
        <a:srgbClr val="00CCCC"/>
      </a:hlink>
      <a:folHlink>
        <a:srgbClr val="0066FF"/>
      </a:folHlink>
    </a:clrScheme>
    <a:fontScheme name="SPLATS">
      <a:majorFont>
        <a:latin typeface="Comic Sans MS"/>
        <a:ea typeface=""/>
        <a:cs typeface=""/>
      </a:majorFont>
      <a:minorFont>
        <a:latin typeface="Comic Sans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LATS 1">
        <a:dk1>
          <a:srgbClr val="000000"/>
        </a:dk1>
        <a:lt1>
          <a:srgbClr val="FFFFFF"/>
        </a:lt1>
        <a:dk2>
          <a:srgbClr val="003399"/>
        </a:dk2>
        <a:lt2>
          <a:srgbClr val="FFFF66"/>
        </a:lt2>
        <a:accent1>
          <a:srgbClr val="FF9933"/>
        </a:accent1>
        <a:accent2>
          <a:srgbClr val="CC0066"/>
        </a:accent2>
        <a:accent3>
          <a:srgbClr val="AAADCA"/>
        </a:accent3>
        <a:accent4>
          <a:srgbClr val="DADADA"/>
        </a:accent4>
        <a:accent5>
          <a:srgbClr val="FFCAAD"/>
        </a:accent5>
        <a:accent6>
          <a:srgbClr val="B9005C"/>
        </a:accent6>
        <a:hlink>
          <a:srgbClr val="00CCCC"/>
        </a:hlink>
        <a:folHlink>
          <a:srgbClr val="0066FF"/>
        </a:folHlink>
      </a:clrScheme>
      <a:clrMap bg1="dk2" tx1="lt1" bg2="dk1" tx2="lt2" accent1="accent1" accent2="accent2" accent3="accent3" accent4="accent4" accent5="accent5" accent6="accent6" hlink="hlink" folHlink="folHlink"/>
    </a:extraClrScheme>
    <a:extraClrScheme>
      <a:clrScheme name="SPLATS 2">
        <a:dk1>
          <a:srgbClr val="000000"/>
        </a:dk1>
        <a:lt1>
          <a:srgbClr val="FFFFFF"/>
        </a:lt1>
        <a:dk2>
          <a:srgbClr val="000080"/>
        </a:dk2>
        <a:lt2>
          <a:srgbClr val="B2B2B2"/>
        </a:lt2>
        <a:accent1>
          <a:srgbClr val="CCCCFF"/>
        </a:accent1>
        <a:accent2>
          <a:srgbClr val="99CCFF"/>
        </a:accent2>
        <a:accent3>
          <a:srgbClr val="FFFFFF"/>
        </a:accent3>
        <a:accent4>
          <a:srgbClr val="000000"/>
        </a:accent4>
        <a:accent5>
          <a:srgbClr val="E2E2FF"/>
        </a:accent5>
        <a:accent6>
          <a:srgbClr val="8AB9E7"/>
        </a:accent6>
        <a:hlink>
          <a:srgbClr val="FF99FF"/>
        </a:hlink>
        <a:folHlink>
          <a:srgbClr val="CCECFF"/>
        </a:folHlink>
      </a:clrScheme>
      <a:clrMap bg1="lt1" tx1="dk1" bg2="lt2" tx2="dk2" accent1="accent1" accent2="accent2" accent3="accent3" accent4="accent4" accent5="accent5" accent6="accent6" hlink="hlink" folHlink="folHlink"/>
    </a:extraClrScheme>
    <a:extraClrScheme>
      <a:clrScheme name="SPLATS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ZESTY</Template>
  <TotalTime>0</TotalTime>
  <Words>1789</Words>
  <Application>Microsoft Office PowerPoint</Application>
  <PresentationFormat>Bildschirmpräsentation (4:3)</PresentationFormat>
  <Paragraphs>236</Paragraphs>
  <Slides>29</Slides>
  <Notes>28</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29</vt:i4>
      </vt:variant>
    </vt:vector>
  </HeadingPairs>
  <TitlesOfParts>
    <vt:vector size="38" baseType="lpstr">
      <vt:lpstr>Arial</vt:lpstr>
      <vt:lpstr>Arial Black</vt:lpstr>
      <vt:lpstr>Calligraph421 BT</vt:lpstr>
      <vt:lpstr>Comic Sans MS</vt:lpstr>
      <vt:lpstr>Estrangelo Edessa</vt:lpstr>
      <vt:lpstr>Times New Roman</vt:lpstr>
      <vt:lpstr>Wingdings</vt:lpstr>
      <vt:lpstr>Jo Design</vt:lpstr>
      <vt:lpstr>SPLATS</vt:lpstr>
      <vt:lpstr>PowerPoint-Präsentation</vt:lpstr>
      <vt:lpstr>Ist mein Kind reif für die Schule?</vt:lpstr>
      <vt:lpstr>Erziehung, das ist das Einfachste von der Welt –  mit erzogenen Eltern       J.W. von Goethe</vt:lpstr>
      <vt:lpstr>Sind Sie als Eltern    reif für die Schule?</vt:lpstr>
      <vt:lpstr>PowerPoint-Präsentation</vt:lpstr>
      <vt:lpstr>PowerPoint-Präsentation</vt:lpstr>
      <vt:lpstr>Sind Sie …</vt:lpstr>
      <vt:lpstr>Kinder wollen in die Schule</vt:lpstr>
      <vt:lpstr>PowerPoint-Präsentation</vt:lpstr>
      <vt:lpstr>Kinder wollen in die Schule</vt:lpstr>
      <vt:lpstr>Kinder wollen in die Schule</vt:lpstr>
      <vt:lpstr>Ist mein Kind reif für die Schule?</vt:lpstr>
      <vt:lpstr>Merkmale der  Schulreife / Schulfähigkeit</vt:lpstr>
      <vt:lpstr>Körperliche Schulreife I</vt:lpstr>
      <vt:lpstr>Körperliche Schulreife II</vt:lpstr>
      <vt:lpstr>Körperliche Schulreife III</vt:lpstr>
      <vt:lpstr>Körperliche Schulreife IV</vt:lpstr>
      <vt:lpstr>Körperliche Schulreife V</vt:lpstr>
      <vt:lpstr>Soziale Schulreife I</vt:lpstr>
      <vt:lpstr>Soziale Schulreife II</vt:lpstr>
      <vt:lpstr>Geistige Schulreife I</vt:lpstr>
      <vt:lpstr>Geistige Schulreife II</vt:lpstr>
      <vt:lpstr>Geistige Schulreife III</vt:lpstr>
      <vt:lpstr>Emotionale Schulreife I</vt:lpstr>
      <vt:lpstr>Emotionale Schulreife II</vt:lpstr>
      <vt:lpstr>Emotionale Schulreife III</vt:lpstr>
      <vt:lpstr>Emotionale Schulreife IV</vt:lpstr>
      <vt:lpstr>Termine 2021</vt:lpstr>
      <vt:lpstr>PowerPoint-Präsentation</vt:lpstr>
    </vt:vector>
  </TitlesOfParts>
  <Company>Lehrer-KG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 mein Kind reif  für die Schule?</dc:title>
  <dc:creator>Joachim Eichhorn</dc:creator>
  <cp:lastModifiedBy>Joachim Eichhorn</cp:lastModifiedBy>
  <cp:revision>106</cp:revision>
  <dcterms:created xsi:type="dcterms:W3CDTF">2007-01-20T16:37:47Z</dcterms:created>
  <dcterms:modified xsi:type="dcterms:W3CDTF">2021-01-07T08:12:05Z</dcterms:modified>
</cp:coreProperties>
</file>