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31"/>
  </p:notesMasterIdLst>
  <p:sldIdLst>
    <p:sldId id="256" r:id="rId2"/>
    <p:sldId id="266" r:id="rId3"/>
    <p:sldId id="258" r:id="rId4"/>
    <p:sldId id="267" r:id="rId5"/>
    <p:sldId id="257" r:id="rId6"/>
    <p:sldId id="265" r:id="rId7"/>
    <p:sldId id="268" r:id="rId8"/>
    <p:sldId id="307" r:id="rId9"/>
    <p:sldId id="308" r:id="rId10"/>
    <p:sldId id="309" r:id="rId11"/>
    <p:sldId id="310" r:id="rId12"/>
    <p:sldId id="311" r:id="rId13"/>
    <p:sldId id="260" r:id="rId14"/>
    <p:sldId id="262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264" r:id="rId29"/>
    <p:sldId id="259" r:id="rId30"/>
  </p:sldIdLst>
  <p:sldSz cx="9144000" cy="5143500" type="screen16x9"/>
  <p:notesSz cx="17348200" cy="9753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2D93C-1548-4316-8709-397DD023BFCA}">
  <a:tblStyle styleId="{E762D93C-1548-4316-8709-397DD023BF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830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47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593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44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99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82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404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93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44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974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739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413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861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054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92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62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6046610587_0_24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6046610587_0_2421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54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6046610587_0_24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6046610587_0_2421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30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2216767" y="2002965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halk Dash" panose="03000600000000000000" pitchFamily="66" charset="0"/>
              </a:rPr>
              <a:t>IST MEIN KIND REIF F</a:t>
            </a:r>
            <a:r>
              <a:rPr lang="en" sz="3600" dirty="0" smtClean="0">
                <a:latin typeface="DJB Chalk It Up" panose="02000500000000000000" pitchFamily="2" charset="0"/>
              </a:rPr>
              <a:t>Ü</a:t>
            </a:r>
            <a:r>
              <a:rPr lang="en" sz="3600" dirty="0" smtClean="0">
                <a:latin typeface="Chalk Dash" panose="03000600000000000000" pitchFamily="66" charset="0"/>
              </a:rPr>
              <a:t>R DIE SCHULE?</a:t>
            </a:r>
            <a:endParaRPr sz="3600" dirty="0">
              <a:latin typeface="Chalk Dash" panose="03000600000000000000" pitchFamily="66" charset="0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770473" y="2990468"/>
            <a:ext cx="1766176" cy="1532994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4317167" y="4056857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945872" y="3322608"/>
            <a:ext cx="2821012" cy="289200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Voraussetzungen für die Grundschulfähigkeit</a:t>
            </a:r>
            <a:endParaRPr lang="de-D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>
            <a:spLocks noGrp="1"/>
          </p:cNvSpPr>
          <p:nvPr>
            <p:ph type="subTitle" idx="1"/>
          </p:nvPr>
        </p:nvSpPr>
        <p:spPr>
          <a:xfrm>
            <a:off x="217478" y="658321"/>
            <a:ext cx="8424647" cy="335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de-DE" sz="2000" dirty="0" smtClean="0">
                <a:solidFill>
                  <a:schemeClr val="tx2"/>
                </a:solidFill>
                <a:latin typeface="+mj-lt"/>
              </a:rPr>
              <a:t>Deshalb sollten Sie...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Anteil nehmen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Verständnis haben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konstruktive Kritik üben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d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as Kind nehmen, so wie es ist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n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icht jeden Wunsch erfüllen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TV und PC-Konsum zum Wohle des Kindes regulieren</a:t>
            </a:r>
            <a:endParaRPr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75" y="344100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Chalk Dash" panose="03000600000000000000" pitchFamily="66" charset="0"/>
              </a:rPr>
              <a:t>KINDER WOLLEN IN DIE SCHULE</a:t>
            </a:r>
            <a:endParaRPr dirty="0">
              <a:latin typeface="Chalk Dash" panose="03000600000000000000" pitchFamily="66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25245"/>
            <a:ext cx="2058525" cy="143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Google Shape;746;p35"/>
          <p:cNvSpPr/>
          <p:nvPr/>
        </p:nvSpPr>
        <p:spPr>
          <a:xfrm rot="9248313" flipH="1">
            <a:off x="5571912" y="2316218"/>
            <a:ext cx="1994674" cy="194106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40"/>
          <p:cNvGrpSpPr/>
          <p:nvPr/>
        </p:nvGrpSpPr>
        <p:grpSpPr>
          <a:xfrm>
            <a:off x="2801466" y="1811104"/>
            <a:ext cx="3586390" cy="2054009"/>
            <a:chOff x="2801466" y="1811104"/>
            <a:chExt cx="3586390" cy="2054009"/>
          </a:xfrm>
        </p:grpSpPr>
        <p:sp>
          <p:nvSpPr>
            <p:cNvPr id="885" name="Google Shape;885;p40"/>
            <p:cNvSpPr/>
            <p:nvPr/>
          </p:nvSpPr>
          <p:spPr>
            <a:xfrm>
              <a:off x="2801466" y="1811104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5909732" y="1811104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2801466" y="3450591"/>
              <a:ext cx="478124" cy="414522"/>
            </a:xfrm>
            <a:custGeom>
              <a:avLst/>
              <a:gdLst/>
              <a:ahLst/>
              <a:cxnLst/>
              <a:rect l="l" t="t" r="r" b="b"/>
              <a:pathLst>
                <a:path w="10126" h="8779" extrusionOk="0">
                  <a:moveTo>
                    <a:pt x="4888" y="232"/>
                  </a:moveTo>
                  <a:cubicBezTo>
                    <a:pt x="5314" y="232"/>
                    <a:pt x="5740" y="332"/>
                    <a:pt x="6040" y="332"/>
                  </a:cubicBezTo>
                  <a:cubicBezTo>
                    <a:pt x="6567" y="532"/>
                    <a:pt x="7193" y="758"/>
                    <a:pt x="7720" y="1059"/>
                  </a:cubicBezTo>
                  <a:cubicBezTo>
                    <a:pt x="8246" y="1259"/>
                    <a:pt x="8647" y="1585"/>
                    <a:pt x="8873" y="1886"/>
                  </a:cubicBezTo>
                  <a:cubicBezTo>
                    <a:pt x="9599" y="2738"/>
                    <a:pt x="9900" y="3891"/>
                    <a:pt x="9700" y="5019"/>
                  </a:cubicBezTo>
                  <a:cubicBezTo>
                    <a:pt x="9399" y="6272"/>
                    <a:pt x="8647" y="7324"/>
                    <a:pt x="7619" y="7951"/>
                  </a:cubicBezTo>
                  <a:cubicBezTo>
                    <a:pt x="6890" y="8385"/>
                    <a:pt x="6064" y="8615"/>
                    <a:pt x="5209" y="8615"/>
                  </a:cubicBezTo>
                  <a:cubicBezTo>
                    <a:pt x="4830" y="8615"/>
                    <a:pt x="4445" y="8570"/>
                    <a:pt x="4061" y="8477"/>
                  </a:cubicBezTo>
                  <a:cubicBezTo>
                    <a:pt x="3233" y="8277"/>
                    <a:pt x="2081" y="7750"/>
                    <a:pt x="1354" y="6798"/>
                  </a:cubicBezTo>
                  <a:cubicBezTo>
                    <a:pt x="301" y="5445"/>
                    <a:pt x="301" y="3364"/>
                    <a:pt x="1354" y="1886"/>
                  </a:cubicBezTo>
                  <a:cubicBezTo>
                    <a:pt x="2181" y="858"/>
                    <a:pt x="3534" y="232"/>
                    <a:pt x="4888" y="232"/>
                  </a:cubicBezTo>
                  <a:close/>
                  <a:moveTo>
                    <a:pt x="4969" y="0"/>
                  </a:moveTo>
                  <a:cubicBezTo>
                    <a:pt x="3477" y="0"/>
                    <a:pt x="2042" y="633"/>
                    <a:pt x="1128" y="1786"/>
                  </a:cubicBezTo>
                  <a:cubicBezTo>
                    <a:pt x="0" y="3264"/>
                    <a:pt x="0" y="5445"/>
                    <a:pt x="1128" y="6898"/>
                  </a:cubicBezTo>
                  <a:cubicBezTo>
                    <a:pt x="1980" y="7951"/>
                    <a:pt x="3133" y="8477"/>
                    <a:pt x="3960" y="8678"/>
                  </a:cubicBezTo>
                  <a:cubicBezTo>
                    <a:pt x="4487" y="8778"/>
                    <a:pt x="4888" y="8778"/>
                    <a:pt x="5314" y="8778"/>
                  </a:cubicBezTo>
                  <a:cubicBezTo>
                    <a:pt x="6141" y="8778"/>
                    <a:pt x="6993" y="8578"/>
                    <a:pt x="7720" y="8151"/>
                  </a:cubicBezTo>
                  <a:cubicBezTo>
                    <a:pt x="8873" y="7525"/>
                    <a:pt x="9599" y="6397"/>
                    <a:pt x="9900" y="5144"/>
                  </a:cubicBezTo>
                  <a:cubicBezTo>
                    <a:pt x="10126" y="3891"/>
                    <a:pt x="9800" y="2638"/>
                    <a:pt x="9073" y="1786"/>
                  </a:cubicBezTo>
                  <a:cubicBezTo>
                    <a:pt x="8772" y="1485"/>
                    <a:pt x="8346" y="1159"/>
                    <a:pt x="7820" y="858"/>
                  </a:cubicBezTo>
                  <a:cubicBezTo>
                    <a:pt x="7193" y="532"/>
                    <a:pt x="6667" y="232"/>
                    <a:pt x="6141" y="131"/>
                  </a:cubicBezTo>
                  <a:cubicBezTo>
                    <a:pt x="5752" y="43"/>
                    <a:pt x="5358" y="0"/>
                    <a:pt x="4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40"/>
          <p:cNvSpPr txBox="1"/>
          <p:nvPr/>
        </p:nvSpPr>
        <p:spPr>
          <a:xfrm>
            <a:off x="6492543" y="1280748"/>
            <a:ext cx="2143641" cy="203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sz="1600" dirty="0" smtClean="0">
                <a:solidFill>
                  <a:schemeClr val="lt1"/>
                </a:solidFill>
                <a:latin typeface="+mj-lt"/>
                <a:ea typeface="Barlow Semi Condensed Light"/>
                <a:cs typeface="Barlow Semi Condensed Light"/>
                <a:sym typeface="Barlow Semi Condensed Light"/>
              </a:rPr>
              <a:t>Die Einsicht, dass die Schule für Ihr Kind die richtige Schule ist, die es mit Erfolg und ohne emotionale und soziale Beeinträchtigung abschließen kann</a:t>
            </a:r>
            <a:endParaRPr sz="1600" dirty="0">
              <a:solidFill>
                <a:schemeClr val="lt1"/>
              </a:solidFill>
              <a:latin typeface="+mj-l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91" name="Google Shape;891;p40"/>
          <p:cNvSpPr txBox="1"/>
          <p:nvPr/>
        </p:nvSpPr>
        <p:spPr>
          <a:xfrm>
            <a:off x="187706" y="1394100"/>
            <a:ext cx="2513202" cy="1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chemeClr val="lt1"/>
                </a:solidFill>
                <a:latin typeface="+mj-lt"/>
                <a:ea typeface="Barlow Semi Condensed Light"/>
                <a:cs typeface="Barlow Semi Condensed Light"/>
                <a:sym typeface="Barlow Semi Condensed Light"/>
              </a:rPr>
              <a:t>Ihr Kind braucht </a:t>
            </a:r>
            <a:r>
              <a:rPr lang="de-DE" sz="1600" dirty="0" smtClean="0">
                <a:solidFill>
                  <a:schemeClr val="tx2"/>
                </a:solidFill>
                <a:latin typeface="+mj-lt"/>
                <a:ea typeface="Barlow Semi Condensed Light"/>
                <a:cs typeface="Barlow Semi Condensed Light"/>
                <a:sym typeface="Barlow Semi Condensed Light"/>
              </a:rPr>
              <a:t>Unterstützung</a:t>
            </a:r>
            <a:r>
              <a:rPr lang="de-DE" sz="1600" dirty="0" smtClean="0">
                <a:solidFill>
                  <a:schemeClr val="lt1"/>
                </a:solidFill>
                <a:latin typeface="+mj-lt"/>
                <a:ea typeface="Barlow Semi Condensed Light"/>
                <a:cs typeface="Barlow Semi Condensed Light"/>
                <a:sym typeface="Barlow Semi Condensed Light"/>
              </a:rPr>
              <a:t> und </a:t>
            </a:r>
            <a:r>
              <a:rPr lang="de-DE" sz="1600" dirty="0" smtClean="0">
                <a:solidFill>
                  <a:schemeClr val="tx2"/>
                </a:solidFill>
                <a:latin typeface="+mj-lt"/>
                <a:ea typeface="Barlow Semi Condensed Light"/>
                <a:cs typeface="Barlow Semi Condensed Light"/>
                <a:sym typeface="Barlow Semi Condensed Light"/>
              </a:rPr>
              <a:t>Anteilnahme</a:t>
            </a:r>
            <a:r>
              <a:rPr lang="de-DE" sz="1600" dirty="0" smtClean="0">
                <a:solidFill>
                  <a:schemeClr val="lt1"/>
                </a:solidFill>
                <a:latin typeface="+mj-lt"/>
                <a:ea typeface="Barlow Semi Condensed Light"/>
                <a:cs typeface="Barlow Semi Condensed Light"/>
                <a:sym typeface="Barlow Semi Condensed Light"/>
              </a:rPr>
              <a:t>, zwei wichtige Dinge, die im Laufe der Jahre zwar lockerer werden, aber nie aufhören dürfen</a:t>
            </a:r>
            <a:r>
              <a:rPr lang="de-DE" sz="1500" dirty="0" smtClean="0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</a:t>
            </a:r>
            <a:endParaRPr sz="1500" dirty="0">
              <a:solidFill>
                <a:schemeClr val="lt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92" name="Google Shape;892;p40"/>
          <p:cNvSpPr txBox="1"/>
          <p:nvPr/>
        </p:nvSpPr>
        <p:spPr>
          <a:xfrm>
            <a:off x="2895604" y="1759563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+mj-lt"/>
                <a:ea typeface="Sue Ellen Francisco"/>
                <a:cs typeface="Sue Ellen Francisco"/>
                <a:sym typeface="Sue Ellen Francisco"/>
              </a:rPr>
              <a:t>01</a:t>
            </a:r>
            <a:endParaRPr sz="1800" dirty="0">
              <a:solidFill>
                <a:schemeClr val="lt1"/>
              </a:solidFill>
              <a:latin typeface="+mj-lt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93" name="Google Shape;893;p40"/>
          <p:cNvSpPr txBox="1"/>
          <p:nvPr/>
        </p:nvSpPr>
        <p:spPr>
          <a:xfrm>
            <a:off x="5987466" y="1759563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+mj-lt"/>
                <a:ea typeface="Sue Ellen Francisco"/>
                <a:cs typeface="Sue Ellen Francisco"/>
                <a:sym typeface="Sue Ellen Francisco"/>
              </a:rPr>
              <a:t>03</a:t>
            </a:r>
            <a:endParaRPr sz="1800" dirty="0">
              <a:solidFill>
                <a:schemeClr val="lt1"/>
              </a:solidFill>
              <a:latin typeface="+mj-lt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895" name="Google Shape;895;p40"/>
          <p:cNvSpPr txBox="1"/>
          <p:nvPr/>
        </p:nvSpPr>
        <p:spPr>
          <a:xfrm>
            <a:off x="822683" y="3678301"/>
            <a:ext cx="1873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chemeClr val="lt1"/>
                </a:solidFill>
                <a:latin typeface="+mj-lt"/>
                <a:ea typeface="Barlow Semi Condensed Light"/>
                <a:cs typeface="Barlow Semi Condensed Light"/>
                <a:sym typeface="Barlow Semi Condensed Light"/>
              </a:rPr>
              <a:t>Förderung durch Forderung, aber keine Überforderung</a:t>
            </a:r>
            <a:endParaRPr sz="1600" dirty="0">
              <a:solidFill>
                <a:schemeClr val="lt1"/>
              </a:solidFill>
              <a:latin typeface="+mj-l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96" name="Google Shape;896;p40"/>
          <p:cNvSpPr txBox="1"/>
          <p:nvPr/>
        </p:nvSpPr>
        <p:spPr>
          <a:xfrm>
            <a:off x="2894891" y="3413491"/>
            <a:ext cx="291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+mj-lt"/>
                <a:ea typeface="Sue Ellen Francisco"/>
                <a:cs typeface="Sue Ellen Francisco"/>
                <a:sym typeface="Sue Ellen Francisco"/>
              </a:rPr>
              <a:t>02</a:t>
            </a:r>
            <a:endParaRPr sz="1800" dirty="0">
              <a:solidFill>
                <a:schemeClr val="lt1"/>
              </a:solidFill>
              <a:latin typeface="+mj-lt"/>
              <a:ea typeface="Sue Ellen Francisco"/>
              <a:cs typeface="Sue Ellen Francisco"/>
              <a:sym typeface="Sue Ellen Francisco"/>
            </a:endParaRPr>
          </a:p>
        </p:txBody>
      </p:sp>
      <p:grpSp>
        <p:nvGrpSpPr>
          <p:cNvPr id="898" name="Google Shape;898;p40"/>
          <p:cNvGrpSpPr/>
          <p:nvPr/>
        </p:nvGrpSpPr>
        <p:grpSpPr>
          <a:xfrm>
            <a:off x="3225963" y="2003900"/>
            <a:ext cx="2721017" cy="3177075"/>
            <a:chOff x="3211493" y="1966413"/>
            <a:chExt cx="2721017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" name="Google Shape;914;p40"/>
            <p:cNvGrpSpPr/>
            <p:nvPr/>
          </p:nvGrpSpPr>
          <p:grpSpPr>
            <a:xfrm rot="9819297">
              <a:off x="5175789" y="2087416"/>
              <a:ext cx="681864" cy="299398"/>
              <a:chOff x="2467225" y="2500013"/>
              <a:chExt cx="261325" cy="96525"/>
            </a:xfrm>
          </p:grpSpPr>
          <p:sp>
            <p:nvSpPr>
              <p:cNvPr id="915" name="Google Shape;915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7" name="Google Shape;917;p40"/>
            <p:cNvGrpSpPr/>
            <p:nvPr/>
          </p:nvGrpSpPr>
          <p:grpSpPr>
            <a:xfrm rot="980703" flipH="1">
              <a:off x="5221289" y="3164291"/>
              <a:ext cx="681864" cy="299398"/>
              <a:chOff x="2467225" y="2500013"/>
              <a:chExt cx="261325" cy="96525"/>
            </a:xfrm>
          </p:grpSpPr>
          <p:sp>
            <p:nvSpPr>
              <p:cNvPr id="918" name="Google Shape;918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40"/>
            <p:cNvGrpSpPr/>
            <p:nvPr/>
          </p:nvGrpSpPr>
          <p:grpSpPr>
            <a:xfrm rot="-9819297" flipH="1">
              <a:off x="3286351" y="2087416"/>
              <a:ext cx="681864" cy="299398"/>
              <a:chOff x="2467225" y="2500013"/>
              <a:chExt cx="261325" cy="96525"/>
            </a:xfrm>
          </p:grpSpPr>
          <p:sp>
            <p:nvSpPr>
              <p:cNvPr id="921" name="Google Shape;921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40"/>
            <p:cNvGrpSpPr/>
            <p:nvPr/>
          </p:nvGrpSpPr>
          <p:grpSpPr>
            <a:xfrm rot="-980703">
              <a:off x="3240851" y="3164291"/>
              <a:ext cx="681864" cy="299398"/>
              <a:chOff x="2467225" y="2500013"/>
              <a:chExt cx="261325" cy="96525"/>
            </a:xfrm>
          </p:grpSpPr>
          <p:sp>
            <p:nvSpPr>
              <p:cNvPr id="924" name="Google Shape;924;p40"/>
              <p:cNvSpPr/>
              <p:nvPr/>
            </p:nvSpPr>
            <p:spPr>
              <a:xfrm>
                <a:off x="2467225" y="2500638"/>
                <a:ext cx="2613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2783" extrusionOk="0">
                    <a:moveTo>
                      <a:pt x="10402" y="1"/>
                    </a:moveTo>
                    <a:cubicBezTo>
                      <a:pt x="10377" y="1"/>
                      <a:pt x="10352" y="26"/>
                      <a:pt x="10352" y="76"/>
                    </a:cubicBezTo>
                    <a:cubicBezTo>
                      <a:pt x="10226" y="76"/>
                      <a:pt x="7094" y="1956"/>
                      <a:pt x="101" y="2482"/>
                    </a:cubicBezTo>
                    <a:cubicBezTo>
                      <a:pt x="1" y="2582"/>
                      <a:pt x="1" y="2582"/>
                      <a:pt x="1" y="2683"/>
                    </a:cubicBezTo>
                    <a:cubicBezTo>
                      <a:pt x="1" y="2683"/>
                      <a:pt x="1" y="2783"/>
                      <a:pt x="101" y="2783"/>
                    </a:cubicBezTo>
                    <a:cubicBezTo>
                      <a:pt x="7219" y="2156"/>
                      <a:pt x="10352" y="277"/>
                      <a:pt x="10452" y="176"/>
                    </a:cubicBezTo>
                    <a:lnTo>
                      <a:pt x="10452" y="76"/>
                    </a:lnTo>
                    <a:cubicBezTo>
                      <a:pt x="10452" y="26"/>
                      <a:pt x="10427" y="1"/>
                      <a:pt x="104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2467225" y="2500013"/>
                <a:ext cx="1178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861" extrusionOk="0">
                    <a:moveTo>
                      <a:pt x="3134" y="1"/>
                    </a:moveTo>
                    <a:cubicBezTo>
                      <a:pt x="3134" y="1"/>
                      <a:pt x="1881" y="1780"/>
                      <a:pt x="1" y="2607"/>
                    </a:cubicBezTo>
                    <a:lnTo>
                      <a:pt x="1" y="2808"/>
                    </a:lnTo>
                    <a:cubicBezTo>
                      <a:pt x="1580" y="3660"/>
                      <a:pt x="3033" y="3860"/>
                      <a:pt x="3861" y="3860"/>
                    </a:cubicBezTo>
                    <a:cubicBezTo>
                      <a:pt x="4287" y="3860"/>
                      <a:pt x="4587" y="3760"/>
                      <a:pt x="4587" y="3760"/>
                    </a:cubicBezTo>
                    <a:cubicBezTo>
                      <a:pt x="4713" y="3760"/>
                      <a:pt x="4713" y="3760"/>
                      <a:pt x="4713" y="3660"/>
                    </a:cubicBezTo>
                    <a:lnTo>
                      <a:pt x="4587" y="3560"/>
                    </a:lnTo>
                    <a:cubicBezTo>
                      <a:pt x="4553" y="3560"/>
                      <a:pt x="4298" y="3595"/>
                      <a:pt x="3889" y="3595"/>
                    </a:cubicBezTo>
                    <a:cubicBezTo>
                      <a:pt x="3106" y="3595"/>
                      <a:pt x="1760" y="3465"/>
                      <a:pt x="327" y="2708"/>
                    </a:cubicBezTo>
                    <a:cubicBezTo>
                      <a:pt x="2081" y="1881"/>
                      <a:pt x="3234" y="201"/>
                      <a:pt x="3334" y="101"/>
                    </a:cubicBezTo>
                    <a:cubicBezTo>
                      <a:pt x="3334" y="101"/>
                      <a:pt x="3334" y="1"/>
                      <a:pt x="3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" name="Google Shape;385;p26"/>
          <p:cNvSpPr txBox="1">
            <a:spLocks noGrp="1"/>
          </p:cNvSpPr>
          <p:nvPr>
            <p:ph type="title"/>
          </p:nvPr>
        </p:nvSpPr>
        <p:spPr>
          <a:xfrm>
            <a:off x="1739875" y="344100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Chalk Dash" panose="03000600000000000000" pitchFamily="66" charset="0"/>
              </a:rPr>
              <a:t>KINDER WOLLEN IN DIE SCHULE</a:t>
            </a:r>
            <a:endParaRPr dirty="0">
              <a:latin typeface="Chalk Dash" panose="03000600000000000000" pitchFamily="66" charset="0"/>
            </a:endParaRPr>
          </a:p>
        </p:txBody>
      </p:sp>
      <p:sp>
        <p:nvSpPr>
          <p:cNvPr id="46" name="Google Shape;385;p26"/>
          <p:cNvSpPr txBox="1">
            <a:spLocks/>
          </p:cNvSpPr>
          <p:nvPr/>
        </p:nvSpPr>
        <p:spPr>
          <a:xfrm>
            <a:off x="1739875" y="906688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ue Ellen Francisco"/>
              <a:buNone/>
              <a:defRPr sz="24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  <a:latin typeface="+mn-lt"/>
              </a:rPr>
              <a:t>Was braucht ihr Kind von Ihnen?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7" name="Google Shape;11722;p68"/>
          <p:cNvGrpSpPr/>
          <p:nvPr/>
        </p:nvGrpSpPr>
        <p:grpSpPr>
          <a:xfrm>
            <a:off x="5987466" y="3378150"/>
            <a:ext cx="689495" cy="645927"/>
            <a:chOff x="5765817" y="3227724"/>
            <a:chExt cx="364865" cy="324822"/>
          </a:xfrm>
          <a:solidFill>
            <a:schemeClr val="bg1"/>
          </a:solidFill>
        </p:grpSpPr>
        <p:sp>
          <p:nvSpPr>
            <p:cNvPr id="48" name="Google Shape;11723;p68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724;p68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725;p68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41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" grpId="0"/>
      <p:bldP spid="891" grpId="0"/>
      <p:bldP spid="89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190585" y="1433429"/>
            <a:ext cx="4376262" cy="20595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 smtClean="0">
                <a:latin typeface="Chalk Dash" panose="03000600000000000000" pitchFamily="66" charset="0"/>
              </a:rPr>
              <a:t>IST MEIN KIND REIF F</a:t>
            </a:r>
            <a:r>
              <a:rPr lang="de-DE" sz="4800" dirty="0" smtClean="0">
                <a:latin typeface="DJB Chalk It Up" panose="02000500000000000000" pitchFamily="2" charset="0"/>
              </a:rPr>
              <a:t>Ü</a:t>
            </a:r>
            <a:r>
              <a:rPr lang="de-DE" sz="4800" dirty="0" smtClean="0">
                <a:latin typeface="Chalk Dash" panose="03000600000000000000" pitchFamily="66" charset="0"/>
              </a:rPr>
              <a:t>R DIE SCHULE?</a:t>
            </a:r>
            <a:endParaRPr sz="4800" dirty="0">
              <a:latin typeface="Chalk Dash" panose="03000600000000000000" pitchFamily="66" charset="0"/>
            </a:endParaRPr>
          </a:p>
        </p:txBody>
      </p:sp>
      <p:grpSp>
        <p:nvGrpSpPr>
          <p:cNvPr id="392" name="Google Shape;392;p27"/>
          <p:cNvGrpSpPr/>
          <p:nvPr/>
        </p:nvGrpSpPr>
        <p:grpSpPr>
          <a:xfrm>
            <a:off x="6548464" y="589964"/>
            <a:ext cx="1102270" cy="1241171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390;p27"/>
          <p:cNvSpPr txBox="1">
            <a:spLocks/>
          </p:cNvSpPr>
          <p:nvPr/>
        </p:nvSpPr>
        <p:spPr>
          <a:xfrm>
            <a:off x="2490078" y="3871700"/>
            <a:ext cx="39402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de-DE" sz="2000" dirty="0" smtClean="0">
                <a:latin typeface="+mj-lt"/>
              </a:rPr>
              <a:t>Voraussetzungen,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de-DE" sz="2000" dirty="0" smtClean="0">
                <a:latin typeface="+mj-lt"/>
              </a:rPr>
              <a:t> für die Grundschulfähigkeit</a:t>
            </a:r>
            <a:endParaRPr lang="de-DE" sz="2000" dirty="0">
              <a:latin typeface="+mj-lt"/>
            </a:endParaRPr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858">
            <a:off x="6271598" y="2316249"/>
            <a:ext cx="19812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67" name="Google Shape;2562;p55"/>
          <p:cNvGrpSpPr/>
          <p:nvPr/>
        </p:nvGrpSpPr>
        <p:grpSpPr>
          <a:xfrm rot="20011052">
            <a:off x="1605182" y="1968834"/>
            <a:ext cx="975005" cy="897752"/>
            <a:chOff x="6663486" y="2336281"/>
            <a:chExt cx="342245" cy="317513"/>
          </a:xfrm>
        </p:grpSpPr>
        <p:sp>
          <p:nvSpPr>
            <p:cNvPr id="68" name="Google Shape;2563;p55"/>
            <p:cNvSpPr/>
            <p:nvPr/>
          </p:nvSpPr>
          <p:spPr>
            <a:xfrm>
              <a:off x="6663486" y="2336281"/>
              <a:ext cx="342245" cy="317513"/>
            </a:xfrm>
            <a:custGeom>
              <a:avLst/>
              <a:gdLst/>
              <a:ahLst/>
              <a:cxnLst/>
              <a:rect l="l" t="t" r="r" b="b"/>
              <a:pathLst>
                <a:path w="13326" h="12363" extrusionOk="0">
                  <a:moveTo>
                    <a:pt x="5917" y="144"/>
                  </a:moveTo>
                  <a:cubicBezTo>
                    <a:pt x="8268" y="144"/>
                    <a:pt x="10898" y="1431"/>
                    <a:pt x="11995" y="3493"/>
                  </a:cubicBezTo>
                  <a:cubicBezTo>
                    <a:pt x="13325" y="5992"/>
                    <a:pt x="12039" y="10256"/>
                    <a:pt x="8851" y="10256"/>
                  </a:cubicBezTo>
                  <a:cubicBezTo>
                    <a:pt x="8797" y="10256"/>
                    <a:pt x="8744" y="10254"/>
                    <a:pt x="8689" y="10252"/>
                  </a:cubicBezTo>
                  <a:cubicBezTo>
                    <a:pt x="8687" y="10252"/>
                    <a:pt x="8685" y="10252"/>
                    <a:pt x="8683" y="10252"/>
                  </a:cubicBezTo>
                  <a:cubicBezTo>
                    <a:pt x="8566" y="10252"/>
                    <a:pt x="8568" y="10436"/>
                    <a:pt x="8689" y="10443"/>
                  </a:cubicBezTo>
                  <a:lnTo>
                    <a:pt x="8716" y="10443"/>
                  </a:lnTo>
                  <a:cubicBezTo>
                    <a:pt x="8805" y="11089"/>
                    <a:pt x="9082" y="11690"/>
                    <a:pt x="9509" y="12182"/>
                  </a:cubicBezTo>
                  <a:cubicBezTo>
                    <a:pt x="9096" y="12154"/>
                    <a:pt x="8693" y="12048"/>
                    <a:pt x="8320" y="11878"/>
                  </a:cubicBezTo>
                  <a:lnTo>
                    <a:pt x="8320" y="11878"/>
                  </a:lnTo>
                  <a:cubicBezTo>
                    <a:pt x="8385" y="11901"/>
                    <a:pt x="8494" y="11895"/>
                    <a:pt x="8563" y="11898"/>
                  </a:cubicBezTo>
                  <a:cubicBezTo>
                    <a:pt x="8672" y="11908"/>
                    <a:pt x="8778" y="11915"/>
                    <a:pt x="8887" y="11915"/>
                  </a:cubicBezTo>
                  <a:cubicBezTo>
                    <a:pt x="8915" y="11915"/>
                    <a:pt x="8921" y="11871"/>
                    <a:pt x="8894" y="11867"/>
                  </a:cubicBezTo>
                  <a:cubicBezTo>
                    <a:pt x="8809" y="11854"/>
                    <a:pt x="8720" y="11843"/>
                    <a:pt x="8631" y="11837"/>
                  </a:cubicBezTo>
                  <a:lnTo>
                    <a:pt x="8494" y="11826"/>
                  </a:lnTo>
                  <a:lnTo>
                    <a:pt x="8327" y="11826"/>
                  </a:lnTo>
                  <a:cubicBezTo>
                    <a:pt x="8334" y="11820"/>
                    <a:pt x="8334" y="11813"/>
                    <a:pt x="8331" y="11802"/>
                  </a:cubicBezTo>
                  <a:lnTo>
                    <a:pt x="8324" y="11792"/>
                  </a:lnTo>
                  <a:cubicBezTo>
                    <a:pt x="8319" y="11787"/>
                    <a:pt x="8314" y="11784"/>
                    <a:pt x="8307" y="11784"/>
                  </a:cubicBezTo>
                  <a:cubicBezTo>
                    <a:pt x="8305" y="11784"/>
                    <a:pt x="8303" y="11784"/>
                    <a:pt x="8300" y="11785"/>
                  </a:cubicBezTo>
                  <a:cubicBezTo>
                    <a:pt x="8242" y="11799"/>
                    <a:pt x="8262" y="11843"/>
                    <a:pt x="8300" y="11867"/>
                  </a:cubicBezTo>
                  <a:cubicBezTo>
                    <a:pt x="8064" y="11755"/>
                    <a:pt x="7842" y="11611"/>
                    <a:pt x="7647" y="11440"/>
                  </a:cubicBezTo>
                  <a:lnTo>
                    <a:pt x="7647" y="11440"/>
                  </a:lnTo>
                  <a:cubicBezTo>
                    <a:pt x="7910" y="11451"/>
                    <a:pt x="8173" y="11471"/>
                    <a:pt x="8436" y="11502"/>
                  </a:cubicBezTo>
                  <a:cubicBezTo>
                    <a:pt x="8437" y="11502"/>
                    <a:pt x="8438" y="11502"/>
                    <a:pt x="8439" y="11502"/>
                  </a:cubicBezTo>
                  <a:cubicBezTo>
                    <a:pt x="8474" y="11502"/>
                    <a:pt x="8483" y="11440"/>
                    <a:pt x="8447" y="11434"/>
                  </a:cubicBezTo>
                  <a:cubicBezTo>
                    <a:pt x="8153" y="11386"/>
                    <a:pt x="7859" y="11362"/>
                    <a:pt x="7562" y="11362"/>
                  </a:cubicBezTo>
                  <a:cubicBezTo>
                    <a:pt x="7443" y="11249"/>
                    <a:pt x="7340" y="11119"/>
                    <a:pt x="7251" y="10979"/>
                  </a:cubicBezTo>
                  <a:lnTo>
                    <a:pt x="7251" y="10979"/>
                  </a:lnTo>
                  <a:cubicBezTo>
                    <a:pt x="7473" y="11017"/>
                    <a:pt x="7695" y="11061"/>
                    <a:pt x="7917" y="11085"/>
                  </a:cubicBezTo>
                  <a:cubicBezTo>
                    <a:pt x="7918" y="11085"/>
                    <a:pt x="7919" y="11085"/>
                    <a:pt x="7920" y="11085"/>
                  </a:cubicBezTo>
                  <a:cubicBezTo>
                    <a:pt x="7948" y="11085"/>
                    <a:pt x="7954" y="11034"/>
                    <a:pt x="7924" y="11031"/>
                  </a:cubicBezTo>
                  <a:cubicBezTo>
                    <a:pt x="7695" y="10986"/>
                    <a:pt x="7463" y="10959"/>
                    <a:pt x="7231" y="10928"/>
                  </a:cubicBezTo>
                  <a:cubicBezTo>
                    <a:pt x="7227" y="10928"/>
                    <a:pt x="7224" y="10928"/>
                    <a:pt x="7221" y="10932"/>
                  </a:cubicBezTo>
                  <a:cubicBezTo>
                    <a:pt x="7142" y="10795"/>
                    <a:pt x="7081" y="10648"/>
                    <a:pt x="7040" y="10494"/>
                  </a:cubicBezTo>
                  <a:lnTo>
                    <a:pt x="7040" y="10494"/>
                  </a:lnTo>
                  <a:cubicBezTo>
                    <a:pt x="7132" y="10501"/>
                    <a:pt x="7225" y="10505"/>
                    <a:pt x="7318" y="10505"/>
                  </a:cubicBezTo>
                  <a:cubicBezTo>
                    <a:pt x="7498" y="10505"/>
                    <a:pt x="7679" y="10492"/>
                    <a:pt x="7859" y="10467"/>
                  </a:cubicBezTo>
                  <a:cubicBezTo>
                    <a:pt x="7892" y="10460"/>
                    <a:pt x="7887" y="10402"/>
                    <a:pt x="7852" y="10402"/>
                  </a:cubicBezTo>
                  <a:cubicBezTo>
                    <a:pt x="7851" y="10402"/>
                    <a:pt x="7850" y="10402"/>
                    <a:pt x="7849" y="10402"/>
                  </a:cubicBezTo>
                  <a:cubicBezTo>
                    <a:pt x="7630" y="10424"/>
                    <a:pt x="7410" y="10435"/>
                    <a:pt x="7190" y="10435"/>
                  </a:cubicBezTo>
                  <a:cubicBezTo>
                    <a:pt x="7135" y="10435"/>
                    <a:pt x="7081" y="10434"/>
                    <a:pt x="7026" y="10433"/>
                  </a:cubicBezTo>
                  <a:cubicBezTo>
                    <a:pt x="7002" y="10331"/>
                    <a:pt x="6985" y="10225"/>
                    <a:pt x="6978" y="10119"/>
                  </a:cubicBezTo>
                  <a:cubicBezTo>
                    <a:pt x="6980" y="10084"/>
                    <a:pt x="6954" y="10066"/>
                    <a:pt x="6928" y="10066"/>
                  </a:cubicBezTo>
                  <a:cubicBezTo>
                    <a:pt x="6903" y="10066"/>
                    <a:pt x="6877" y="10082"/>
                    <a:pt x="6876" y="10115"/>
                  </a:cubicBezTo>
                  <a:cubicBezTo>
                    <a:pt x="6246" y="10206"/>
                    <a:pt x="5587" y="10281"/>
                    <a:pt x="4934" y="10281"/>
                  </a:cubicBezTo>
                  <a:cubicBezTo>
                    <a:pt x="3915" y="10281"/>
                    <a:pt x="2911" y="10098"/>
                    <a:pt x="2053" y="9507"/>
                  </a:cubicBezTo>
                  <a:lnTo>
                    <a:pt x="2053" y="9507"/>
                  </a:lnTo>
                  <a:cubicBezTo>
                    <a:pt x="2702" y="9593"/>
                    <a:pt x="3355" y="9675"/>
                    <a:pt x="4007" y="9743"/>
                  </a:cubicBezTo>
                  <a:cubicBezTo>
                    <a:pt x="4009" y="9743"/>
                    <a:pt x="4011" y="9744"/>
                    <a:pt x="4013" y="9744"/>
                  </a:cubicBezTo>
                  <a:cubicBezTo>
                    <a:pt x="4048" y="9744"/>
                    <a:pt x="4046" y="9685"/>
                    <a:pt x="4007" y="9678"/>
                  </a:cubicBezTo>
                  <a:cubicBezTo>
                    <a:pt x="3324" y="9586"/>
                    <a:pt x="2637" y="9507"/>
                    <a:pt x="1948" y="9432"/>
                  </a:cubicBezTo>
                  <a:cubicBezTo>
                    <a:pt x="1749" y="9285"/>
                    <a:pt x="1565" y="9115"/>
                    <a:pt x="1401" y="8927"/>
                  </a:cubicBezTo>
                  <a:lnTo>
                    <a:pt x="1401" y="8927"/>
                  </a:lnTo>
                  <a:cubicBezTo>
                    <a:pt x="1794" y="9019"/>
                    <a:pt x="2190" y="9081"/>
                    <a:pt x="2590" y="9111"/>
                  </a:cubicBezTo>
                  <a:cubicBezTo>
                    <a:pt x="2591" y="9111"/>
                    <a:pt x="2592" y="9111"/>
                    <a:pt x="2593" y="9111"/>
                  </a:cubicBezTo>
                  <a:cubicBezTo>
                    <a:pt x="2630" y="9111"/>
                    <a:pt x="2626" y="9053"/>
                    <a:pt x="2590" y="9046"/>
                  </a:cubicBezTo>
                  <a:cubicBezTo>
                    <a:pt x="2166" y="8999"/>
                    <a:pt x="1749" y="8941"/>
                    <a:pt x="1336" y="8852"/>
                  </a:cubicBezTo>
                  <a:cubicBezTo>
                    <a:pt x="1172" y="8654"/>
                    <a:pt x="1029" y="8439"/>
                    <a:pt x="909" y="8213"/>
                  </a:cubicBezTo>
                  <a:lnTo>
                    <a:pt x="909" y="8213"/>
                  </a:lnTo>
                  <a:cubicBezTo>
                    <a:pt x="1237" y="8237"/>
                    <a:pt x="1568" y="8264"/>
                    <a:pt x="1896" y="8278"/>
                  </a:cubicBezTo>
                  <a:cubicBezTo>
                    <a:pt x="1941" y="8278"/>
                    <a:pt x="1941" y="8217"/>
                    <a:pt x="1896" y="8213"/>
                  </a:cubicBezTo>
                  <a:cubicBezTo>
                    <a:pt x="1555" y="8186"/>
                    <a:pt x="1213" y="8165"/>
                    <a:pt x="872" y="8148"/>
                  </a:cubicBezTo>
                  <a:cubicBezTo>
                    <a:pt x="763" y="7933"/>
                    <a:pt x="667" y="7708"/>
                    <a:pt x="592" y="7479"/>
                  </a:cubicBezTo>
                  <a:lnTo>
                    <a:pt x="592" y="7479"/>
                  </a:lnTo>
                  <a:cubicBezTo>
                    <a:pt x="895" y="7529"/>
                    <a:pt x="1201" y="7556"/>
                    <a:pt x="1507" y="7556"/>
                  </a:cubicBezTo>
                  <a:cubicBezTo>
                    <a:pt x="1556" y="7556"/>
                    <a:pt x="1605" y="7555"/>
                    <a:pt x="1654" y="7554"/>
                  </a:cubicBezTo>
                  <a:cubicBezTo>
                    <a:pt x="1702" y="7554"/>
                    <a:pt x="1702" y="7486"/>
                    <a:pt x="1654" y="7486"/>
                  </a:cubicBezTo>
                  <a:cubicBezTo>
                    <a:pt x="1292" y="7482"/>
                    <a:pt x="926" y="7452"/>
                    <a:pt x="568" y="7400"/>
                  </a:cubicBezTo>
                  <a:cubicBezTo>
                    <a:pt x="510" y="7209"/>
                    <a:pt x="462" y="7018"/>
                    <a:pt x="424" y="6820"/>
                  </a:cubicBezTo>
                  <a:lnTo>
                    <a:pt x="424" y="6820"/>
                  </a:lnTo>
                  <a:cubicBezTo>
                    <a:pt x="895" y="6828"/>
                    <a:pt x="1365" y="6840"/>
                    <a:pt x="1834" y="6840"/>
                  </a:cubicBezTo>
                  <a:cubicBezTo>
                    <a:pt x="2098" y="6840"/>
                    <a:pt x="2361" y="6836"/>
                    <a:pt x="2624" y="6827"/>
                  </a:cubicBezTo>
                  <a:cubicBezTo>
                    <a:pt x="2665" y="6823"/>
                    <a:pt x="2665" y="6765"/>
                    <a:pt x="2624" y="6762"/>
                  </a:cubicBezTo>
                  <a:cubicBezTo>
                    <a:pt x="2257" y="6745"/>
                    <a:pt x="1888" y="6739"/>
                    <a:pt x="1519" y="6739"/>
                  </a:cubicBezTo>
                  <a:cubicBezTo>
                    <a:pt x="1150" y="6739"/>
                    <a:pt x="781" y="6745"/>
                    <a:pt x="414" y="6748"/>
                  </a:cubicBezTo>
                  <a:cubicBezTo>
                    <a:pt x="373" y="6536"/>
                    <a:pt x="346" y="6321"/>
                    <a:pt x="332" y="6106"/>
                  </a:cubicBezTo>
                  <a:lnTo>
                    <a:pt x="332" y="6106"/>
                  </a:lnTo>
                  <a:cubicBezTo>
                    <a:pt x="338" y="6121"/>
                    <a:pt x="354" y="6131"/>
                    <a:pt x="372" y="6131"/>
                  </a:cubicBezTo>
                  <a:cubicBezTo>
                    <a:pt x="375" y="6131"/>
                    <a:pt x="377" y="6130"/>
                    <a:pt x="380" y="6130"/>
                  </a:cubicBezTo>
                  <a:cubicBezTo>
                    <a:pt x="390" y="6126"/>
                    <a:pt x="401" y="6120"/>
                    <a:pt x="404" y="6106"/>
                  </a:cubicBezTo>
                  <a:lnTo>
                    <a:pt x="404" y="6099"/>
                  </a:lnTo>
                  <a:cubicBezTo>
                    <a:pt x="560" y="6121"/>
                    <a:pt x="1135" y="6134"/>
                    <a:pt x="1303" y="6134"/>
                  </a:cubicBezTo>
                  <a:cubicBezTo>
                    <a:pt x="1322" y="6134"/>
                    <a:pt x="1336" y="6134"/>
                    <a:pt x="1343" y="6133"/>
                  </a:cubicBezTo>
                  <a:cubicBezTo>
                    <a:pt x="1387" y="6133"/>
                    <a:pt x="1387" y="6062"/>
                    <a:pt x="1343" y="6062"/>
                  </a:cubicBezTo>
                  <a:cubicBezTo>
                    <a:pt x="1111" y="6062"/>
                    <a:pt x="875" y="6058"/>
                    <a:pt x="643" y="6044"/>
                  </a:cubicBezTo>
                  <a:cubicBezTo>
                    <a:pt x="589" y="6041"/>
                    <a:pt x="514" y="6020"/>
                    <a:pt x="449" y="6020"/>
                  </a:cubicBezTo>
                  <a:cubicBezTo>
                    <a:pt x="400" y="6020"/>
                    <a:pt x="355" y="6032"/>
                    <a:pt x="329" y="6072"/>
                  </a:cubicBezTo>
                  <a:cubicBezTo>
                    <a:pt x="315" y="5915"/>
                    <a:pt x="308" y="5754"/>
                    <a:pt x="312" y="5597"/>
                  </a:cubicBezTo>
                  <a:cubicBezTo>
                    <a:pt x="312" y="5478"/>
                    <a:pt x="322" y="5361"/>
                    <a:pt x="332" y="5245"/>
                  </a:cubicBezTo>
                  <a:cubicBezTo>
                    <a:pt x="725" y="5286"/>
                    <a:pt x="1121" y="5320"/>
                    <a:pt x="1514" y="5341"/>
                  </a:cubicBezTo>
                  <a:cubicBezTo>
                    <a:pt x="1515" y="5341"/>
                    <a:pt x="1516" y="5341"/>
                    <a:pt x="1517" y="5341"/>
                  </a:cubicBezTo>
                  <a:cubicBezTo>
                    <a:pt x="1558" y="5341"/>
                    <a:pt x="1554" y="5283"/>
                    <a:pt x="1514" y="5280"/>
                  </a:cubicBezTo>
                  <a:cubicBezTo>
                    <a:pt x="1121" y="5235"/>
                    <a:pt x="728" y="5204"/>
                    <a:pt x="336" y="5180"/>
                  </a:cubicBezTo>
                  <a:cubicBezTo>
                    <a:pt x="356" y="4945"/>
                    <a:pt x="394" y="4713"/>
                    <a:pt x="441" y="4480"/>
                  </a:cubicBezTo>
                  <a:cubicBezTo>
                    <a:pt x="1271" y="4511"/>
                    <a:pt x="2101" y="4538"/>
                    <a:pt x="2935" y="4549"/>
                  </a:cubicBezTo>
                  <a:cubicBezTo>
                    <a:pt x="2993" y="4549"/>
                    <a:pt x="2993" y="4460"/>
                    <a:pt x="2935" y="4460"/>
                  </a:cubicBezTo>
                  <a:cubicBezTo>
                    <a:pt x="2108" y="4426"/>
                    <a:pt x="1285" y="4415"/>
                    <a:pt x="459" y="4405"/>
                  </a:cubicBezTo>
                  <a:cubicBezTo>
                    <a:pt x="513" y="4166"/>
                    <a:pt x="582" y="3931"/>
                    <a:pt x="667" y="3702"/>
                  </a:cubicBezTo>
                  <a:cubicBezTo>
                    <a:pt x="919" y="3751"/>
                    <a:pt x="1175" y="3775"/>
                    <a:pt x="1432" y="3775"/>
                  </a:cubicBezTo>
                  <a:cubicBezTo>
                    <a:pt x="1586" y="3775"/>
                    <a:pt x="1740" y="3766"/>
                    <a:pt x="1893" y="3750"/>
                  </a:cubicBezTo>
                  <a:cubicBezTo>
                    <a:pt x="1940" y="3743"/>
                    <a:pt x="1941" y="3674"/>
                    <a:pt x="1896" y="3674"/>
                  </a:cubicBezTo>
                  <a:cubicBezTo>
                    <a:pt x="1895" y="3674"/>
                    <a:pt x="1894" y="3674"/>
                    <a:pt x="1893" y="3674"/>
                  </a:cubicBezTo>
                  <a:cubicBezTo>
                    <a:pt x="1735" y="3691"/>
                    <a:pt x="1576" y="3699"/>
                    <a:pt x="1417" y="3699"/>
                  </a:cubicBezTo>
                  <a:cubicBezTo>
                    <a:pt x="1174" y="3699"/>
                    <a:pt x="929" y="3680"/>
                    <a:pt x="687" y="3640"/>
                  </a:cubicBezTo>
                  <a:cubicBezTo>
                    <a:pt x="803" y="3340"/>
                    <a:pt x="947" y="3049"/>
                    <a:pt x="1114" y="2776"/>
                  </a:cubicBezTo>
                  <a:cubicBezTo>
                    <a:pt x="1582" y="2821"/>
                    <a:pt x="2047" y="2875"/>
                    <a:pt x="2518" y="2909"/>
                  </a:cubicBezTo>
                  <a:cubicBezTo>
                    <a:pt x="2555" y="2909"/>
                    <a:pt x="2552" y="2851"/>
                    <a:pt x="2518" y="2848"/>
                  </a:cubicBezTo>
                  <a:cubicBezTo>
                    <a:pt x="2060" y="2797"/>
                    <a:pt x="1599" y="2766"/>
                    <a:pt x="1142" y="2725"/>
                  </a:cubicBezTo>
                  <a:cubicBezTo>
                    <a:pt x="1326" y="2431"/>
                    <a:pt x="1541" y="2155"/>
                    <a:pt x="1780" y="1902"/>
                  </a:cubicBezTo>
                  <a:cubicBezTo>
                    <a:pt x="2245" y="1950"/>
                    <a:pt x="2709" y="2001"/>
                    <a:pt x="3177" y="2032"/>
                  </a:cubicBezTo>
                  <a:cubicBezTo>
                    <a:pt x="3178" y="2032"/>
                    <a:pt x="3179" y="2032"/>
                    <a:pt x="3180" y="2032"/>
                  </a:cubicBezTo>
                  <a:cubicBezTo>
                    <a:pt x="3232" y="2032"/>
                    <a:pt x="3227" y="1953"/>
                    <a:pt x="3177" y="1950"/>
                  </a:cubicBezTo>
                  <a:cubicBezTo>
                    <a:pt x="2733" y="1899"/>
                    <a:pt x="2286" y="1868"/>
                    <a:pt x="1838" y="1837"/>
                  </a:cubicBezTo>
                  <a:cubicBezTo>
                    <a:pt x="2655" y="983"/>
                    <a:pt x="3754" y="399"/>
                    <a:pt x="5035" y="208"/>
                  </a:cubicBezTo>
                  <a:cubicBezTo>
                    <a:pt x="5322" y="165"/>
                    <a:pt x="5617" y="144"/>
                    <a:pt x="5917" y="144"/>
                  </a:cubicBezTo>
                  <a:close/>
                  <a:moveTo>
                    <a:pt x="6137" y="1"/>
                  </a:moveTo>
                  <a:cubicBezTo>
                    <a:pt x="3651" y="1"/>
                    <a:pt x="1370" y="1403"/>
                    <a:pt x="496" y="3623"/>
                  </a:cubicBezTo>
                  <a:cubicBezTo>
                    <a:pt x="486" y="3630"/>
                    <a:pt x="479" y="3647"/>
                    <a:pt x="486" y="3661"/>
                  </a:cubicBezTo>
                  <a:cubicBezTo>
                    <a:pt x="103" y="4648"/>
                    <a:pt x="1" y="5799"/>
                    <a:pt x="284" y="7059"/>
                  </a:cubicBezTo>
                  <a:cubicBezTo>
                    <a:pt x="851" y="9571"/>
                    <a:pt x="2835" y="10402"/>
                    <a:pt x="5010" y="10402"/>
                  </a:cubicBezTo>
                  <a:cubicBezTo>
                    <a:pt x="5626" y="10402"/>
                    <a:pt x="6257" y="10335"/>
                    <a:pt x="6876" y="10221"/>
                  </a:cubicBezTo>
                  <a:lnTo>
                    <a:pt x="6876" y="10221"/>
                  </a:lnTo>
                  <a:cubicBezTo>
                    <a:pt x="6848" y="11588"/>
                    <a:pt x="8528" y="12363"/>
                    <a:pt x="9699" y="12363"/>
                  </a:cubicBezTo>
                  <a:cubicBezTo>
                    <a:pt x="9702" y="12363"/>
                    <a:pt x="9704" y="12363"/>
                    <a:pt x="9707" y="12363"/>
                  </a:cubicBezTo>
                  <a:cubicBezTo>
                    <a:pt x="9785" y="12359"/>
                    <a:pt x="9823" y="12267"/>
                    <a:pt x="9768" y="12212"/>
                  </a:cubicBezTo>
                  <a:cubicBezTo>
                    <a:pt x="9294" y="11734"/>
                    <a:pt x="8983" y="11116"/>
                    <a:pt x="8884" y="10450"/>
                  </a:cubicBezTo>
                  <a:cubicBezTo>
                    <a:pt x="11134" y="10450"/>
                    <a:pt x="12497" y="8380"/>
                    <a:pt x="12651" y="6284"/>
                  </a:cubicBezTo>
                  <a:cubicBezTo>
                    <a:pt x="12849" y="3599"/>
                    <a:pt x="11271" y="1649"/>
                    <a:pt x="8877" y="587"/>
                  </a:cubicBezTo>
                  <a:cubicBezTo>
                    <a:pt x="7975" y="187"/>
                    <a:pt x="7042" y="1"/>
                    <a:pt x="6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64;p55"/>
            <p:cNvSpPr/>
            <p:nvPr/>
          </p:nvSpPr>
          <p:spPr>
            <a:xfrm>
              <a:off x="6725715" y="2382098"/>
              <a:ext cx="182962" cy="159771"/>
            </a:xfrm>
            <a:custGeom>
              <a:avLst/>
              <a:gdLst/>
              <a:ahLst/>
              <a:cxnLst/>
              <a:rect l="l" t="t" r="r" b="b"/>
              <a:pathLst>
                <a:path w="7124" h="6221" extrusionOk="0">
                  <a:moveTo>
                    <a:pt x="3590" y="176"/>
                  </a:moveTo>
                  <a:cubicBezTo>
                    <a:pt x="3782" y="176"/>
                    <a:pt x="3978" y="201"/>
                    <a:pt x="4176" y="255"/>
                  </a:cubicBezTo>
                  <a:cubicBezTo>
                    <a:pt x="5993" y="743"/>
                    <a:pt x="6532" y="3352"/>
                    <a:pt x="4770" y="4257"/>
                  </a:cubicBezTo>
                  <a:cubicBezTo>
                    <a:pt x="4757" y="4264"/>
                    <a:pt x="4750" y="4271"/>
                    <a:pt x="4743" y="4281"/>
                  </a:cubicBezTo>
                  <a:cubicBezTo>
                    <a:pt x="4741" y="4281"/>
                    <a:pt x="4738" y="4281"/>
                    <a:pt x="4736" y="4281"/>
                  </a:cubicBezTo>
                  <a:cubicBezTo>
                    <a:pt x="4712" y="4281"/>
                    <a:pt x="4691" y="4297"/>
                    <a:pt x="4688" y="4322"/>
                  </a:cubicBezTo>
                  <a:cubicBezTo>
                    <a:pt x="4664" y="4582"/>
                    <a:pt x="4664" y="4841"/>
                    <a:pt x="4681" y="5101"/>
                  </a:cubicBezTo>
                  <a:cubicBezTo>
                    <a:pt x="4692" y="5244"/>
                    <a:pt x="4815" y="5777"/>
                    <a:pt x="4746" y="5879"/>
                  </a:cubicBezTo>
                  <a:cubicBezTo>
                    <a:pt x="4708" y="5939"/>
                    <a:pt x="4617" y="5954"/>
                    <a:pt x="4517" y="5954"/>
                  </a:cubicBezTo>
                  <a:cubicBezTo>
                    <a:pt x="4419" y="5954"/>
                    <a:pt x="4312" y="5940"/>
                    <a:pt x="4235" y="5940"/>
                  </a:cubicBezTo>
                  <a:cubicBezTo>
                    <a:pt x="4224" y="5940"/>
                    <a:pt x="4213" y="5940"/>
                    <a:pt x="4203" y="5941"/>
                  </a:cubicBezTo>
                  <a:cubicBezTo>
                    <a:pt x="4016" y="5954"/>
                    <a:pt x="3831" y="5985"/>
                    <a:pt x="3647" y="6030"/>
                  </a:cubicBezTo>
                  <a:cubicBezTo>
                    <a:pt x="3636" y="5309"/>
                    <a:pt x="3667" y="4585"/>
                    <a:pt x="3739" y="3864"/>
                  </a:cubicBezTo>
                  <a:cubicBezTo>
                    <a:pt x="3750" y="3882"/>
                    <a:pt x="3769" y="3889"/>
                    <a:pt x="3789" y="3889"/>
                  </a:cubicBezTo>
                  <a:cubicBezTo>
                    <a:pt x="3793" y="3889"/>
                    <a:pt x="3796" y="3889"/>
                    <a:pt x="3800" y="3888"/>
                  </a:cubicBezTo>
                  <a:cubicBezTo>
                    <a:pt x="5026" y="3745"/>
                    <a:pt x="4654" y="1815"/>
                    <a:pt x="3718" y="1487"/>
                  </a:cubicBezTo>
                  <a:cubicBezTo>
                    <a:pt x="3612" y="1450"/>
                    <a:pt x="3500" y="1432"/>
                    <a:pt x="3388" y="1432"/>
                  </a:cubicBezTo>
                  <a:cubicBezTo>
                    <a:pt x="3059" y="1432"/>
                    <a:pt x="2738" y="1593"/>
                    <a:pt x="2585" y="1907"/>
                  </a:cubicBezTo>
                  <a:cubicBezTo>
                    <a:pt x="2434" y="2215"/>
                    <a:pt x="2557" y="2430"/>
                    <a:pt x="2632" y="2737"/>
                  </a:cubicBezTo>
                  <a:cubicBezTo>
                    <a:pt x="2694" y="3000"/>
                    <a:pt x="2670" y="3099"/>
                    <a:pt x="2499" y="3318"/>
                  </a:cubicBezTo>
                  <a:cubicBezTo>
                    <a:pt x="2363" y="3489"/>
                    <a:pt x="2182" y="3636"/>
                    <a:pt x="2038" y="3803"/>
                  </a:cubicBezTo>
                  <a:cubicBezTo>
                    <a:pt x="342" y="2434"/>
                    <a:pt x="1766" y="176"/>
                    <a:pt x="3590" y="176"/>
                  </a:cubicBezTo>
                  <a:close/>
                  <a:moveTo>
                    <a:pt x="3639" y="1"/>
                  </a:moveTo>
                  <a:cubicBezTo>
                    <a:pt x="1673" y="1"/>
                    <a:pt x="1" y="2585"/>
                    <a:pt x="1987" y="3895"/>
                  </a:cubicBezTo>
                  <a:cubicBezTo>
                    <a:pt x="1994" y="3899"/>
                    <a:pt x="2002" y="3901"/>
                    <a:pt x="2009" y="3901"/>
                  </a:cubicBezTo>
                  <a:cubicBezTo>
                    <a:pt x="2020" y="3901"/>
                    <a:pt x="2030" y="3898"/>
                    <a:pt x="2038" y="3892"/>
                  </a:cubicBezTo>
                  <a:cubicBezTo>
                    <a:pt x="2048" y="3904"/>
                    <a:pt x="2064" y="3910"/>
                    <a:pt x="2080" y="3910"/>
                  </a:cubicBezTo>
                  <a:cubicBezTo>
                    <a:pt x="2095" y="3910"/>
                    <a:pt x="2112" y="3904"/>
                    <a:pt x="2124" y="3892"/>
                  </a:cubicBezTo>
                  <a:cubicBezTo>
                    <a:pt x="2284" y="3735"/>
                    <a:pt x="2441" y="3574"/>
                    <a:pt x="2608" y="3427"/>
                  </a:cubicBezTo>
                  <a:cubicBezTo>
                    <a:pt x="2697" y="3345"/>
                    <a:pt x="2902" y="3236"/>
                    <a:pt x="2940" y="3113"/>
                  </a:cubicBezTo>
                  <a:cubicBezTo>
                    <a:pt x="2998" y="2922"/>
                    <a:pt x="2759" y="2659"/>
                    <a:pt x="2718" y="2488"/>
                  </a:cubicBezTo>
                  <a:cubicBezTo>
                    <a:pt x="2575" y="1912"/>
                    <a:pt x="2941" y="1629"/>
                    <a:pt x="3361" y="1629"/>
                  </a:cubicBezTo>
                  <a:cubicBezTo>
                    <a:pt x="3656" y="1629"/>
                    <a:pt x="3978" y="1768"/>
                    <a:pt x="4169" y="2044"/>
                  </a:cubicBezTo>
                  <a:cubicBezTo>
                    <a:pt x="4487" y="2505"/>
                    <a:pt x="4610" y="3625"/>
                    <a:pt x="3804" y="3721"/>
                  </a:cubicBezTo>
                  <a:cubicBezTo>
                    <a:pt x="3780" y="3724"/>
                    <a:pt x="3759" y="3735"/>
                    <a:pt x="3746" y="3752"/>
                  </a:cubicBezTo>
                  <a:cubicBezTo>
                    <a:pt x="3743" y="3710"/>
                    <a:pt x="3709" y="3689"/>
                    <a:pt x="3674" y="3689"/>
                  </a:cubicBezTo>
                  <a:cubicBezTo>
                    <a:pt x="3634" y="3689"/>
                    <a:pt x="3591" y="3716"/>
                    <a:pt x="3585" y="3769"/>
                  </a:cubicBezTo>
                  <a:cubicBezTo>
                    <a:pt x="3490" y="4554"/>
                    <a:pt x="3459" y="5343"/>
                    <a:pt x="3483" y="6135"/>
                  </a:cubicBezTo>
                  <a:cubicBezTo>
                    <a:pt x="3483" y="6183"/>
                    <a:pt x="3521" y="6220"/>
                    <a:pt x="3567" y="6220"/>
                  </a:cubicBezTo>
                  <a:cubicBezTo>
                    <a:pt x="3574" y="6220"/>
                    <a:pt x="3581" y="6219"/>
                    <a:pt x="3589" y="6217"/>
                  </a:cubicBezTo>
                  <a:cubicBezTo>
                    <a:pt x="3868" y="6144"/>
                    <a:pt x="4153" y="6106"/>
                    <a:pt x="4440" y="6106"/>
                  </a:cubicBezTo>
                  <a:cubicBezTo>
                    <a:pt x="4577" y="6106"/>
                    <a:pt x="4715" y="6114"/>
                    <a:pt x="4852" y="6132"/>
                  </a:cubicBezTo>
                  <a:cubicBezTo>
                    <a:pt x="4900" y="6132"/>
                    <a:pt x="4938" y="6094"/>
                    <a:pt x="4938" y="6047"/>
                  </a:cubicBezTo>
                  <a:cubicBezTo>
                    <a:pt x="4873" y="5490"/>
                    <a:pt x="4862" y="4930"/>
                    <a:pt x="4784" y="4377"/>
                  </a:cubicBezTo>
                  <a:lnTo>
                    <a:pt x="4784" y="4377"/>
                  </a:lnTo>
                  <a:cubicBezTo>
                    <a:pt x="4794" y="4379"/>
                    <a:pt x="4803" y="4381"/>
                    <a:pt x="4814" y="4381"/>
                  </a:cubicBezTo>
                  <a:cubicBezTo>
                    <a:pt x="4819" y="4381"/>
                    <a:pt x="4823" y="4381"/>
                    <a:pt x="4828" y="4380"/>
                  </a:cubicBezTo>
                  <a:cubicBezTo>
                    <a:pt x="7123" y="3721"/>
                    <a:pt x="5908" y="319"/>
                    <a:pt x="3971" y="26"/>
                  </a:cubicBezTo>
                  <a:cubicBezTo>
                    <a:pt x="3860" y="9"/>
                    <a:pt x="3749" y="1"/>
                    <a:pt x="3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5;p55"/>
            <p:cNvSpPr/>
            <p:nvPr/>
          </p:nvSpPr>
          <p:spPr>
            <a:xfrm>
              <a:off x="6812085" y="2546749"/>
              <a:ext cx="41066" cy="32822"/>
            </a:xfrm>
            <a:custGeom>
              <a:avLst/>
              <a:gdLst/>
              <a:ahLst/>
              <a:cxnLst/>
              <a:rect l="l" t="t" r="r" b="b"/>
              <a:pathLst>
                <a:path w="1599" h="1278" extrusionOk="0">
                  <a:moveTo>
                    <a:pt x="1330" y="1"/>
                  </a:moveTo>
                  <a:cubicBezTo>
                    <a:pt x="1239" y="1"/>
                    <a:pt x="1142" y="16"/>
                    <a:pt x="1079" y="18"/>
                  </a:cubicBezTo>
                  <a:cubicBezTo>
                    <a:pt x="840" y="22"/>
                    <a:pt x="594" y="11"/>
                    <a:pt x="359" y="56"/>
                  </a:cubicBezTo>
                  <a:cubicBezTo>
                    <a:pt x="321" y="66"/>
                    <a:pt x="321" y="117"/>
                    <a:pt x="359" y="127"/>
                  </a:cubicBezTo>
                  <a:cubicBezTo>
                    <a:pt x="495" y="148"/>
                    <a:pt x="635" y="158"/>
                    <a:pt x="775" y="158"/>
                  </a:cubicBezTo>
                  <a:cubicBezTo>
                    <a:pt x="781" y="158"/>
                    <a:pt x="787" y="158"/>
                    <a:pt x="792" y="158"/>
                  </a:cubicBezTo>
                  <a:cubicBezTo>
                    <a:pt x="890" y="158"/>
                    <a:pt x="1019" y="142"/>
                    <a:pt x="1137" y="142"/>
                  </a:cubicBezTo>
                  <a:cubicBezTo>
                    <a:pt x="1210" y="142"/>
                    <a:pt x="1278" y="148"/>
                    <a:pt x="1332" y="168"/>
                  </a:cubicBezTo>
                  <a:cubicBezTo>
                    <a:pt x="1482" y="220"/>
                    <a:pt x="1411" y="438"/>
                    <a:pt x="1404" y="578"/>
                  </a:cubicBezTo>
                  <a:cubicBezTo>
                    <a:pt x="1397" y="732"/>
                    <a:pt x="1390" y="886"/>
                    <a:pt x="1383" y="1039"/>
                  </a:cubicBezTo>
                  <a:cubicBezTo>
                    <a:pt x="1247" y="1015"/>
                    <a:pt x="1109" y="1003"/>
                    <a:pt x="972" y="1003"/>
                  </a:cubicBezTo>
                  <a:cubicBezTo>
                    <a:pt x="835" y="1003"/>
                    <a:pt x="699" y="1015"/>
                    <a:pt x="564" y="1039"/>
                  </a:cubicBezTo>
                  <a:cubicBezTo>
                    <a:pt x="525" y="1045"/>
                    <a:pt x="412" y="1093"/>
                    <a:pt x="357" y="1093"/>
                  </a:cubicBezTo>
                  <a:cubicBezTo>
                    <a:pt x="350" y="1093"/>
                    <a:pt x="343" y="1093"/>
                    <a:pt x="338" y="1090"/>
                  </a:cubicBezTo>
                  <a:cubicBezTo>
                    <a:pt x="209" y="1039"/>
                    <a:pt x="246" y="872"/>
                    <a:pt x="246" y="776"/>
                  </a:cubicBezTo>
                  <a:cubicBezTo>
                    <a:pt x="246" y="646"/>
                    <a:pt x="185" y="271"/>
                    <a:pt x="287" y="179"/>
                  </a:cubicBezTo>
                  <a:cubicBezTo>
                    <a:pt x="352" y="119"/>
                    <a:pt x="293" y="41"/>
                    <a:pt x="225" y="41"/>
                  </a:cubicBezTo>
                  <a:cubicBezTo>
                    <a:pt x="207" y="41"/>
                    <a:pt x="188" y="46"/>
                    <a:pt x="171" y="59"/>
                  </a:cubicBezTo>
                  <a:cubicBezTo>
                    <a:pt x="21" y="175"/>
                    <a:pt x="72" y="414"/>
                    <a:pt x="72" y="578"/>
                  </a:cubicBezTo>
                  <a:cubicBezTo>
                    <a:pt x="72" y="742"/>
                    <a:pt x="0" y="1070"/>
                    <a:pt x="109" y="1210"/>
                  </a:cubicBezTo>
                  <a:cubicBezTo>
                    <a:pt x="149" y="1261"/>
                    <a:pt x="202" y="1277"/>
                    <a:pt x="258" y="1277"/>
                  </a:cubicBezTo>
                  <a:cubicBezTo>
                    <a:pt x="315" y="1277"/>
                    <a:pt x="376" y="1261"/>
                    <a:pt x="431" y="1248"/>
                  </a:cubicBezTo>
                  <a:cubicBezTo>
                    <a:pt x="622" y="1202"/>
                    <a:pt x="817" y="1178"/>
                    <a:pt x="1013" y="1178"/>
                  </a:cubicBezTo>
                  <a:cubicBezTo>
                    <a:pt x="1156" y="1178"/>
                    <a:pt x="1299" y="1191"/>
                    <a:pt x="1441" y="1217"/>
                  </a:cubicBezTo>
                  <a:cubicBezTo>
                    <a:pt x="1448" y="1219"/>
                    <a:pt x="1455" y="1219"/>
                    <a:pt x="1462" y="1219"/>
                  </a:cubicBezTo>
                  <a:cubicBezTo>
                    <a:pt x="1506" y="1219"/>
                    <a:pt x="1547" y="1182"/>
                    <a:pt x="1547" y="1135"/>
                  </a:cubicBezTo>
                  <a:cubicBezTo>
                    <a:pt x="1558" y="865"/>
                    <a:pt x="1571" y="595"/>
                    <a:pt x="1578" y="325"/>
                  </a:cubicBezTo>
                  <a:cubicBezTo>
                    <a:pt x="1578" y="230"/>
                    <a:pt x="1599" y="103"/>
                    <a:pt x="1506" y="39"/>
                  </a:cubicBezTo>
                  <a:cubicBezTo>
                    <a:pt x="1462" y="9"/>
                    <a:pt x="1398" y="1"/>
                    <a:pt x="13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66;p55"/>
            <p:cNvSpPr/>
            <p:nvPr/>
          </p:nvSpPr>
          <p:spPr>
            <a:xfrm>
              <a:off x="6732367" y="2364686"/>
              <a:ext cx="36238" cy="3287"/>
            </a:xfrm>
            <a:custGeom>
              <a:avLst/>
              <a:gdLst/>
              <a:ahLst/>
              <a:cxnLst/>
              <a:rect l="l" t="t" r="r" b="b"/>
              <a:pathLst>
                <a:path w="1411" h="128" extrusionOk="0">
                  <a:moveTo>
                    <a:pt x="41" y="0"/>
                  </a:moveTo>
                  <a:cubicBezTo>
                    <a:pt x="10" y="0"/>
                    <a:pt x="1" y="55"/>
                    <a:pt x="37" y="58"/>
                  </a:cubicBezTo>
                  <a:cubicBezTo>
                    <a:pt x="365" y="104"/>
                    <a:pt x="697" y="127"/>
                    <a:pt x="1028" y="127"/>
                  </a:cubicBezTo>
                  <a:cubicBezTo>
                    <a:pt x="1139" y="127"/>
                    <a:pt x="1249" y="125"/>
                    <a:pt x="1359" y="120"/>
                  </a:cubicBezTo>
                  <a:cubicBezTo>
                    <a:pt x="1360" y="120"/>
                    <a:pt x="1361" y="120"/>
                    <a:pt x="1362" y="120"/>
                  </a:cubicBezTo>
                  <a:cubicBezTo>
                    <a:pt x="1410" y="120"/>
                    <a:pt x="1409" y="45"/>
                    <a:pt x="1362" y="45"/>
                  </a:cubicBezTo>
                  <a:cubicBezTo>
                    <a:pt x="1269" y="47"/>
                    <a:pt x="1176" y="48"/>
                    <a:pt x="1084" y="48"/>
                  </a:cubicBezTo>
                  <a:cubicBezTo>
                    <a:pt x="736" y="48"/>
                    <a:pt x="389" y="33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67;p55"/>
            <p:cNvSpPr/>
            <p:nvPr/>
          </p:nvSpPr>
          <p:spPr>
            <a:xfrm>
              <a:off x="6760438" y="2349944"/>
              <a:ext cx="50261" cy="5008"/>
            </a:xfrm>
            <a:custGeom>
              <a:avLst/>
              <a:gdLst/>
              <a:ahLst/>
              <a:cxnLst/>
              <a:rect l="l" t="t" r="r" b="b"/>
              <a:pathLst>
                <a:path w="1957" h="195" extrusionOk="0">
                  <a:moveTo>
                    <a:pt x="55" y="0"/>
                  </a:moveTo>
                  <a:cubicBezTo>
                    <a:pt x="10" y="0"/>
                    <a:pt x="1" y="79"/>
                    <a:pt x="47" y="86"/>
                  </a:cubicBezTo>
                  <a:cubicBezTo>
                    <a:pt x="517" y="159"/>
                    <a:pt x="990" y="194"/>
                    <a:pt x="1465" y="194"/>
                  </a:cubicBezTo>
                  <a:cubicBezTo>
                    <a:pt x="1608" y="194"/>
                    <a:pt x="1752" y="191"/>
                    <a:pt x="1895" y="185"/>
                  </a:cubicBezTo>
                  <a:cubicBezTo>
                    <a:pt x="1957" y="185"/>
                    <a:pt x="1957" y="93"/>
                    <a:pt x="1895" y="93"/>
                  </a:cubicBezTo>
                  <a:cubicBezTo>
                    <a:pt x="1839" y="93"/>
                    <a:pt x="1783" y="94"/>
                    <a:pt x="1728" y="94"/>
                  </a:cubicBezTo>
                  <a:cubicBezTo>
                    <a:pt x="1169" y="94"/>
                    <a:pt x="613" y="63"/>
                    <a:pt x="58" y="0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23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4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4869047" y="1917470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+mj-lt"/>
              </a:rPr>
              <a:t>02</a:t>
            </a:r>
            <a:endParaRPr sz="5400" dirty="0">
              <a:latin typeface="+mj-lt"/>
            </a:endParaRPr>
          </a:p>
        </p:txBody>
      </p:sp>
      <p:sp>
        <p:nvSpPr>
          <p:cNvPr id="488" name="Google Shape;488;p29"/>
          <p:cNvSpPr txBox="1">
            <a:spLocks noGrp="1"/>
          </p:cNvSpPr>
          <p:nvPr>
            <p:ph type="title"/>
          </p:nvPr>
        </p:nvSpPr>
        <p:spPr>
          <a:xfrm>
            <a:off x="1762475" y="2671909"/>
            <a:ext cx="25125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>
                <a:latin typeface="+mj-lt"/>
              </a:rPr>
              <a:t>KÖRPERLICHE SCHULREIFE</a:t>
            </a:r>
            <a:endParaRPr lang="de-DE" dirty="0">
              <a:latin typeface="+mj-lt"/>
            </a:endParaRPr>
          </a:p>
        </p:txBody>
      </p:sp>
      <p:sp>
        <p:nvSpPr>
          <p:cNvPr id="489" name="Google Shape;489;p29"/>
          <p:cNvSpPr txBox="1">
            <a:spLocks noGrp="1"/>
          </p:cNvSpPr>
          <p:nvPr>
            <p:ph type="title" idx="6"/>
          </p:nvPr>
        </p:nvSpPr>
        <p:spPr>
          <a:xfrm>
            <a:off x="4869047" y="2647271"/>
            <a:ext cx="25125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>
                <a:latin typeface="+mj-lt"/>
              </a:rPr>
              <a:t>SOZIALE SCHULREIFE</a:t>
            </a:r>
            <a:endParaRPr dirty="0">
              <a:latin typeface="+mj-lt"/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1762475" y="186478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+mj-lt"/>
              </a:rPr>
              <a:t>01</a:t>
            </a:r>
            <a:endParaRPr sz="5400" dirty="0">
              <a:latin typeface="+mj-lt"/>
            </a:endParaRPr>
          </a:p>
        </p:txBody>
      </p:sp>
      <p:sp>
        <p:nvSpPr>
          <p:cNvPr id="491" name="Google Shape;491;p29"/>
          <p:cNvSpPr txBox="1">
            <a:spLocks noGrp="1"/>
          </p:cNvSpPr>
          <p:nvPr>
            <p:ph type="title" idx="3"/>
          </p:nvPr>
        </p:nvSpPr>
        <p:spPr>
          <a:xfrm>
            <a:off x="1762475" y="4328561"/>
            <a:ext cx="25125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GEISTIGE SCHULREIFE</a:t>
            </a:r>
            <a:endParaRPr dirty="0">
              <a:latin typeface="+mj-lt"/>
            </a:endParaRPr>
          </a:p>
        </p:txBody>
      </p:sp>
      <p:sp>
        <p:nvSpPr>
          <p:cNvPr id="493" name="Google Shape;493;p29"/>
          <p:cNvSpPr txBox="1">
            <a:spLocks noGrp="1"/>
          </p:cNvSpPr>
          <p:nvPr>
            <p:ph type="title" idx="5"/>
          </p:nvPr>
        </p:nvSpPr>
        <p:spPr>
          <a:xfrm>
            <a:off x="1762475" y="3523832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+mj-lt"/>
              </a:rPr>
              <a:t>03</a:t>
            </a:r>
            <a:endParaRPr sz="5400" dirty="0">
              <a:latin typeface="+mj-lt"/>
            </a:endParaRPr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9"/>
          <p:cNvSpPr txBox="1">
            <a:spLocks noGrp="1"/>
          </p:cNvSpPr>
          <p:nvPr>
            <p:ph type="title" idx="14"/>
          </p:nvPr>
        </p:nvSpPr>
        <p:spPr>
          <a:xfrm>
            <a:off x="4869047" y="3498172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+mj-lt"/>
              </a:rPr>
              <a:t>04</a:t>
            </a:r>
            <a:endParaRPr sz="5400" dirty="0">
              <a:latin typeface="+mj-lt"/>
            </a:endParaRPr>
          </a:p>
        </p:txBody>
      </p:sp>
      <p:sp>
        <p:nvSpPr>
          <p:cNvPr id="521" name="Google Shape;521;p29"/>
          <p:cNvSpPr txBox="1">
            <a:spLocks noGrp="1"/>
          </p:cNvSpPr>
          <p:nvPr>
            <p:ph type="title" idx="9"/>
          </p:nvPr>
        </p:nvSpPr>
        <p:spPr>
          <a:xfrm>
            <a:off x="4869047" y="4328561"/>
            <a:ext cx="25125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EMOTIONALE SCHULREIFE</a:t>
            </a:r>
            <a:endParaRPr dirty="0">
              <a:latin typeface="+mj-lt"/>
            </a:endParaRPr>
          </a:p>
        </p:txBody>
      </p:sp>
      <p:grpSp>
        <p:nvGrpSpPr>
          <p:cNvPr id="522" name="Google Shape;522;p29"/>
          <p:cNvGrpSpPr/>
          <p:nvPr/>
        </p:nvGrpSpPr>
        <p:grpSpPr>
          <a:xfrm>
            <a:off x="7659872" y="367956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385;p26"/>
          <p:cNvSpPr txBox="1">
            <a:spLocks/>
          </p:cNvSpPr>
          <p:nvPr/>
        </p:nvSpPr>
        <p:spPr>
          <a:xfrm>
            <a:off x="799568" y="1246425"/>
            <a:ext cx="7631261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ue Ellen Francisco"/>
              <a:buNone/>
              <a:defRPr sz="24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de-DE" sz="2000" dirty="0" smtClean="0">
                <a:solidFill>
                  <a:schemeClr val="bg1"/>
                </a:solidFill>
                <a:latin typeface="+mj-lt"/>
              </a:rPr>
              <a:t>Schulfähigkeit ergibt sich aus einer erfüllten Kindheit!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Google Shape;385;p26"/>
          <p:cNvSpPr txBox="1">
            <a:spLocks/>
          </p:cNvSpPr>
          <p:nvPr/>
        </p:nvSpPr>
        <p:spPr>
          <a:xfrm>
            <a:off x="823078" y="114298"/>
            <a:ext cx="7055854" cy="7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ue Ellen Francisco"/>
              <a:buNone/>
              <a:defRPr sz="2400" b="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Joti One"/>
              <a:buNone/>
              <a:defRPr sz="1800" b="0" i="0" u="none" strike="noStrike" cap="none">
                <a:solidFill>
                  <a:schemeClr val="accen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de-DE" sz="3200" dirty="0" smtClean="0">
                <a:solidFill>
                  <a:schemeClr val="accent3"/>
                </a:solidFill>
                <a:latin typeface="Chalk Dash" panose="03000600000000000000" pitchFamily="66" charset="0"/>
              </a:rPr>
              <a:t>MERKMALE DER SCHULREIFE/ SCHULF</a:t>
            </a:r>
            <a:r>
              <a:rPr lang="de-DE" sz="3200" dirty="0" smtClean="0">
                <a:solidFill>
                  <a:schemeClr val="accent3"/>
                </a:solidFill>
                <a:latin typeface="DJB Chalk It Up" panose="02000500000000000000" pitchFamily="2" charset="0"/>
              </a:rPr>
              <a:t>Ä</a:t>
            </a:r>
            <a:r>
              <a:rPr lang="de-DE" sz="3200" dirty="0" smtClean="0">
                <a:solidFill>
                  <a:schemeClr val="accent3"/>
                </a:solidFill>
                <a:latin typeface="Chalk Dash" panose="03000600000000000000" pitchFamily="66" charset="0"/>
              </a:rPr>
              <a:t>HIGKEIT</a:t>
            </a:r>
            <a:endParaRPr lang="de-DE" sz="3200" dirty="0">
              <a:solidFill>
                <a:schemeClr val="accent3"/>
              </a:solidFill>
              <a:latin typeface="Chalk Dash" panose="030006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/>
      <p:bldP spid="488" grpId="0"/>
      <p:bldP spid="489" grpId="0"/>
      <p:bldP spid="490" grpId="0"/>
      <p:bldP spid="491" grpId="0"/>
      <p:bldP spid="493" grpId="0"/>
      <p:bldP spid="520" grpId="0"/>
      <p:bldP spid="5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0"/>
            <a:ext cx="6002126" cy="15062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KÖRPERLICHE SCHULREIFE 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12676" y="2061577"/>
            <a:ext cx="4183800" cy="20694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Gestaltwandel: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Zahnwechsel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s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ichtbare G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lenke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S-F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rm im Rückgrat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i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ndividuellere G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sichtszüge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veränderte Taillen/ Kopfform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Armlänge! (Ohrläppchen)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0"/>
            <a:ext cx="6002126" cy="15062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KÖRPERLICHE SCHULREIFE II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12675" y="2061576"/>
            <a:ext cx="5429045" cy="28914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Augen (visuelle Wahrnehmung):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Linien beachten/ Grenzen erkennen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Farben und Formen unterscheiden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Entfernung einschätzen (Straßenverkehr!)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d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reidimensionales Sehen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Raum-Lage-Wahrnehmung (oben/unten...)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o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ptische Differenzierung (Suchbilder, Unterschiede)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...</a:t>
            </a:r>
            <a:endParaRPr lang="en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14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0"/>
            <a:ext cx="6002126" cy="15062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KÖRPERLICHE SCHULREIFE III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640605" y="1997238"/>
            <a:ext cx="7547404" cy="27085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Ohren (akustische Wahrnehmung):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d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ifferenziertes Hören </a:t>
            </a:r>
            <a:endParaRPr lang="en" sz="2000" dirty="0">
              <a:solidFill>
                <a:schemeClr val="bg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	(filtern oder ausschalten von Hintergrundgeräuschen)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Laute erkennen und unterscheiden (e-i-ü/ o-u/ a-er)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Richtungshören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Rhythmische Gliederung 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	(Silbenklatschen, Reime + Verse sprechen, Klatschspiele)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Akustisches, serielles Gedächtnis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(Zusammenschleifen von Buchstaben gelingt nicht- Nach dem zweiten Buchstaben den ersten wieder vergessen)</a:t>
            </a:r>
            <a:endParaRPr lang="en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01.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73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52652"/>
            <a:ext cx="6002126" cy="14720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KÖRPERLICHE SCHULREIFE IV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12675" y="2061576"/>
            <a:ext cx="6401459" cy="28914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Motorik + Bewegung + Koordination: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Auge – Hand- Koordination (Wasser einschenken)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Finger- und Handgeschicklichkeit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Treppen steigen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uf einem Bein stehen und hüpfen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lleine an- und ausziehen/ Toilettengang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Kleider zusammenlegen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k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omplexe Bewegungen (Hampelmann)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anzen, klatschen, rennen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803;p37"/>
          <p:cNvGrpSpPr/>
          <p:nvPr/>
        </p:nvGrpSpPr>
        <p:grpSpPr>
          <a:xfrm>
            <a:off x="8002182" y="0"/>
            <a:ext cx="1077480" cy="3792801"/>
            <a:chOff x="3341163" y="-296155"/>
            <a:chExt cx="506501" cy="1782918"/>
          </a:xfrm>
        </p:grpSpPr>
        <p:sp>
          <p:nvSpPr>
            <p:cNvPr id="31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7146896" y="3952875"/>
            <a:ext cx="2089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dirty="0">
                <a:solidFill>
                  <a:schemeClr val="tx2"/>
                </a:solidFill>
                <a:latin typeface="+mj-lt"/>
              </a:rPr>
              <a:t>„Bewegung und gemeinsames Musizieren erhöhen den IQ!“</a:t>
            </a:r>
          </a:p>
        </p:txBody>
      </p:sp>
    </p:spTree>
    <p:extLst>
      <p:ext uri="{BB962C8B-B14F-4D97-AF65-F5344CB8AC3E}">
        <p14:creationId xmlns:p14="http://schemas.microsoft.com/office/powerpoint/2010/main" val="3894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69858"/>
            <a:ext cx="6002126" cy="1457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KÖRPERLICHE SCHULREIFE V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547953" y="1521315"/>
            <a:ext cx="6401459" cy="28914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Motorik + Bewegung + Koordination: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k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lettern/ </a:t>
            </a:r>
            <a:r>
              <a:rPr lang="de-DE" sz="2000" dirty="0">
                <a:solidFill>
                  <a:schemeClr val="bg1"/>
                </a:solidFill>
                <a:latin typeface="+mj-lt"/>
              </a:rPr>
              <a:t>b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alancieren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Ball mit beiden Händen fangen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ein- und auffädeln (</a:t>
            </a: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Händigkeit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 akzeptieren)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stecken und bauen kleiner Figuren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m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alen und ausmalen (nicht mit Faustgriff)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Kleider zusammenlegen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b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acken/kneten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m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it der Schere/ dem Messer schneiden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Tisch decken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Spülmaschine einräumen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Schuhe binden</a:t>
            </a:r>
            <a:endParaRPr lang="en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94" y="1022326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61DA9973-11B7-438A-8EF6-E3E3779F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74" y="2876644"/>
            <a:ext cx="15906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1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45533"/>
            <a:ext cx="6002126" cy="15062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SOZIALE SCHULREIFE 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12676" y="2061577"/>
            <a:ext cx="8172244" cy="15503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Aufnahmefähigkeit in der Gruppe: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in der Gruppe Wissen aufnehmen können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zuhören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llgemeine Anweisungen umsetzen (Holt den roten O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r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dner raus!)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k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ann sich zurücknehmen, muss nicht ständig sprechen oder tun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02.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603;p31"/>
          <p:cNvSpPr txBox="1">
            <a:spLocks/>
          </p:cNvSpPr>
          <p:nvPr/>
        </p:nvSpPr>
        <p:spPr>
          <a:xfrm>
            <a:off x="712676" y="3844657"/>
            <a:ext cx="8172244" cy="15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Regelverständnis: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k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ann sich R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geln unterordnen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a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rbeitet nicht nur lustbetont</a:t>
            </a:r>
          </a:p>
        </p:txBody>
      </p:sp>
    </p:spTree>
    <p:extLst>
      <p:ext uri="{BB962C8B-B14F-4D97-AF65-F5344CB8AC3E}">
        <p14:creationId xmlns:p14="http://schemas.microsoft.com/office/powerpoint/2010/main" val="7935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/>
          </p:nvPr>
        </p:nvSpPr>
        <p:spPr>
          <a:xfrm flipH="1">
            <a:off x="5365325" y="316992"/>
            <a:ext cx="3066000" cy="35324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3"/>
                </a:solidFill>
                <a:latin typeface="+mj-lt"/>
              </a:rPr>
              <a:t>ERZIEHUNG, </a:t>
            </a:r>
            <a:r>
              <a:rPr lang="en" sz="3200" dirty="0" smtClean="0">
                <a:solidFill>
                  <a:schemeClr val="bg1"/>
                </a:solidFill>
                <a:latin typeface="+mj-lt"/>
              </a:rPr>
              <a:t>DAS IST DAS EINFACHSTE VON DER WELT - MIT ERZOGENEN ELTERN</a:t>
            </a:r>
            <a:endParaRPr sz="32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1"/>
          </p:nvPr>
        </p:nvSpPr>
        <p:spPr>
          <a:xfrm flipH="1">
            <a:off x="5365325" y="4064048"/>
            <a:ext cx="3066000" cy="3309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smtClean="0">
                <a:latin typeface="+mj-lt"/>
              </a:rPr>
              <a:t>J.W. von Goethe</a:t>
            </a:r>
            <a:endParaRPr dirty="0">
              <a:latin typeface="+mj-lt"/>
            </a:endParaRPr>
          </a:p>
        </p:txBody>
      </p:sp>
      <p:sp>
        <p:nvSpPr>
          <p:cNvPr id="746" name="Google Shape;746;p35"/>
          <p:cNvSpPr/>
          <p:nvPr/>
        </p:nvSpPr>
        <p:spPr>
          <a:xfrm rot="-2122318" flipH="1">
            <a:off x="3699215" y="1095329"/>
            <a:ext cx="1994674" cy="194106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9" y="947700"/>
            <a:ext cx="2319549" cy="302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45533"/>
            <a:ext cx="6002126" cy="15062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SOZIALE SCHULREIFE II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12676" y="2061577"/>
            <a:ext cx="8172244" cy="15503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Unterscheidung mein – dein: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respektiert den Besitz und den Platz anderer</a:t>
            </a:r>
            <a:endParaRPr lang="en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02.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603;p31"/>
          <p:cNvSpPr txBox="1">
            <a:spLocks/>
          </p:cNvSpPr>
          <p:nvPr/>
        </p:nvSpPr>
        <p:spPr>
          <a:xfrm>
            <a:off x="712676" y="3289863"/>
            <a:ext cx="8172244" cy="155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Wahrnehmung anderer Kinder + Kooperationsfähigkeit: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mit anderen Kindern längere Zeit an einer</a:t>
            </a:r>
          </a:p>
          <a:p>
            <a:pPr marL="0" indent="0">
              <a:buClr>
                <a:schemeClr val="tx2"/>
              </a:buClr>
            </a:pPr>
            <a:r>
              <a:rPr lang="e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    Aufgabe arbeiten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k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ann andere dabei anerkennen und sich mit ihnen freuen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v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erlangt gerechte Behandlung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55" y="2780046"/>
            <a:ext cx="15113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45533"/>
            <a:ext cx="7578992" cy="8395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GEISTIGE SCHULREIFE 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597435" y="946516"/>
            <a:ext cx="8172244" cy="37250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3"/>
                </a:solidFill>
                <a:latin typeface="+mj-lt"/>
              </a:rPr>
              <a:t>Sprachfähigkeit (wichtig für alle Fächer):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beherrscht die deutsche Sprache/ hat angemessenen Wortschatz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s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pricht deutlich ohne Sprachfehler in Spontansprache</a:t>
            </a:r>
            <a:endParaRPr lang="en" sz="16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d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h. 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lle Laute und Lautverbindungen regelgerecht, besonders:</a:t>
            </a:r>
          </a:p>
          <a:p>
            <a:pPr marL="457200" lvl="1" indent="0">
              <a:buClr>
                <a:schemeClr val="tx2"/>
              </a:buClr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     K, G, R S, ch, Sch, Tr, Dr, Pr, Kr, Schlo, Schor, Schn,     Str, Spr</a:t>
            </a:r>
            <a:endParaRPr lang="en" sz="16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Wortverständnis (Können Stühle spielen?)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Bilder deuten und nach G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meinsamkeiten zuordnen</a:t>
            </a:r>
          </a:p>
          <a:p>
            <a:pPr marL="0" indent="0">
              <a:buClr>
                <a:schemeClr val="tx2"/>
              </a:buClr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     (Warum versteckt sich auch dieser Junge?)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Sätze ergänzen (Der Vater ist groß, das Baby ist ….)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eherrscht Satzbau und Grammatik (zB. Plural, Steigerung…)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Zahlenfolgen – Gedächtnis (3,4,…/ 6,5,…)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Zählprozedur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G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genstände beschreiben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Kind kann sich klar ausdrücken, Fragen beantworten,</a:t>
            </a:r>
          </a:p>
          <a:p>
            <a:pPr marL="0" indent="0">
              <a:buClr>
                <a:schemeClr val="tx2"/>
              </a:buClr>
            </a:pPr>
            <a:r>
              <a:rPr lang="en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                           Wünsche verständlich formulieren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03.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57417" y="132072"/>
            <a:ext cx="1037046" cy="742427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435519" y="2930638"/>
            <a:ext cx="164383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>
                <a:solidFill>
                  <a:schemeClr val="accent1"/>
                </a:solidFill>
                <a:latin typeface="+mj-lt"/>
              </a:rPr>
              <a:t>Bei </a:t>
            </a:r>
            <a:endParaRPr lang="de-DE" altLang="de-DE" sz="1800" dirty="0" smtClean="0">
              <a:solidFill>
                <a:schemeClr val="accent1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>
                <a:solidFill>
                  <a:schemeClr val="accent1"/>
                </a:solidFill>
                <a:latin typeface="+mj-lt"/>
              </a:rPr>
              <a:t>Auffälligkeiten </a:t>
            </a:r>
            <a:r>
              <a:rPr lang="de-DE" altLang="de-DE" sz="1800" dirty="0">
                <a:solidFill>
                  <a:schemeClr val="accent1"/>
                </a:solidFill>
                <a:latin typeface="+mj-lt"/>
              </a:rPr>
              <a:t>unbedingt logopädische Behandlung einleiten!!!</a:t>
            </a:r>
          </a:p>
        </p:txBody>
      </p:sp>
      <p:grpSp>
        <p:nvGrpSpPr>
          <p:cNvPr id="23" name="Google Shape;803;p37"/>
          <p:cNvGrpSpPr/>
          <p:nvPr/>
        </p:nvGrpSpPr>
        <p:grpSpPr>
          <a:xfrm>
            <a:off x="8100017" y="-139839"/>
            <a:ext cx="947598" cy="3057047"/>
            <a:chOff x="3341163" y="-296155"/>
            <a:chExt cx="506501" cy="1782918"/>
          </a:xfrm>
        </p:grpSpPr>
        <p:sp>
          <p:nvSpPr>
            <p:cNvPr id="2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98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65008" y="45533"/>
            <a:ext cx="7578992" cy="8395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GEISTIGE SCHULREIFE II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597435" y="946516"/>
            <a:ext cx="5529045" cy="9725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3"/>
                </a:solidFill>
                <a:latin typeface="+mj-lt"/>
              </a:rPr>
              <a:t>Konzentrationsfähigkeit: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esitzt Ausdauer und Aufmerksamkeit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z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eigt ansatzweise willkürliche Konzentration, unabhängig von einer vertrauten Person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03.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57417" y="132072"/>
            <a:ext cx="1037046" cy="742427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603;p31"/>
          <p:cNvSpPr txBox="1">
            <a:spLocks/>
          </p:cNvSpPr>
          <p:nvPr/>
        </p:nvSpPr>
        <p:spPr>
          <a:xfrm>
            <a:off x="576913" y="2315088"/>
            <a:ext cx="6470212" cy="97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1600" dirty="0" smtClean="0">
                <a:solidFill>
                  <a:schemeClr val="accent3"/>
                </a:solidFill>
                <a:latin typeface="+mj-lt"/>
              </a:rPr>
              <a:t>Akustische Merkfähigkeit: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Dinge über Hören und Sprechen merken und in richtiger Reihenfolge ausführen (SEHR WICHTIG für Schule)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„Geh in die Küche und bringe 2 große Löffel und einen kleinen Teller aus dem Schrank“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Training: Reime und Verse/ Silbenklatschen</a:t>
            </a:r>
            <a:endParaRPr lang="en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Google Shape;603;p31"/>
          <p:cNvSpPr txBox="1">
            <a:spLocks/>
          </p:cNvSpPr>
          <p:nvPr/>
        </p:nvSpPr>
        <p:spPr>
          <a:xfrm>
            <a:off x="576913" y="4202042"/>
            <a:ext cx="8172244" cy="97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1600" dirty="0" smtClean="0">
                <a:solidFill>
                  <a:schemeClr val="accent3"/>
                </a:solidFill>
                <a:latin typeface="+mj-lt"/>
              </a:rPr>
              <a:t>Mathematiksche Fähigkeiten (Beispiele):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k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ennt Zahlwörter und kann bis 20 zählen/ erkennt Würfelpunkte</a:t>
            </a:r>
            <a:endParaRPr lang="en" sz="16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k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ann bis zu 4 Objekte auf einen B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l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ick erfassen (= Simultanerfassung)</a:t>
            </a:r>
            <a:endParaRPr lang="de-DE" sz="16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9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524000" y="45533"/>
            <a:ext cx="7620000" cy="83955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GEISTIGE SCHULREIFE III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597435" y="946516"/>
            <a:ext cx="5986245" cy="19033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3"/>
                </a:solidFill>
                <a:latin typeface="+mj-lt"/>
              </a:rPr>
              <a:t>Optische Merkfähigkeit + Zeichenverständnis: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Formen, Farben, Zeichen, Lagebeziehung (oben/ unten/ rechts/ links/ vorne/ hinten...)</a:t>
            </a:r>
            <a:r>
              <a:rPr lang="en" sz="1600" dirty="0">
                <a:solidFill>
                  <a:schemeClr val="bg1"/>
                </a:solidFill>
                <a:latin typeface="+mj-lt"/>
              </a:rPr>
              <a:t> </a:t>
            </a:r>
            <a:endParaRPr lang="en" sz="1600" dirty="0" smtClean="0">
              <a:solidFill>
                <a:schemeClr val="bg1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" sz="16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" sz="1600" dirty="0" smtClean="0">
                <a:solidFill>
                  <a:schemeClr val="bg1"/>
                </a:solidFill>
                <a:latin typeface="+mj-lt"/>
              </a:rPr>
              <a:t>muss so entwickelt sein, dass Schreiben und Rechnen 	begonnen werden kann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bg1"/>
                </a:solidFill>
                <a:latin typeface="+mj-lt"/>
              </a:rPr>
              <a:t>Symbolfolgengedächtnis (Formen nachlegen in Figur, Form, Farbe, Reihenfolge)</a:t>
            </a:r>
            <a:endParaRPr lang="de-DE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03.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57417" y="132072"/>
            <a:ext cx="1037046" cy="742427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603;p31"/>
          <p:cNvSpPr txBox="1">
            <a:spLocks/>
          </p:cNvSpPr>
          <p:nvPr/>
        </p:nvSpPr>
        <p:spPr>
          <a:xfrm>
            <a:off x="576913" y="2772094"/>
            <a:ext cx="6470212" cy="97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1600" dirty="0" smtClean="0">
                <a:solidFill>
                  <a:schemeClr val="accent3"/>
                </a:solidFill>
                <a:latin typeface="+mj-lt"/>
              </a:rPr>
              <a:t>Neugierde und Lerninteresse: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s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ollte unbedingt vorhanden sein</a:t>
            </a:r>
            <a:endParaRPr lang="en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Google Shape;603;p31"/>
          <p:cNvSpPr txBox="1">
            <a:spLocks/>
          </p:cNvSpPr>
          <p:nvPr/>
        </p:nvSpPr>
        <p:spPr>
          <a:xfrm>
            <a:off x="597435" y="3513790"/>
            <a:ext cx="8172244" cy="143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1600" dirty="0" smtClean="0">
                <a:solidFill>
                  <a:schemeClr val="accent3"/>
                </a:solidFill>
                <a:latin typeface="+mj-lt"/>
              </a:rPr>
              <a:t>Folgerichtiges Denken: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Folgerichtiges Denken („Auch wenn ich Hunger habe, warte ich bis zur Pause, weil wir alle gemeinsam essen wollen!“)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Bilder deuten und nach Gemeinsamkeiten zuordnen</a:t>
            </a:r>
            <a:r>
              <a:rPr lang="de-DE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(Junge läuft – Mädchen auch/ Schraubenzieher gehört zur Schraube?, Nagel?, ....)</a:t>
            </a:r>
          </a:p>
        </p:txBody>
      </p:sp>
    </p:spTree>
    <p:extLst>
      <p:ext uri="{BB962C8B-B14F-4D97-AF65-F5344CB8AC3E}">
        <p14:creationId xmlns:p14="http://schemas.microsoft.com/office/powerpoint/2010/main" val="42879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649642" y="20317"/>
            <a:ext cx="6002126" cy="144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EMOTIONALE SCHULREIFE 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30601" y="3394945"/>
            <a:ext cx="4183800" cy="20694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Ablösung von Zuhause: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“Ist mein Kind reif, auch außerhalb der Familie belehrt zu werden?”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04.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603;p31"/>
          <p:cNvSpPr txBox="1">
            <a:spLocks/>
          </p:cNvSpPr>
          <p:nvPr/>
        </p:nvSpPr>
        <p:spPr>
          <a:xfrm>
            <a:off x="746323" y="2223900"/>
            <a:ext cx="4183800" cy="66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tx2"/>
                </a:solidFill>
                <a:latin typeface="+mj-lt"/>
              </a:rPr>
              <a:t>Wird am meisten unterschätzt!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tx2"/>
                </a:solidFill>
                <a:latin typeface="+mj-lt"/>
              </a:rPr>
              <a:t>Fundament für alles andere!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30" y="1827567"/>
            <a:ext cx="19446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85" y="3634817"/>
            <a:ext cx="25273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649642" y="20317"/>
            <a:ext cx="6002126" cy="144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EMOTIONALE SCHULREIFE II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76321" y="1516755"/>
            <a:ext cx="4183800" cy="11022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Anstrengung und D</a:t>
            </a:r>
            <a:r>
              <a:rPr lang="de-DE" sz="2000" dirty="0" smtClean="0">
                <a:solidFill>
                  <a:schemeClr val="accent3"/>
                </a:solidFill>
                <a:latin typeface="+mj-lt"/>
              </a:rPr>
              <a:t>u</a:t>
            </a: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rchhalten: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elastbar, nicht gleich aufgebend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bg1"/>
                </a:solidFill>
                <a:latin typeface="+mj-lt"/>
              </a:rPr>
              <a:t>n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icht nur lustbetontes Arbeiten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04.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603;p31"/>
          <p:cNvSpPr txBox="1">
            <a:spLocks/>
          </p:cNvSpPr>
          <p:nvPr/>
        </p:nvSpPr>
        <p:spPr>
          <a:xfrm>
            <a:off x="776320" y="2891196"/>
            <a:ext cx="7026559" cy="20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E</a:t>
            </a:r>
            <a:r>
              <a:rPr lang="de-DE" sz="2000" dirty="0" smtClean="0">
                <a:solidFill>
                  <a:schemeClr val="accent3"/>
                </a:solidFill>
                <a:latin typeface="+mj-lt"/>
              </a:rPr>
              <a:t>n</a:t>
            </a: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ttäuschungen ertragen: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m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uss verlieren können/ sich nicht dauernd streiten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bg1"/>
                </a:solidFill>
                <a:latin typeface="+mj-lt"/>
              </a:rPr>
              <a:t>ni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cht jeder kann immer drankommen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bg1"/>
                </a:solidFill>
                <a:latin typeface="+mj-lt"/>
              </a:rPr>
              <a:t>K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ritik annehmen können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sich nicht gleich verunsichern lassen (weinen)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44" y="3652381"/>
            <a:ext cx="1370012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649642" y="20317"/>
            <a:ext cx="6002126" cy="144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EMOTIONALE SCHULREIFE III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3" name="Google Shape;603;p31"/>
          <p:cNvSpPr txBox="1">
            <a:spLocks noGrp="1"/>
          </p:cNvSpPr>
          <p:nvPr>
            <p:ph type="subTitle" idx="1"/>
          </p:nvPr>
        </p:nvSpPr>
        <p:spPr>
          <a:xfrm>
            <a:off x="776320" y="1516755"/>
            <a:ext cx="6270805" cy="22932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2000" dirty="0" smtClean="0">
                <a:solidFill>
                  <a:schemeClr val="accent3"/>
                </a:solidFill>
                <a:latin typeface="+mj-lt"/>
              </a:rPr>
              <a:t>Eigenständigkeit</a:t>
            </a:r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kann unbekannte Situationen wahrnehmen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" sz="2000" dirty="0" smtClean="0">
                <a:solidFill>
                  <a:schemeClr val="bg1"/>
                </a:solidFill>
                <a:latin typeface="+mj-lt"/>
              </a:rPr>
              <a:t>    und ihnen ansatzweise angstfrei begegnen                         	(Turnbeutel vergessen/ Mama holt nicht ab)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esitzt Zuversicht und Mut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e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rkennt Belastungen und verändert sie aktiv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(hoher Lärmpegel)</a:t>
            </a: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04.</a:t>
            </a:r>
            <a:endParaRPr dirty="0">
              <a:latin typeface="+mj-lt"/>
            </a:endParaRPr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603;p31"/>
          <p:cNvSpPr txBox="1">
            <a:spLocks/>
          </p:cNvSpPr>
          <p:nvPr/>
        </p:nvSpPr>
        <p:spPr>
          <a:xfrm>
            <a:off x="776320" y="3810000"/>
            <a:ext cx="7026559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n" sz="2000" dirty="0" smtClean="0">
                <a:solidFill>
                  <a:schemeClr val="accent3"/>
                </a:solidFill>
                <a:latin typeface="+mj-lt"/>
              </a:rPr>
              <a:t>Verbale Konfliktfähigkeit: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bg1"/>
                </a:solidFill>
                <a:latin typeface="+mj-lt"/>
              </a:rPr>
              <a:t>e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rkennt Konflikte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l</a:t>
            </a:r>
            <a:r>
              <a:rPr lang="en" sz="2000" dirty="0" smtClean="0">
                <a:solidFill>
                  <a:schemeClr val="bg1"/>
                </a:solidFill>
                <a:latin typeface="+mj-lt"/>
              </a:rPr>
              <a:t>öst sie mit Worten (Vorbilder – WIR ERWACHSENE!)</a:t>
            </a:r>
          </a:p>
        </p:txBody>
      </p:sp>
    </p:spTree>
    <p:extLst>
      <p:ext uri="{BB962C8B-B14F-4D97-AF65-F5344CB8AC3E}">
        <p14:creationId xmlns:p14="http://schemas.microsoft.com/office/powerpoint/2010/main" val="17205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1649642" y="20317"/>
            <a:ext cx="6002126" cy="144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  <a:latin typeface="+mj-lt"/>
              </a:rPr>
              <a:t>EMOTIONALE SCHULREIFE IV</a:t>
            </a:r>
            <a:endParaRPr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-94436" y="190091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603;p31"/>
          <p:cNvSpPr txBox="1">
            <a:spLocks/>
          </p:cNvSpPr>
          <p:nvPr/>
        </p:nvSpPr>
        <p:spPr>
          <a:xfrm>
            <a:off x="766692" y="2029206"/>
            <a:ext cx="7026559" cy="20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ctr"/>
            <a:r>
              <a:rPr lang="en" sz="4000" dirty="0" smtClean="0">
                <a:solidFill>
                  <a:schemeClr val="accent3"/>
                </a:solidFill>
                <a:latin typeface="Chalk Dash" panose="03000600000000000000" pitchFamily="66" charset="0"/>
              </a:rPr>
              <a:t>“IHR KIND SOLLTE SICH AUF DIE SCHULE FREUEN”</a:t>
            </a:r>
          </a:p>
        </p:txBody>
      </p:sp>
      <p:sp>
        <p:nvSpPr>
          <p:cNvPr id="21" name="Google Shape;268;p25"/>
          <p:cNvSpPr/>
          <p:nvPr/>
        </p:nvSpPr>
        <p:spPr>
          <a:xfrm>
            <a:off x="6576030" y="3413525"/>
            <a:ext cx="225552" cy="601792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84;p25"/>
          <p:cNvGrpSpPr/>
          <p:nvPr/>
        </p:nvGrpSpPr>
        <p:grpSpPr>
          <a:xfrm>
            <a:off x="1868553" y="3255264"/>
            <a:ext cx="1484247" cy="1270183"/>
            <a:chOff x="2489257" y="2639067"/>
            <a:chExt cx="2406830" cy="1875488"/>
          </a:xfrm>
        </p:grpSpPr>
        <p:sp>
          <p:nvSpPr>
            <p:cNvPr id="23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02;p25"/>
          <p:cNvSpPr/>
          <p:nvPr/>
        </p:nvSpPr>
        <p:spPr>
          <a:xfrm>
            <a:off x="7711185" y="2575868"/>
            <a:ext cx="158273" cy="342689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314;p25"/>
          <p:cNvSpPr/>
          <p:nvPr/>
        </p:nvSpPr>
        <p:spPr>
          <a:xfrm>
            <a:off x="1131022" y="2452032"/>
            <a:ext cx="296944" cy="35879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323;p25"/>
          <p:cNvGrpSpPr/>
          <p:nvPr/>
        </p:nvGrpSpPr>
        <p:grpSpPr>
          <a:xfrm>
            <a:off x="7885339" y="3032207"/>
            <a:ext cx="225572" cy="294927"/>
            <a:chOff x="7290886" y="2736984"/>
            <a:chExt cx="416773" cy="496179"/>
          </a:xfrm>
        </p:grpSpPr>
        <p:sp>
          <p:nvSpPr>
            <p:cNvPr id="42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26;p25"/>
          <p:cNvGrpSpPr/>
          <p:nvPr/>
        </p:nvGrpSpPr>
        <p:grpSpPr>
          <a:xfrm>
            <a:off x="3916916" y="3836764"/>
            <a:ext cx="777827" cy="702984"/>
            <a:chOff x="3577274" y="3445463"/>
            <a:chExt cx="967814" cy="796459"/>
          </a:xfrm>
        </p:grpSpPr>
        <p:sp>
          <p:nvSpPr>
            <p:cNvPr id="45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48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" name="Google Shape;334;p25"/>
          <p:cNvGrpSpPr/>
          <p:nvPr/>
        </p:nvGrpSpPr>
        <p:grpSpPr>
          <a:xfrm>
            <a:off x="724905" y="1912410"/>
            <a:ext cx="450451" cy="431636"/>
            <a:chOff x="938934" y="1675223"/>
            <a:chExt cx="591571" cy="516163"/>
          </a:xfrm>
        </p:grpSpPr>
        <p:sp>
          <p:nvSpPr>
            <p:cNvPr id="51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337;p25"/>
          <p:cNvSpPr/>
          <p:nvPr/>
        </p:nvSpPr>
        <p:spPr>
          <a:xfrm>
            <a:off x="5076001" y="3806971"/>
            <a:ext cx="225580" cy="320029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39;p25"/>
          <p:cNvSpPr/>
          <p:nvPr/>
        </p:nvSpPr>
        <p:spPr>
          <a:xfrm>
            <a:off x="5841924" y="3562944"/>
            <a:ext cx="426119" cy="676284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341;p25"/>
          <p:cNvGrpSpPr/>
          <p:nvPr/>
        </p:nvGrpSpPr>
        <p:grpSpPr>
          <a:xfrm>
            <a:off x="886399" y="3360243"/>
            <a:ext cx="501140" cy="655074"/>
            <a:chOff x="2507488" y="622952"/>
            <a:chExt cx="623545" cy="742178"/>
          </a:xfrm>
        </p:grpSpPr>
        <p:sp>
          <p:nvSpPr>
            <p:cNvPr id="56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344;p25"/>
          <p:cNvSpPr/>
          <p:nvPr/>
        </p:nvSpPr>
        <p:spPr>
          <a:xfrm>
            <a:off x="4608136" y="2375736"/>
            <a:ext cx="358341" cy="400264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68;p25"/>
          <p:cNvSpPr/>
          <p:nvPr/>
        </p:nvSpPr>
        <p:spPr>
          <a:xfrm>
            <a:off x="5624501" y="1741825"/>
            <a:ext cx="225573" cy="326962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69;p25"/>
          <p:cNvSpPr/>
          <p:nvPr/>
        </p:nvSpPr>
        <p:spPr>
          <a:xfrm>
            <a:off x="6688806" y="1624339"/>
            <a:ext cx="358319" cy="387183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70;p25"/>
          <p:cNvSpPr/>
          <p:nvPr/>
        </p:nvSpPr>
        <p:spPr>
          <a:xfrm>
            <a:off x="7249500" y="3506663"/>
            <a:ext cx="315238" cy="34271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375;p25"/>
          <p:cNvGrpSpPr/>
          <p:nvPr/>
        </p:nvGrpSpPr>
        <p:grpSpPr>
          <a:xfrm>
            <a:off x="5505575" y="4722926"/>
            <a:ext cx="173657" cy="188795"/>
            <a:chOff x="1317625" y="2312315"/>
            <a:chExt cx="392201" cy="388252"/>
          </a:xfrm>
        </p:grpSpPr>
        <p:sp>
          <p:nvSpPr>
            <p:cNvPr id="63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344;p25"/>
          <p:cNvSpPr/>
          <p:nvPr/>
        </p:nvSpPr>
        <p:spPr>
          <a:xfrm>
            <a:off x="2946164" y="1668523"/>
            <a:ext cx="358341" cy="400264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0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1" grpId="0" animBg="1"/>
      <p:bldP spid="39" grpId="0" animBg="1"/>
      <p:bldP spid="40" grpId="0" animBg="1"/>
      <p:bldP spid="53" grpId="0" animBg="1"/>
      <p:bldP spid="54" grpId="0" animBg="1"/>
      <p:bldP spid="58" grpId="0" animBg="1"/>
      <p:bldP spid="59" grpId="0" animBg="1"/>
      <p:bldP spid="60" grpId="0" animBg="1"/>
      <p:bldP spid="61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3"/>
                </a:solidFill>
                <a:latin typeface="Chalk Dash" panose="03000600000000000000" pitchFamily="66" charset="0"/>
              </a:rPr>
              <a:t>TERMINE 2022</a:t>
            </a:r>
            <a:endParaRPr sz="3200" dirty="0">
              <a:solidFill>
                <a:schemeClr val="accent3"/>
              </a:solidFill>
              <a:latin typeface="Chalk Dash" panose="03000600000000000000" pitchFamily="66" charset="0"/>
            </a:endParaRPr>
          </a:p>
        </p:txBody>
      </p:sp>
      <p:sp>
        <p:nvSpPr>
          <p:cNvPr id="675" name="Google Shape;675;p33"/>
          <p:cNvSpPr txBox="1">
            <a:spLocks noGrp="1"/>
          </p:cNvSpPr>
          <p:nvPr>
            <p:ph type="title" idx="3"/>
          </p:nvPr>
        </p:nvSpPr>
        <p:spPr>
          <a:xfrm>
            <a:off x="5783911" y="2013715"/>
            <a:ext cx="1565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Mittwoch, 23.03.2022</a:t>
            </a:r>
            <a:endParaRPr dirty="0">
              <a:latin typeface="+mj-lt"/>
            </a:endParaRPr>
          </a:p>
        </p:txBody>
      </p:sp>
      <p:sp>
        <p:nvSpPr>
          <p:cNvPr id="676" name="Google Shape;676;p33"/>
          <p:cNvSpPr txBox="1">
            <a:spLocks noGrp="1"/>
          </p:cNvSpPr>
          <p:nvPr>
            <p:ph type="subTitle" idx="1"/>
          </p:nvPr>
        </p:nvSpPr>
        <p:spPr>
          <a:xfrm>
            <a:off x="1096000" y="3186924"/>
            <a:ext cx="7636520" cy="16898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+mj-lt"/>
              </a:rPr>
              <a:t>Anmeldetage an der Kirnbach-Grundschule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Die genaue Einteilung bei der A</a:t>
            </a:r>
            <a:r>
              <a:rPr lang="de-DE" dirty="0" smtClean="0">
                <a:latin typeface="+mj-lt"/>
              </a:rPr>
              <a:t>n</a:t>
            </a:r>
            <a:r>
              <a:rPr lang="en" dirty="0" smtClean="0">
                <a:latin typeface="+mj-lt"/>
              </a:rPr>
              <a:t>meldung nach Kindergarten erfahren Sie rechtzeitig über den KiGa oder über einen Brief von uns </a:t>
            </a:r>
            <a:br>
              <a:rPr lang="en" dirty="0" smtClean="0">
                <a:latin typeface="+mj-lt"/>
              </a:rPr>
            </a:br>
            <a:r>
              <a:rPr lang="en" dirty="0" smtClean="0">
                <a:latin typeface="+mj-lt"/>
              </a:rPr>
              <a:t>(evtl. </a:t>
            </a:r>
            <a:r>
              <a:rPr lang="de-DE" dirty="0" err="1" smtClean="0">
                <a:latin typeface="+mj-lt"/>
              </a:rPr>
              <a:t>coronabedingt</a:t>
            </a:r>
            <a:r>
              <a:rPr lang="en" dirty="0" smtClean="0">
                <a:latin typeface="+mj-lt"/>
              </a:rPr>
              <a:t> leider nur eine Online-Anmeldung möglich!)</a:t>
            </a:r>
            <a:endParaRPr dirty="0">
              <a:latin typeface="+mj-lt"/>
            </a:endParaRPr>
          </a:p>
        </p:txBody>
      </p:sp>
      <p:sp>
        <p:nvSpPr>
          <p:cNvPr id="677" name="Google Shape;677;p33"/>
          <p:cNvSpPr txBox="1">
            <a:spLocks noGrp="1"/>
          </p:cNvSpPr>
          <p:nvPr>
            <p:ph type="title"/>
          </p:nvPr>
        </p:nvSpPr>
        <p:spPr>
          <a:xfrm>
            <a:off x="1739850" y="2013715"/>
            <a:ext cx="1565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Dienstag, 22.03.2022</a:t>
            </a:r>
            <a:endParaRPr dirty="0">
              <a:latin typeface="+mj-lt"/>
            </a:endParaRPr>
          </a:p>
        </p:txBody>
      </p:sp>
      <p:sp>
        <p:nvSpPr>
          <p:cNvPr id="678" name="Google Shape;678;p33"/>
          <p:cNvSpPr/>
          <p:nvPr/>
        </p:nvSpPr>
        <p:spPr>
          <a:xfrm flipH="1">
            <a:off x="1700867" y="1454362"/>
            <a:ext cx="1643366" cy="134417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 rot="-8100000" flipH="1">
            <a:off x="5763845" y="1264779"/>
            <a:ext cx="1605533" cy="172334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+mj-lt"/>
              </a:rPr>
              <a:t>- das Kollegium der Kirnbach-Grundschule - </a:t>
            </a:r>
            <a:endParaRPr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8" name="Google Shape;458;p28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tx2"/>
                </a:solidFill>
                <a:latin typeface="Chalk Dash" panose="03000600000000000000" pitchFamily="66" charset="0"/>
              </a:rPr>
              <a:t>“Wir freuen uns auf Ihr Kind”</a:t>
            </a:r>
            <a:endParaRPr sz="4000" dirty="0">
              <a:solidFill>
                <a:schemeClr val="tx2"/>
              </a:solidFill>
              <a:latin typeface="Chalk Dash" panose="03000600000000000000" pitchFamily="66" charset="0"/>
            </a:endParaRPr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47772" y="1618301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5894417" y="577986"/>
            <a:ext cx="886120" cy="1054561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1868561" y="882986"/>
            <a:ext cx="4923543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smtClean="0">
                <a:latin typeface="+mj-lt"/>
              </a:rPr>
              <a:t>Deshalb sei die Frage gestattet:</a:t>
            </a:r>
            <a:endParaRPr sz="2400" dirty="0">
              <a:latin typeface="+mj-lt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855241" y="1636753"/>
            <a:ext cx="5010113" cy="20595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Chalk Dash" panose="03000600000000000000" pitchFamily="66" charset="0"/>
              </a:rPr>
              <a:t>Sind Sie als E</a:t>
            </a:r>
            <a:r>
              <a:rPr lang="de-DE" sz="4000" dirty="0" smtClean="0">
                <a:latin typeface="Chalk Dash" panose="03000600000000000000" pitchFamily="66" charset="0"/>
              </a:rPr>
              <a:t>l</a:t>
            </a:r>
            <a:r>
              <a:rPr lang="en" sz="4000" dirty="0" smtClean="0">
                <a:latin typeface="Chalk Dash" panose="03000600000000000000" pitchFamily="66" charset="0"/>
              </a:rPr>
              <a:t>tern reif f</a:t>
            </a:r>
            <a:r>
              <a:rPr lang="en" sz="4000" dirty="0" smtClean="0">
                <a:latin typeface="DJB Chalk It Up" panose="02000500000000000000" pitchFamily="2" charset="0"/>
              </a:rPr>
              <a:t>ü</a:t>
            </a:r>
            <a:r>
              <a:rPr lang="en" sz="4000" dirty="0" smtClean="0">
                <a:latin typeface="Chalk Dash" panose="03000600000000000000" pitchFamily="66" charset="0"/>
              </a:rPr>
              <a:t>r die Schule?</a:t>
            </a:r>
            <a:endParaRPr sz="4000" dirty="0">
              <a:latin typeface="Chalk Dash" panose="03000600000000000000" pitchFamily="66" charset="0"/>
            </a:endParaRPr>
          </a:p>
        </p:txBody>
      </p:sp>
      <p:grpSp>
        <p:nvGrpSpPr>
          <p:cNvPr id="392" name="Google Shape;392;p27"/>
          <p:cNvGrpSpPr/>
          <p:nvPr/>
        </p:nvGrpSpPr>
        <p:grpSpPr>
          <a:xfrm>
            <a:off x="6548464" y="589964"/>
            <a:ext cx="1102270" cy="1241171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390;p27"/>
          <p:cNvSpPr txBox="1">
            <a:spLocks/>
          </p:cNvSpPr>
          <p:nvPr/>
        </p:nvSpPr>
        <p:spPr>
          <a:xfrm>
            <a:off x="2207035" y="3814875"/>
            <a:ext cx="39402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800" b="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smtClean="0">
                <a:latin typeface="+mj-lt"/>
              </a:rPr>
              <a:t>Voraussetzungen,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smtClean="0">
                <a:latin typeface="+mj-lt"/>
              </a:rPr>
              <a:t> die die Eltern haben sollten</a:t>
            </a:r>
            <a:endParaRPr lang="de-D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" grpId="0" build="p"/>
      <p:bldP spid="39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6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Stimmt das wirklich</a:t>
            </a:r>
            <a:br>
              <a:rPr lang="en" dirty="0" smtClean="0">
                <a:latin typeface="+mj-lt"/>
              </a:rPr>
            </a:br>
            <a:r>
              <a:rPr lang="en" dirty="0" smtClean="0">
                <a:latin typeface="+mj-lt"/>
              </a:rPr>
              <a:t>?</a:t>
            </a:r>
            <a:endParaRPr dirty="0">
              <a:latin typeface="+mj-lt"/>
            </a:endParaRPr>
          </a:p>
        </p:txBody>
      </p:sp>
      <p:grpSp>
        <p:nvGrpSpPr>
          <p:cNvPr id="752" name="Google Shape;752;p36"/>
          <p:cNvGrpSpPr/>
          <p:nvPr/>
        </p:nvGrpSpPr>
        <p:grpSpPr>
          <a:xfrm rot="-405367">
            <a:off x="4082379" y="802133"/>
            <a:ext cx="578029" cy="289843"/>
            <a:chOff x="2724150" y="1796250"/>
            <a:chExt cx="1630723" cy="817701"/>
          </a:xfrm>
        </p:grpSpPr>
        <p:sp>
          <p:nvSpPr>
            <p:cNvPr id="753" name="Google Shape;753;p36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6"/>
          <p:cNvGrpSpPr/>
          <p:nvPr/>
        </p:nvGrpSpPr>
        <p:grpSpPr>
          <a:xfrm rot="-1583806">
            <a:off x="3479374" y="4126770"/>
            <a:ext cx="374659" cy="164197"/>
            <a:chOff x="8125463" y="4298775"/>
            <a:chExt cx="261775" cy="114725"/>
          </a:xfrm>
        </p:grpSpPr>
        <p:sp>
          <p:nvSpPr>
            <p:cNvPr id="760" name="Google Shape;760;p36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36"/>
          <p:cNvGrpSpPr/>
          <p:nvPr/>
        </p:nvGrpSpPr>
        <p:grpSpPr>
          <a:xfrm rot="-687293">
            <a:off x="8010875" y="3979668"/>
            <a:ext cx="841092" cy="618687"/>
            <a:chOff x="1138950" y="3482175"/>
            <a:chExt cx="841076" cy="618676"/>
          </a:xfrm>
        </p:grpSpPr>
        <p:sp>
          <p:nvSpPr>
            <p:cNvPr id="766" name="Google Shape;766;p36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8E332286-476B-482D-AC93-9AA43E65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44" y="102151"/>
            <a:ext cx="3788003" cy="493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>
            <a:spLocks noGrp="1"/>
          </p:cNvSpPr>
          <p:nvPr>
            <p:ph type="subTitle" idx="1"/>
          </p:nvPr>
        </p:nvSpPr>
        <p:spPr>
          <a:xfrm>
            <a:off x="0" y="609600"/>
            <a:ext cx="8778240" cy="453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de-DE" sz="1800" dirty="0">
                <a:latin typeface="+mj-lt"/>
              </a:rPr>
              <a:t>Ob Erziehung gelingt, ist immer eine Frage der Wertung. Dabei enthält der ungeschriebene Vertrag, den Eltern mit  ihren Kindern schließen, stets die üblichen Klauseln:</a:t>
            </a:r>
          </a:p>
          <a:p>
            <a:pPr algn="just"/>
            <a:r>
              <a:rPr lang="de-DE" sz="1800" dirty="0">
                <a:latin typeface="+mj-lt"/>
              </a:rPr>
              <a:t> </a:t>
            </a:r>
          </a:p>
          <a:p>
            <a:pPr algn="just"/>
            <a:r>
              <a:rPr lang="de-DE" sz="1800" dirty="0">
                <a:latin typeface="+mj-lt"/>
              </a:rPr>
              <a:t>„Wir wollen uns lieben und achten und gegenseitig helfen. Wir wollen </a:t>
            </a:r>
            <a:r>
              <a:rPr lang="de-DE" sz="1800" dirty="0" smtClean="0">
                <a:latin typeface="+mj-lt"/>
              </a:rPr>
              <a:t>regelmäßig Oma </a:t>
            </a:r>
            <a:r>
              <a:rPr lang="de-DE" sz="1800" dirty="0">
                <a:latin typeface="+mj-lt"/>
              </a:rPr>
              <a:t>besuchen und nicht so viel streiten und viel Freude haben. Wir wollen jeder im eigenen Bett schlafen und </a:t>
            </a:r>
            <a:r>
              <a:rPr lang="de-DE" sz="1800" dirty="0" err="1">
                <a:latin typeface="+mj-lt"/>
              </a:rPr>
              <a:t>Konﬂikte</a:t>
            </a:r>
            <a:r>
              <a:rPr lang="de-DE" sz="1800" dirty="0">
                <a:latin typeface="+mj-lt"/>
              </a:rPr>
              <a:t> in gegenseitigem Respekt lösen, voller Empathie und Wohlwollen. Wir wollen einfach glücklich sein und glücklich bleiben, jetzt und für immer und in alle Ewigkeit.“  </a:t>
            </a:r>
          </a:p>
          <a:p>
            <a:pPr algn="just"/>
            <a:r>
              <a:rPr lang="de-DE" sz="1800" dirty="0">
                <a:latin typeface="+mj-lt"/>
              </a:rPr>
              <a:t>Die weiteren Bedingungen des Erziehungsvertrages finden sich im Kleingedruckten: „Eltern sind ihren Kindern gegenüber weisungsbefugt, vielleicht auch umgekehrt, keine </a:t>
            </a:r>
            <a:r>
              <a:rPr lang="de-DE" sz="1800" dirty="0" smtClean="0">
                <a:latin typeface="+mj-lt"/>
              </a:rPr>
              <a:t>Ahnung. </a:t>
            </a:r>
            <a:r>
              <a:rPr lang="de-DE" sz="1800" dirty="0">
                <a:latin typeface="+mj-lt"/>
              </a:rPr>
              <a:t>Genaueres regelt das Leben. Mal sehen, wie es so läuft.“ </a:t>
            </a:r>
          </a:p>
          <a:p>
            <a:pPr algn="just"/>
            <a:r>
              <a:rPr lang="de-DE" sz="1800" dirty="0" smtClean="0">
                <a:solidFill>
                  <a:schemeClr val="tx2"/>
                </a:solidFill>
                <a:latin typeface="+mj-lt"/>
              </a:rPr>
              <a:t>Und </a:t>
            </a:r>
            <a:r>
              <a:rPr lang="de-DE" sz="1800" dirty="0">
                <a:solidFill>
                  <a:schemeClr val="tx2"/>
                </a:solidFill>
                <a:latin typeface="+mj-lt"/>
              </a:rPr>
              <a:t>dann läuft es ganz anders als erwartet.“</a:t>
            </a:r>
            <a:endParaRPr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75" y="344100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+mn-lt"/>
              </a:rPr>
              <a:t>ZITAT </a:t>
            </a:r>
            <a:r>
              <a:rPr lang="en" dirty="0" smtClean="0">
                <a:solidFill>
                  <a:schemeClr val="bg1"/>
                </a:solidFill>
                <a:latin typeface="+mn-lt"/>
              </a:rPr>
              <a:t>AUS DEM STERN-ARTIKEL</a:t>
            </a:r>
            <a:r>
              <a:rPr lang="en" dirty="0" smtClean="0">
                <a:solidFill>
                  <a:schemeClr val="accent3"/>
                </a:solidFill>
                <a:latin typeface="+mn-lt"/>
              </a:rPr>
              <a:t>: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4"/>
          <p:cNvSpPr txBox="1">
            <a:spLocks noGrp="1"/>
          </p:cNvSpPr>
          <p:nvPr>
            <p:ph type="title" idx="6"/>
          </p:nvPr>
        </p:nvSpPr>
        <p:spPr>
          <a:xfrm>
            <a:off x="1440929" y="299033"/>
            <a:ext cx="6425545" cy="8401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Chalk Dash" panose="03000600000000000000" pitchFamily="66" charset="0"/>
              </a:rPr>
              <a:t>SIND SIE…</a:t>
            </a:r>
            <a:endParaRPr sz="4000" dirty="0">
              <a:latin typeface="Chalk Dash" panose="03000600000000000000" pitchFamily="66" charset="0"/>
            </a:endParaRPr>
          </a:p>
        </p:txBody>
      </p:sp>
      <p:sp>
        <p:nvSpPr>
          <p:cNvPr id="702" name="Google Shape;702;p34"/>
          <p:cNvSpPr txBox="1">
            <a:spLocks noGrp="1"/>
          </p:cNvSpPr>
          <p:nvPr>
            <p:ph type="title"/>
          </p:nvPr>
        </p:nvSpPr>
        <p:spPr>
          <a:xfrm>
            <a:off x="386951" y="2582557"/>
            <a:ext cx="2388103" cy="2998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ZIRKUSELTERN?</a:t>
            </a:r>
            <a:endParaRPr dirty="0">
              <a:latin typeface="+mj-lt"/>
            </a:endParaRPr>
          </a:p>
        </p:txBody>
      </p:sp>
      <p:sp>
        <p:nvSpPr>
          <p:cNvPr id="703" name="Google Shape;703;p34"/>
          <p:cNvSpPr txBox="1">
            <a:spLocks noGrp="1"/>
          </p:cNvSpPr>
          <p:nvPr>
            <p:ph type="subTitle" idx="1"/>
          </p:nvPr>
        </p:nvSpPr>
        <p:spPr>
          <a:xfrm>
            <a:off x="575553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+mj-lt"/>
              </a:rPr>
              <a:t>I</a:t>
            </a:r>
            <a:r>
              <a:rPr lang="de-DE" sz="1800" dirty="0" smtClean="0">
                <a:latin typeface="+mj-lt"/>
              </a:rPr>
              <a:t>h</a:t>
            </a:r>
            <a:r>
              <a:rPr lang="en" sz="1800" dirty="0" smtClean="0">
                <a:latin typeface="+mj-lt"/>
              </a:rPr>
              <a:t>re Kinder haben S</a:t>
            </a:r>
            <a:r>
              <a:rPr lang="de-DE" sz="1800" dirty="0" smtClean="0">
                <a:latin typeface="+mj-lt"/>
              </a:rPr>
              <a:t>i</a:t>
            </a:r>
            <a:r>
              <a:rPr lang="en" sz="1800" dirty="0" smtClean="0">
                <a:latin typeface="+mj-lt"/>
              </a:rPr>
              <a:t>e dressiert?</a:t>
            </a:r>
            <a:endParaRPr sz="1800" dirty="0">
              <a:latin typeface="+mj-lt"/>
            </a:endParaRPr>
          </a:p>
        </p:txBody>
      </p:sp>
      <p:sp>
        <p:nvSpPr>
          <p:cNvPr id="704" name="Google Shape;704;p34"/>
          <p:cNvSpPr txBox="1">
            <a:spLocks noGrp="1"/>
          </p:cNvSpPr>
          <p:nvPr>
            <p:ph type="title" idx="2"/>
          </p:nvPr>
        </p:nvSpPr>
        <p:spPr>
          <a:xfrm>
            <a:off x="3567000" y="2561852"/>
            <a:ext cx="2010900" cy="6531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HELIKOPTER-ELTERN?</a:t>
            </a:r>
            <a:endParaRPr dirty="0">
              <a:latin typeface="+mj-lt"/>
            </a:endParaRPr>
          </a:p>
        </p:txBody>
      </p:sp>
      <p:sp>
        <p:nvSpPr>
          <p:cNvPr id="705" name="Google Shape;705;p34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+mj-lt"/>
              </a:rPr>
              <a:t>Sie überwachen alles – notfalls mit GPS!</a:t>
            </a:r>
            <a:endParaRPr sz="1800" dirty="0">
              <a:latin typeface="+mj-lt"/>
            </a:endParaRPr>
          </a:p>
        </p:txBody>
      </p:sp>
      <p:sp>
        <p:nvSpPr>
          <p:cNvPr id="706" name="Google Shape;706;p34"/>
          <p:cNvSpPr txBox="1">
            <a:spLocks noGrp="1"/>
          </p:cNvSpPr>
          <p:nvPr>
            <p:ph type="title" idx="4"/>
          </p:nvPr>
        </p:nvSpPr>
        <p:spPr>
          <a:xfrm>
            <a:off x="6444036" y="2561852"/>
            <a:ext cx="2276929" cy="6801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RASENMÄHER-ELTERN?</a:t>
            </a:r>
            <a:endParaRPr dirty="0">
              <a:latin typeface="+mj-lt"/>
            </a:endParaRPr>
          </a:p>
        </p:txBody>
      </p:sp>
      <p:sp>
        <p:nvSpPr>
          <p:cNvPr id="707" name="Google Shape;707;p34"/>
          <p:cNvSpPr txBox="1">
            <a:spLocks noGrp="1"/>
          </p:cNvSpPr>
          <p:nvPr>
            <p:ph type="subTitle" idx="5"/>
          </p:nvPr>
        </p:nvSpPr>
        <p:spPr>
          <a:xfrm>
            <a:off x="6558303" y="3476657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+mj-lt"/>
              </a:rPr>
              <a:t>Sie räumen jedes Steinchen für Ihr Kind aus dem Weg?</a:t>
            </a:r>
            <a:endParaRPr sz="1800" dirty="0">
              <a:latin typeface="+mj-lt"/>
            </a:endParaRPr>
          </a:p>
        </p:txBody>
      </p:sp>
      <p:sp>
        <p:nvSpPr>
          <p:cNvPr id="708" name="Google Shape;708;p34"/>
          <p:cNvSpPr/>
          <p:nvPr/>
        </p:nvSpPr>
        <p:spPr>
          <a:xfrm flipH="1">
            <a:off x="962170" y="1531429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4"/>
          <p:cNvSpPr/>
          <p:nvPr/>
        </p:nvSpPr>
        <p:spPr>
          <a:xfrm rot="-8100000" flipH="1">
            <a:off x="7187005" y="1509214"/>
            <a:ext cx="794001" cy="65884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4256650" y="1487375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2896;p56"/>
          <p:cNvGrpSpPr/>
          <p:nvPr/>
        </p:nvGrpSpPr>
        <p:grpSpPr>
          <a:xfrm>
            <a:off x="7322857" y="1608415"/>
            <a:ext cx="519288" cy="483582"/>
            <a:chOff x="5448099" y="1811982"/>
            <a:chExt cx="237866" cy="217605"/>
          </a:xfrm>
        </p:grpSpPr>
        <p:sp>
          <p:nvSpPr>
            <p:cNvPr id="41" name="Google Shape;2897;p56"/>
            <p:cNvSpPr/>
            <p:nvPr/>
          </p:nvSpPr>
          <p:spPr>
            <a:xfrm>
              <a:off x="5448099" y="1811982"/>
              <a:ext cx="237866" cy="217605"/>
            </a:xfrm>
            <a:custGeom>
              <a:avLst/>
              <a:gdLst/>
              <a:ahLst/>
              <a:cxnLst/>
              <a:rect l="l" t="t" r="r" b="b"/>
              <a:pathLst>
                <a:path w="9251" h="8463" extrusionOk="0">
                  <a:moveTo>
                    <a:pt x="5821" y="239"/>
                  </a:moveTo>
                  <a:cubicBezTo>
                    <a:pt x="6017" y="239"/>
                    <a:pt x="6214" y="289"/>
                    <a:pt x="6392" y="390"/>
                  </a:cubicBezTo>
                  <a:cubicBezTo>
                    <a:pt x="6826" y="629"/>
                    <a:pt x="7104" y="1082"/>
                    <a:pt x="7114" y="1580"/>
                  </a:cubicBezTo>
                  <a:cubicBezTo>
                    <a:pt x="7124" y="2116"/>
                    <a:pt x="6855" y="2477"/>
                    <a:pt x="6548" y="2872"/>
                  </a:cubicBezTo>
                  <a:cubicBezTo>
                    <a:pt x="6153" y="2370"/>
                    <a:pt x="5572" y="2048"/>
                    <a:pt x="4938" y="1980"/>
                  </a:cubicBezTo>
                  <a:cubicBezTo>
                    <a:pt x="4919" y="1980"/>
                    <a:pt x="4904" y="1990"/>
                    <a:pt x="4904" y="2004"/>
                  </a:cubicBezTo>
                  <a:cubicBezTo>
                    <a:pt x="4904" y="1990"/>
                    <a:pt x="4899" y="1980"/>
                    <a:pt x="4894" y="1965"/>
                  </a:cubicBezTo>
                  <a:lnTo>
                    <a:pt x="4894" y="1965"/>
                  </a:lnTo>
                  <a:cubicBezTo>
                    <a:pt x="5093" y="1975"/>
                    <a:pt x="5293" y="1980"/>
                    <a:pt x="5493" y="1980"/>
                  </a:cubicBezTo>
                  <a:cubicBezTo>
                    <a:pt x="5603" y="1980"/>
                    <a:pt x="5712" y="1978"/>
                    <a:pt x="5821" y="1975"/>
                  </a:cubicBezTo>
                  <a:cubicBezTo>
                    <a:pt x="5894" y="1975"/>
                    <a:pt x="5894" y="1863"/>
                    <a:pt x="5821" y="1863"/>
                  </a:cubicBezTo>
                  <a:cubicBezTo>
                    <a:pt x="5742" y="1861"/>
                    <a:pt x="5663" y="1861"/>
                    <a:pt x="5584" y="1861"/>
                  </a:cubicBezTo>
                  <a:cubicBezTo>
                    <a:pt x="5346" y="1861"/>
                    <a:pt x="5109" y="1866"/>
                    <a:pt x="4875" y="1877"/>
                  </a:cubicBezTo>
                  <a:cubicBezTo>
                    <a:pt x="4836" y="1707"/>
                    <a:pt x="4773" y="1546"/>
                    <a:pt x="4680" y="1399"/>
                  </a:cubicBezTo>
                  <a:cubicBezTo>
                    <a:pt x="4680" y="1390"/>
                    <a:pt x="4680" y="1380"/>
                    <a:pt x="4680" y="1370"/>
                  </a:cubicBezTo>
                  <a:cubicBezTo>
                    <a:pt x="4685" y="1370"/>
                    <a:pt x="4685" y="1375"/>
                    <a:pt x="4690" y="1375"/>
                  </a:cubicBezTo>
                  <a:cubicBezTo>
                    <a:pt x="4794" y="1388"/>
                    <a:pt x="4898" y="1395"/>
                    <a:pt x="5003" y="1395"/>
                  </a:cubicBezTo>
                  <a:cubicBezTo>
                    <a:pt x="5248" y="1395"/>
                    <a:pt x="5493" y="1359"/>
                    <a:pt x="5729" y="1287"/>
                  </a:cubicBezTo>
                  <a:cubicBezTo>
                    <a:pt x="5777" y="1253"/>
                    <a:pt x="5758" y="1175"/>
                    <a:pt x="5694" y="1175"/>
                  </a:cubicBezTo>
                  <a:cubicBezTo>
                    <a:pt x="5368" y="1233"/>
                    <a:pt x="5031" y="1273"/>
                    <a:pt x="4699" y="1292"/>
                  </a:cubicBezTo>
                  <a:cubicBezTo>
                    <a:pt x="4690" y="1297"/>
                    <a:pt x="4685" y="1297"/>
                    <a:pt x="4680" y="1302"/>
                  </a:cubicBezTo>
                  <a:cubicBezTo>
                    <a:pt x="4690" y="1068"/>
                    <a:pt x="4777" y="843"/>
                    <a:pt x="4929" y="668"/>
                  </a:cubicBezTo>
                  <a:cubicBezTo>
                    <a:pt x="5064" y="647"/>
                    <a:pt x="5198" y="636"/>
                    <a:pt x="5333" y="636"/>
                  </a:cubicBezTo>
                  <a:cubicBezTo>
                    <a:pt x="5510" y="636"/>
                    <a:pt x="5686" y="654"/>
                    <a:pt x="5860" y="687"/>
                  </a:cubicBezTo>
                  <a:cubicBezTo>
                    <a:pt x="5864" y="688"/>
                    <a:pt x="5869" y="689"/>
                    <a:pt x="5872" y="689"/>
                  </a:cubicBezTo>
                  <a:cubicBezTo>
                    <a:pt x="5928" y="689"/>
                    <a:pt x="5953" y="598"/>
                    <a:pt x="5885" y="585"/>
                  </a:cubicBezTo>
                  <a:cubicBezTo>
                    <a:pt x="5716" y="546"/>
                    <a:pt x="5543" y="528"/>
                    <a:pt x="5370" y="528"/>
                  </a:cubicBezTo>
                  <a:cubicBezTo>
                    <a:pt x="5259" y="528"/>
                    <a:pt x="5147" y="535"/>
                    <a:pt x="5036" y="551"/>
                  </a:cubicBezTo>
                  <a:cubicBezTo>
                    <a:pt x="5253" y="345"/>
                    <a:pt x="5536" y="239"/>
                    <a:pt x="5821" y="239"/>
                  </a:cubicBezTo>
                  <a:close/>
                  <a:moveTo>
                    <a:pt x="3036" y="845"/>
                  </a:moveTo>
                  <a:cubicBezTo>
                    <a:pt x="3602" y="845"/>
                    <a:pt x="4191" y="1089"/>
                    <a:pt x="4485" y="1541"/>
                  </a:cubicBezTo>
                  <a:cubicBezTo>
                    <a:pt x="4514" y="1682"/>
                    <a:pt x="4563" y="1814"/>
                    <a:pt x="4631" y="1936"/>
                  </a:cubicBezTo>
                  <a:cubicBezTo>
                    <a:pt x="3802" y="1985"/>
                    <a:pt x="3060" y="2463"/>
                    <a:pt x="2675" y="3199"/>
                  </a:cubicBezTo>
                  <a:cubicBezTo>
                    <a:pt x="2456" y="3038"/>
                    <a:pt x="2202" y="2936"/>
                    <a:pt x="1929" y="2911"/>
                  </a:cubicBezTo>
                  <a:cubicBezTo>
                    <a:pt x="1612" y="2614"/>
                    <a:pt x="1548" y="2121"/>
                    <a:pt x="1700" y="1692"/>
                  </a:cubicBezTo>
                  <a:lnTo>
                    <a:pt x="1700" y="1692"/>
                  </a:lnTo>
                  <a:lnTo>
                    <a:pt x="1700" y="1697"/>
                  </a:lnTo>
                  <a:cubicBezTo>
                    <a:pt x="1955" y="1704"/>
                    <a:pt x="2210" y="1711"/>
                    <a:pt x="2465" y="1711"/>
                  </a:cubicBezTo>
                  <a:cubicBezTo>
                    <a:pt x="2571" y="1711"/>
                    <a:pt x="2677" y="1709"/>
                    <a:pt x="2782" y="1707"/>
                  </a:cubicBezTo>
                  <a:cubicBezTo>
                    <a:pt x="2851" y="1707"/>
                    <a:pt x="2851" y="1604"/>
                    <a:pt x="2782" y="1604"/>
                  </a:cubicBezTo>
                  <a:cubicBezTo>
                    <a:pt x="2680" y="1601"/>
                    <a:pt x="2577" y="1600"/>
                    <a:pt x="2474" y="1600"/>
                  </a:cubicBezTo>
                  <a:cubicBezTo>
                    <a:pt x="2226" y="1600"/>
                    <a:pt x="1977" y="1607"/>
                    <a:pt x="1729" y="1614"/>
                  </a:cubicBezTo>
                  <a:cubicBezTo>
                    <a:pt x="1822" y="1394"/>
                    <a:pt x="1978" y="1209"/>
                    <a:pt x="2173" y="1077"/>
                  </a:cubicBezTo>
                  <a:cubicBezTo>
                    <a:pt x="2592" y="1112"/>
                    <a:pt x="3007" y="1151"/>
                    <a:pt x="3426" y="1170"/>
                  </a:cubicBezTo>
                  <a:cubicBezTo>
                    <a:pt x="3428" y="1170"/>
                    <a:pt x="3429" y="1170"/>
                    <a:pt x="3431" y="1170"/>
                  </a:cubicBezTo>
                  <a:cubicBezTo>
                    <a:pt x="3494" y="1170"/>
                    <a:pt x="3488" y="1072"/>
                    <a:pt x="3426" y="1068"/>
                  </a:cubicBezTo>
                  <a:cubicBezTo>
                    <a:pt x="3060" y="1034"/>
                    <a:pt x="2685" y="1014"/>
                    <a:pt x="2319" y="994"/>
                  </a:cubicBezTo>
                  <a:cubicBezTo>
                    <a:pt x="2535" y="894"/>
                    <a:pt x="2783" y="845"/>
                    <a:pt x="3036" y="845"/>
                  </a:cubicBezTo>
                  <a:close/>
                  <a:moveTo>
                    <a:pt x="1665" y="3135"/>
                  </a:moveTo>
                  <a:cubicBezTo>
                    <a:pt x="1761" y="3135"/>
                    <a:pt x="1858" y="3145"/>
                    <a:pt x="1953" y="3165"/>
                  </a:cubicBezTo>
                  <a:cubicBezTo>
                    <a:pt x="1690" y="3209"/>
                    <a:pt x="1422" y="3233"/>
                    <a:pt x="1148" y="3238"/>
                  </a:cubicBezTo>
                  <a:cubicBezTo>
                    <a:pt x="1187" y="3224"/>
                    <a:pt x="1222" y="3204"/>
                    <a:pt x="1265" y="3189"/>
                  </a:cubicBezTo>
                  <a:lnTo>
                    <a:pt x="1265" y="3194"/>
                  </a:lnTo>
                  <a:cubicBezTo>
                    <a:pt x="1396" y="3154"/>
                    <a:pt x="1531" y="3135"/>
                    <a:pt x="1665" y="3135"/>
                  </a:cubicBezTo>
                  <a:close/>
                  <a:moveTo>
                    <a:pt x="7614" y="2606"/>
                  </a:moveTo>
                  <a:cubicBezTo>
                    <a:pt x="8314" y="2606"/>
                    <a:pt x="8983" y="3097"/>
                    <a:pt x="9002" y="3921"/>
                  </a:cubicBezTo>
                  <a:cubicBezTo>
                    <a:pt x="9011" y="4453"/>
                    <a:pt x="8748" y="4936"/>
                    <a:pt x="8260" y="5165"/>
                  </a:cubicBezTo>
                  <a:lnTo>
                    <a:pt x="8265" y="5165"/>
                  </a:lnTo>
                  <a:cubicBezTo>
                    <a:pt x="8066" y="5259"/>
                    <a:pt x="7875" y="5300"/>
                    <a:pt x="7688" y="5300"/>
                  </a:cubicBezTo>
                  <a:cubicBezTo>
                    <a:pt x="7402" y="5300"/>
                    <a:pt x="7126" y="5206"/>
                    <a:pt x="6846" y="5067"/>
                  </a:cubicBezTo>
                  <a:cubicBezTo>
                    <a:pt x="6943" y="4848"/>
                    <a:pt x="7007" y="4614"/>
                    <a:pt x="7026" y="4375"/>
                  </a:cubicBezTo>
                  <a:cubicBezTo>
                    <a:pt x="7060" y="3902"/>
                    <a:pt x="6933" y="3428"/>
                    <a:pt x="6675" y="3033"/>
                  </a:cubicBezTo>
                  <a:cubicBezTo>
                    <a:pt x="6787" y="2955"/>
                    <a:pt x="6889" y="2858"/>
                    <a:pt x="6977" y="2750"/>
                  </a:cubicBezTo>
                  <a:cubicBezTo>
                    <a:pt x="7181" y="2653"/>
                    <a:pt x="7399" y="2606"/>
                    <a:pt x="7614" y="2606"/>
                  </a:cubicBezTo>
                  <a:close/>
                  <a:moveTo>
                    <a:pt x="2914" y="5555"/>
                  </a:moveTo>
                  <a:cubicBezTo>
                    <a:pt x="2987" y="5653"/>
                    <a:pt x="3070" y="5740"/>
                    <a:pt x="3158" y="5828"/>
                  </a:cubicBezTo>
                  <a:cubicBezTo>
                    <a:pt x="3026" y="5828"/>
                    <a:pt x="2895" y="5818"/>
                    <a:pt x="2763" y="5799"/>
                  </a:cubicBezTo>
                  <a:cubicBezTo>
                    <a:pt x="2768" y="5789"/>
                    <a:pt x="2773" y="5784"/>
                    <a:pt x="2778" y="5775"/>
                  </a:cubicBezTo>
                  <a:cubicBezTo>
                    <a:pt x="2792" y="5765"/>
                    <a:pt x="2802" y="5755"/>
                    <a:pt x="2817" y="5740"/>
                  </a:cubicBezTo>
                  <a:cubicBezTo>
                    <a:pt x="2836" y="5731"/>
                    <a:pt x="2841" y="5706"/>
                    <a:pt x="2831" y="5687"/>
                  </a:cubicBezTo>
                  <a:cubicBezTo>
                    <a:pt x="2856" y="5643"/>
                    <a:pt x="2885" y="5599"/>
                    <a:pt x="2914" y="5555"/>
                  </a:cubicBezTo>
                  <a:close/>
                  <a:moveTo>
                    <a:pt x="2080" y="3189"/>
                  </a:moveTo>
                  <a:lnTo>
                    <a:pt x="2100" y="3194"/>
                  </a:lnTo>
                  <a:cubicBezTo>
                    <a:pt x="2124" y="3204"/>
                    <a:pt x="2143" y="3209"/>
                    <a:pt x="2168" y="3214"/>
                  </a:cubicBezTo>
                  <a:cubicBezTo>
                    <a:pt x="2309" y="3267"/>
                    <a:pt x="2451" y="3326"/>
                    <a:pt x="2587" y="3399"/>
                  </a:cubicBezTo>
                  <a:cubicBezTo>
                    <a:pt x="2500" y="3619"/>
                    <a:pt x="2446" y="3858"/>
                    <a:pt x="2436" y="4097"/>
                  </a:cubicBezTo>
                  <a:cubicBezTo>
                    <a:pt x="2421" y="4555"/>
                    <a:pt x="2553" y="5009"/>
                    <a:pt x="2812" y="5394"/>
                  </a:cubicBezTo>
                  <a:cubicBezTo>
                    <a:pt x="2661" y="5521"/>
                    <a:pt x="2539" y="5677"/>
                    <a:pt x="2446" y="5848"/>
                  </a:cubicBezTo>
                  <a:cubicBezTo>
                    <a:pt x="2232" y="5950"/>
                    <a:pt x="2004" y="5999"/>
                    <a:pt x="1778" y="5999"/>
                  </a:cubicBezTo>
                  <a:cubicBezTo>
                    <a:pt x="1346" y="5999"/>
                    <a:pt x="923" y="5818"/>
                    <a:pt x="622" y="5482"/>
                  </a:cubicBezTo>
                  <a:lnTo>
                    <a:pt x="622" y="5482"/>
                  </a:lnTo>
                  <a:cubicBezTo>
                    <a:pt x="987" y="5540"/>
                    <a:pt x="1353" y="5599"/>
                    <a:pt x="1719" y="5643"/>
                  </a:cubicBezTo>
                  <a:cubicBezTo>
                    <a:pt x="1721" y="5643"/>
                    <a:pt x="1722" y="5643"/>
                    <a:pt x="1723" y="5643"/>
                  </a:cubicBezTo>
                  <a:cubicBezTo>
                    <a:pt x="1769" y="5643"/>
                    <a:pt x="1781" y="5565"/>
                    <a:pt x="1734" y="5560"/>
                  </a:cubicBezTo>
                  <a:cubicBezTo>
                    <a:pt x="1358" y="5497"/>
                    <a:pt x="978" y="5443"/>
                    <a:pt x="602" y="5399"/>
                  </a:cubicBezTo>
                  <a:cubicBezTo>
                    <a:pt x="587" y="5399"/>
                    <a:pt x="573" y="5409"/>
                    <a:pt x="568" y="5423"/>
                  </a:cubicBezTo>
                  <a:cubicBezTo>
                    <a:pt x="397" y="5199"/>
                    <a:pt x="300" y="4926"/>
                    <a:pt x="290" y="4648"/>
                  </a:cubicBezTo>
                  <a:lnTo>
                    <a:pt x="290" y="4648"/>
                  </a:lnTo>
                  <a:cubicBezTo>
                    <a:pt x="656" y="4701"/>
                    <a:pt x="1031" y="4731"/>
                    <a:pt x="1402" y="4731"/>
                  </a:cubicBezTo>
                  <a:cubicBezTo>
                    <a:pt x="1456" y="4731"/>
                    <a:pt x="1456" y="4653"/>
                    <a:pt x="1402" y="4653"/>
                  </a:cubicBezTo>
                  <a:cubicBezTo>
                    <a:pt x="1031" y="4623"/>
                    <a:pt x="661" y="4594"/>
                    <a:pt x="290" y="4550"/>
                  </a:cubicBezTo>
                  <a:cubicBezTo>
                    <a:pt x="290" y="4521"/>
                    <a:pt x="285" y="4502"/>
                    <a:pt x="290" y="4472"/>
                  </a:cubicBezTo>
                  <a:cubicBezTo>
                    <a:pt x="300" y="4282"/>
                    <a:pt x="348" y="4102"/>
                    <a:pt x="427" y="3931"/>
                  </a:cubicBezTo>
                  <a:cubicBezTo>
                    <a:pt x="715" y="3898"/>
                    <a:pt x="1007" y="3886"/>
                    <a:pt x="1297" y="3886"/>
                  </a:cubicBezTo>
                  <a:cubicBezTo>
                    <a:pt x="1350" y="3886"/>
                    <a:pt x="1403" y="3886"/>
                    <a:pt x="1456" y="3887"/>
                  </a:cubicBezTo>
                  <a:cubicBezTo>
                    <a:pt x="1524" y="3887"/>
                    <a:pt x="1519" y="3794"/>
                    <a:pt x="1456" y="3784"/>
                  </a:cubicBezTo>
                  <a:cubicBezTo>
                    <a:pt x="1341" y="3776"/>
                    <a:pt x="1225" y="3771"/>
                    <a:pt x="1110" y="3771"/>
                  </a:cubicBezTo>
                  <a:cubicBezTo>
                    <a:pt x="902" y="3771"/>
                    <a:pt x="694" y="3786"/>
                    <a:pt x="490" y="3814"/>
                  </a:cubicBezTo>
                  <a:cubicBezTo>
                    <a:pt x="612" y="3599"/>
                    <a:pt x="787" y="3424"/>
                    <a:pt x="1002" y="3306"/>
                  </a:cubicBezTo>
                  <a:cubicBezTo>
                    <a:pt x="1098" y="3314"/>
                    <a:pt x="1194" y="3318"/>
                    <a:pt x="1290" y="3318"/>
                  </a:cubicBezTo>
                  <a:cubicBezTo>
                    <a:pt x="1547" y="3318"/>
                    <a:pt x="1804" y="3290"/>
                    <a:pt x="2056" y="3233"/>
                  </a:cubicBezTo>
                  <a:cubicBezTo>
                    <a:pt x="2075" y="3228"/>
                    <a:pt x="2085" y="3209"/>
                    <a:pt x="2080" y="3189"/>
                  </a:cubicBezTo>
                  <a:close/>
                  <a:moveTo>
                    <a:pt x="4909" y="2033"/>
                  </a:moveTo>
                  <a:lnTo>
                    <a:pt x="4909" y="2033"/>
                  </a:lnTo>
                  <a:cubicBezTo>
                    <a:pt x="4914" y="2043"/>
                    <a:pt x="4919" y="2048"/>
                    <a:pt x="4929" y="2048"/>
                  </a:cubicBezTo>
                  <a:cubicBezTo>
                    <a:pt x="5899" y="2263"/>
                    <a:pt x="6748" y="3087"/>
                    <a:pt x="6792" y="4121"/>
                  </a:cubicBezTo>
                  <a:cubicBezTo>
                    <a:pt x="6836" y="5160"/>
                    <a:pt x="5968" y="6097"/>
                    <a:pt x="4968" y="6233"/>
                  </a:cubicBezTo>
                  <a:cubicBezTo>
                    <a:pt x="4957" y="6193"/>
                    <a:pt x="4928" y="6175"/>
                    <a:pt x="4896" y="6175"/>
                  </a:cubicBezTo>
                  <a:cubicBezTo>
                    <a:pt x="4855" y="6175"/>
                    <a:pt x="4811" y="6204"/>
                    <a:pt x="4797" y="6248"/>
                  </a:cubicBezTo>
                  <a:cubicBezTo>
                    <a:pt x="4768" y="6248"/>
                    <a:pt x="4743" y="6253"/>
                    <a:pt x="4714" y="6253"/>
                  </a:cubicBezTo>
                  <a:cubicBezTo>
                    <a:pt x="3685" y="6253"/>
                    <a:pt x="2743" y="5345"/>
                    <a:pt x="2675" y="4326"/>
                  </a:cubicBezTo>
                  <a:cubicBezTo>
                    <a:pt x="2661" y="4048"/>
                    <a:pt x="2700" y="3775"/>
                    <a:pt x="2792" y="3516"/>
                  </a:cubicBezTo>
                  <a:cubicBezTo>
                    <a:pt x="2798" y="3518"/>
                    <a:pt x="2805" y="3518"/>
                    <a:pt x="2811" y="3518"/>
                  </a:cubicBezTo>
                  <a:cubicBezTo>
                    <a:pt x="2866" y="3518"/>
                    <a:pt x="2910" y="3462"/>
                    <a:pt x="2875" y="3409"/>
                  </a:cubicBezTo>
                  <a:cubicBezTo>
                    <a:pt x="2870" y="3399"/>
                    <a:pt x="2860" y="3394"/>
                    <a:pt x="2851" y="3380"/>
                  </a:cubicBezTo>
                  <a:cubicBezTo>
                    <a:pt x="3168" y="2687"/>
                    <a:pt x="3885" y="2214"/>
                    <a:pt x="4675" y="2102"/>
                  </a:cubicBezTo>
                  <a:cubicBezTo>
                    <a:pt x="4675" y="2102"/>
                    <a:pt x="4680" y="2111"/>
                    <a:pt x="4680" y="2121"/>
                  </a:cubicBezTo>
                  <a:cubicBezTo>
                    <a:pt x="4685" y="2199"/>
                    <a:pt x="4747" y="2238"/>
                    <a:pt x="4807" y="2238"/>
                  </a:cubicBezTo>
                  <a:cubicBezTo>
                    <a:pt x="4866" y="2238"/>
                    <a:pt x="4924" y="2199"/>
                    <a:pt x="4919" y="2121"/>
                  </a:cubicBezTo>
                  <a:cubicBezTo>
                    <a:pt x="4919" y="2092"/>
                    <a:pt x="4914" y="2063"/>
                    <a:pt x="4909" y="2033"/>
                  </a:cubicBezTo>
                  <a:close/>
                  <a:moveTo>
                    <a:pt x="6748" y="5258"/>
                  </a:moveTo>
                  <a:cubicBezTo>
                    <a:pt x="6763" y="5267"/>
                    <a:pt x="6777" y="5277"/>
                    <a:pt x="6792" y="5287"/>
                  </a:cubicBezTo>
                  <a:cubicBezTo>
                    <a:pt x="7124" y="5594"/>
                    <a:pt x="7485" y="5926"/>
                    <a:pt x="7631" y="6370"/>
                  </a:cubicBezTo>
                  <a:cubicBezTo>
                    <a:pt x="7836" y="6989"/>
                    <a:pt x="7485" y="7550"/>
                    <a:pt x="6885" y="7735"/>
                  </a:cubicBezTo>
                  <a:cubicBezTo>
                    <a:pt x="6734" y="7782"/>
                    <a:pt x="6592" y="7804"/>
                    <a:pt x="6458" y="7804"/>
                  </a:cubicBezTo>
                  <a:cubicBezTo>
                    <a:pt x="6215" y="7804"/>
                    <a:pt x="6000" y="7733"/>
                    <a:pt x="5811" y="7613"/>
                  </a:cubicBezTo>
                  <a:lnTo>
                    <a:pt x="5811" y="7613"/>
                  </a:lnTo>
                  <a:cubicBezTo>
                    <a:pt x="5955" y="7624"/>
                    <a:pt x="6100" y="7629"/>
                    <a:pt x="6245" y="7629"/>
                  </a:cubicBezTo>
                  <a:cubicBezTo>
                    <a:pt x="6371" y="7629"/>
                    <a:pt x="6497" y="7625"/>
                    <a:pt x="6621" y="7618"/>
                  </a:cubicBezTo>
                  <a:cubicBezTo>
                    <a:pt x="6689" y="7618"/>
                    <a:pt x="6689" y="7521"/>
                    <a:pt x="6621" y="7521"/>
                  </a:cubicBezTo>
                  <a:cubicBezTo>
                    <a:pt x="6461" y="7515"/>
                    <a:pt x="6297" y="7506"/>
                    <a:pt x="6132" y="7506"/>
                  </a:cubicBezTo>
                  <a:cubicBezTo>
                    <a:pt x="6010" y="7506"/>
                    <a:pt x="5888" y="7511"/>
                    <a:pt x="5768" y="7526"/>
                  </a:cubicBezTo>
                  <a:cubicBezTo>
                    <a:pt x="5748" y="7526"/>
                    <a:pt x="5733" y="7540"/>
                    <a:pt x="5729" y="7560"/>
                  </a:cubicBezTo>
                  <a:cubicBezTo>
                    <a:pt x="5572" y="7443"/>
                    <a:pt x="5436" y="7301"/>
                    <a:pt x="5329" y="7135"/>
                  </a:cubicBezTo>
                  <a:lnTo>
                    <a:pt x="5329" y="7135"/>
                  </a:lnTo>
                  <a:cubicBezTo>
                    <a:pt x="5427" y="7140"/>
                    <a:pt x="5526" y="7143"/>
                    <a:pt x="5624" y="7143"/>
                  </a:cubicBezTo>
                  <a:cubicBezTo>
                    <a:pt x="5925" y="7143"/>
                    <a:pt x="6226" y="7120"/>
                    <a:pt x="6524" y="7072"/>
                  </a:cubicBezTo>
                  <a:cubicBezTo>
                    <a:pt x="6568" y="7067"/>
                    <a:pt x="6558" y="6994"/>
                    <a:pt x="6514" y="6994"/>
                  </a:cubicBezTo>
                  <a:cubicBezTo>
                    <a:pt x="6173" y="7030"/>
                    <a:pt x="5830" y="7050"/>
                    <a:pt x="5485" y="7050"/>
                  </a:cubicBezTo>
                  <a:cubicBezTo>
                    <a:pt x="5415" y="7050"/>
                    <a:pt x="5345" y="7049"/>
                    <a:pt x="5275" y="7048"/>
                  </a:cubicBezTo>
                  <a:cubicBezTo>
                    <a:pt x="5255" y="7018"/>
                    <a:pt x="5236" y="6984"/>
                    <a:pt x="5221" y="6955"/>
                  </a:cubicBezTo>
                  <a:cubicBezTo>
                    <a:pt x="5202" y="6809"/>
                    <a:pt x="5163" y="6662"/>
                    <a:pt x="5094" y="6531"/>
                  </a:cubicBezTo>
                  <a:lnTo>
                    <a:pt x="5094" y="6531"/>
                  </a:lnTo>
                  <a:cubicBezTo>
                    <a:pt x="5453" y="6539"/>
                    <a:pt x="5811" y="6547"/>
                    <a:pt x="6167" y="6547"/>
                  </a:cubicBezTo>
                  <a:cubicBezTo>
                    <a:pt x="6247" y="6547"/>
                    <a:pt x="6327" y="6546"/>
                    <a:pt x="6407" y="6545"/>
                  </a:cubicBezTo>
                  <a:cubicBezTo>
                    <a:pt x="6455" y="6540"/>
                    <a:pt x="6455" y="6467"/>
                    <a:pt x="6407" y="6462"/>
                  </a:cubicBezTo>
                  <a:cubicBezTo>
                    <a:pt x="6300" y="6460"/>
                    <a:pt x="6193" y="6459"/>
                    <a:pt x="6086" y="6459"/>
                  </a:cubicBezTo>
                  <a:cubicBezTo>
                    <a:pt x="5749" y="6459"/>
                    <a:pt x="5411" y="6468"/>
                    <a:pt x="5070" y="6472"/>
                  </a:cubicBezTo>
                  <a:cubicBezTo>
                    <a:pt x="5065" y="6467"/>
                    <a:pt x="5065" y="6462"/>
                    <a:pt x="5060" y="6457"/>
                  </a:cubicBezTo>
                  <a:cubicBezTo>
                    <a:pt x="5772" y="6321"/>
                    <a:pt x="6392" y="5887"/>
                    <a:pt x="6748" y="5258"/>
                  </a:cubicBezTo>
                  <a:close/>
                  <a:moveTo>
                    <a:pt x="2739" y="5853"/>
                  </a:moveTo>
                  <a:cubicBezTo>
                    <a:pt x="2900" y="5882"/>
                    <a:pt x="3065" y="5897"/>
                    <a:pt x="3236" y="5897"/>
                  </a:cubicBezTo>
                  <a:cubicBezTo>
                    <a:pt x="3607" y="6243"/>
                    <a:pt x="4090" y="6453"/>
                    <a:pt x="4597" y="6487"/>
                  </a:cubicBezTo>
                  <a:cubicBezTo>
                    <a:pt x="4616" y="6488"/>
                    <a:pt x="4634" y="6489"/>
                    <a:pt x="4653" y="6489"/>
                  </a:cubicBezTo>
                  <a:cubicBezTo>
                    <a:pt x="4698" y="6489"/>
                    <a:pt x="4742" y="6485"/>
                    <a:pt x="4787" y="6482"/>
                  </a:cubicBezTo>
                  <a:cubicBezTo>
                    <a:pt x="4807" y="6765"/>
                    <a:pt x="4904" y="7033"/>
                    <a:pt x="5070" y="7262"/>
                  </a:cubicBezTo>
                  <a:cubicBezTo>
                    <a:pt x="4917" y="7837"/>
                    <a:pt x="4400" y="8207"/>
                    <a:pt x="3842" y="8207"/>
                  </a:cubicBezTo>
                  <a:cubicBezTo>
                    <a:pt x="3690" y="8207"/>
                    <a:pt x="3534" y="8179"/>
                    <a:pt x="3382" y="8121"/>
                  </a:cubicBezTo>
                  <a:lnTo>
                    <a:pt x="3387" y="8121"/>
                  </a:lnTo>
                  <a:cubicBezTo>
                    <a:pt x="2968" y="7960"/>
                    <a:pt x="2651" y="7613"/>
                    <a:pt x="2529" y="7184"/>
                  </a:cubicBezTo>
                  <a:lnTo>
                    <a:pt x="2529" y="7184"/>
                  </a:lnTo>
                  <a:cubicBezTo>
                    <a:pt x="2728" y="7218"/>
                    <a:pt x="2930" y="7237"/>
                    <a:pt x="3133" y="7237"/>
                  </a:cubicBezTo>
                  <a:cubicBezTo>
                    <a:pt x="3249" y="7237"/>
                    <a:pt x="3365" y="7231"/>
                    <a:pt x="3480" y="7218"/>
                  </a:cubicBezTo>
                  <a:cubicBezTo>
                    <a:pt x="3514" y="7213"/>
                    <a:pt x="3514" y="7165"/>
                    <a:pt x="3480" y="7165"/>
                  </a:cubicBezTo>
                  <a:cubicBezTo>
                    <a:pt x="3447" y="7165"/>
                    <a:pt x="3413" y="7165"/>
                    <a:pt x="3380" y="7165"/>
                  </a:cubicBezTo>
                  <a:cubicBezTo>
                    <a:pt x="3087" y="7165"/>
                    <a:pt x="2798" y="7147"/>
                    <a:pt x="2509" y="7116"/>
                  </a:cubicBezTo>
                  <a:cubicBezTo>
                    <a:pt x="2456" y="6911"/>
                    <a:pt x="2451" y="6696"/>
                    <a:pt x="2495" y="6492"/>
                  </a:cubicBezTo>
                  <a:lnTo>
                    <a:pt x="2495" y="6492"/>
                  </a:lnTo>
                  <a:cubicBezTo>
                    <a:pt x="2802" y="6516"/>
                    <a:pt x="3114" y="6535"/>
                    <a:pt x="3426" y="6535"/>
                  </a:cubicBezTo>
                  <a:cubicBezTo>
                    <a:pt x="3475" y="6535"/>
                    <a:pt x="3470" y="6467"/>
                    <a:pt x="3426" y="6462"/>
                  </a:cubicBezTo>
                  <a:cubicBezTo>
                    <a:pt x="3119" y="6433"/>
                    <a:pt x="2817" y="6418"/>
                    <a:pt x="2509" y="6414"/>
                  </a:cubicBezTo>
                  <a:cubicBezTo>
                    <a:pt x="2558" y="6218"/>
                    <a:pt x="2636" y="6028"/>
                    <a:pt x="2739" y="5853"/>
                  </a:cubicBezTo>
                  <a:close/>
                  <a:moveTo>
                    <a:pt x="5824" y="0"/>
                  </a:moveTo>
                  <a:cubicBezTo>
                    <a:pt x="5149" y="0"/>
                    <a:pt x="4563" y="522"/>
                    <a:pt x="4475" y="1155"/>
                  </a:cubicBezTo>
                  <a:cubicBezTo>
                    <a:pt x="4112" y="798"/>
                    <a:pt x="3573" y="603"/>
                    <a:pt x="3040" y="603"/>
                  </a:cubicBezTo>
                  <a:cubicBezTo>
                    <a:pt x="2628" y="603"/>
                    <a:pt x="2220" y="719"/>
                    <a:pt x="1900" y="965"/>
                  </a:cubicBezTo>
                  <a:cubicBezTo>
                    <a:pt x="1295" y="1429"/>
                    <a:pt x="1246" y="2375"/>
                    <a:pt x="1685" y="2902"/>
                  </a:cubicBezTo>
                  <a:cubicBezTo>
                    <a:pt x="1480" y="2902"/>
                    <a:pt x="1280" y="2941"/>
                    <a:pt x="1085" y="3009"/>
                  </a:cubicBezTo>
                  <a:cubicBezTo>
                    <a:pt x="466" y="3238"/>
                    <a:pt x="85" y="3824"/>
                    <a:pt x="51" y="4472"/>
                  </a:cubicBezTo>
                  <a:cubicBezTo>
                    <a:pt x="0" y="5494"/>
                    <a:pt x="823" y="6176"/>
                    <a:pt x="1691" y="6176"/>
                  </a:cubicBezTo>
                  <a:cubicBezTo>
                    <a:pt x="1909" y="6176"/>
                    <a:pt x="2129" y="6134"/>
                    <a:pt x="2339" y="6043"/>
                  </a:cubicBezTo>
                  <a:lnTo>
                    <a:pt x="2339" y="6043"/>
                  </a:lnTo>
                  <a:cubicBezTo>
                    <a:pt x="1973" y="6989"/>
                    <a:pt x="2475" y="8223"/>
                    <a:pt x="3573" y="8438"/>
                  </a:cubicBezTo>
                  <a:cubicBezTo>
                    <a:pt x="3660" y="8454"/>
                    <a:pt x="3747" y="8462"/>
                    <a:pt x="3832" y="8462"/>
                  </a:cubicBezTo>
                  <a:cubicBezTo>
                    <a:pt x="4457" y="8462"/>
                    <a:pt x="5024" y="8039"/>
                    <a:pt x="5182" y="7409"/>
                  </a:cubicBezTo>
                  <a:cubicBezTo>
                    <a:pt x="5513" y="7781"/>
                    <a:pt x="6005" y="8017"/>
                    <a:pt x="6503" y="8017"/>
                  </a:cubicBezTo>
                  <a:cubicBezTo>
                    <a:pt x="6702" y="8017"/>
                    <a:pt x="6903" y="7979"/>
                    <a:pt x="7094" y="7896"/>
                  </a:cubicBezTo>
                  <a:cubicBezTo>
                    <a:pt x="7528" y="7711"/>
                    <a:pt x="7880" y="7321"/>
                    <a:pt x="7914" y="6833"/>
                  </a:cubicBezTo>
                  <a:cubicBezTo>
                    <a:pt x="7953" y="6292"/>
                    <a:pt x="7616" y="5848"/>
                    <a:pt x="7236" y="5487"/>
                  </a:cubicBezTo>
                  <a:lnTo>
                    <a:pt x="7236" y="5487"/>
                  </a:lnTo>
                  <a:cubicBezTo>
                    <a:pt x="7363" y="5516"/>
                    <a:pt x="7492" y="5531"/>
                    <a:pt x="7622" y="5531"/>
                  </a:cubicBezTo>
                  <a:cubicBezTo>
                    <a:pt x="7855" y="5531"/>
                    <a:pt x="8088" y="5483"/>
                    <a:pt x="8304" y="5389"/>
                  </a:cubicBezTo>
                  <a:cubicBezTo>
                    <a:pt x="8914" y="5126"/>
                    <a:pt x="9250" y="4516"/>
                    <a:pt x="9206" y="3858"/>
                  </a:cubicBezTo>
                  <a:cubicBezTo>
                    <a:pt x="9147" y="2972"/>
                    <a:pt x="8415" y="2429"/>
                    <a:pt x="7652" y="2429"/>
                  </a:cubicBezTo>
                  <a:cubicBezTo>
                    <a:pt x="7478" y="2429"/>
                    <a:pt x="7303" y="2457"/>
                    <a:pt x="7133" y="2516"/>
                  </a:cubicBezTo>
                  <a:cubicBezTo>
                    <a:pt x="7602" y="1668"/>
                    <a:pt x="7255" y="424"/>
                    <a:pt x="6270" y="77"/>
                  </a:cubicBezTo>
                  <a:cubicBezTo>
                    <a:pt x="6120" y="25"/>
                    <a:pt x="5970" y="0"/>
                    <a:pt x="5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98;p56"/>
            <p:cNvSpPr/>
            <p:nvPr/>
          </p:nvSpPr>
          <p:spPr>
            <a:xfrm>
              <a:off x="5522614" y="2011176"/>
              <a:ext cx="21367" cy="4551"/>
            </a:xfrm>
            <a:custGeom>
              <a:avLst/>
              <a:gdLst/>
              <a:ahLst/>
              <a:cxnLst/>
              <a:rect l="l" t="t" r="r" b="b"/>
              <a:pathLst>
                <a:path w="831" h="177" extrusionOk="0">
                  <a:moveTo>
                    <a:pt x="43" y="1"/>
                  </a:moveTo>
                  <a:cubicBezTo>
                    <a:pt x="9" y="1"/>
                    <a:pt x="1" y="53"/>
                    <a:pt x="36" y="62"/>
                  </a:cubicBezTo>
                  <a:cubicBezTo>
                    <a:pt x="225" y="139"/>
                    <a:pt x="427" y="176"/>
                    <a:pt x="632" y="176"/>
                  </a:cubicBezTo>
                  <a:cubicBezTo>
                    <a:pt x="685" y="176"/>
                    <a:pt x="738" y="174"/>
                    <a:pt x="792" y="169"/>
                  </a:cubicBezTo>
                  <a:cubicBezTo>
                    <a:pt x="831" y="164"/>
                    <a:pt x="831" y="105"/>
                    <a:pt x="792" y="105"/>
                  </a:cubicBezTo>
                  <a:cubicBezTo>
                    <a:pt x="757" y="107"/>
                    <a:pt x="722" y="108"/>
                    <a:pt x="688" y="108"/>
                  </a:cubicBezTo>
                  <a:cubicBezTo>
                    <a:pt x="473" y="108"/>
                    <a:pt x="257" y="70"/>
                    <a:pt x="55" y="3"/>
                  </a:cubicBezTo>
                  <a:cubicBezTo>
                    <a:pt x="51" y="2"/>
                    <a:pt x="46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99;p56"/>
            <p:cNvSpPr/>
            <p:nvPr/>
          </p:nvSpPr>
          <p:spPr>
            <a:xfrm>
              <a:off x="5490319" y="1871275"/>
              <a:ext cx="29826" cy="4037"/>
            </a:xfrm>
            <a:custGeom>
              <a:avLst/>
              <a:gdLst/>
              <a:ahLst/>
              <a:cxnLst/>
              <a:rect l="l" t="t" r="r" b="b"/>
              <a:pathLst>
                <a:path w="1160" h="157" extrusionOk="0">
                  <a:moveTo>
                    <a:pt x="82" y="0"/>
                  </a:moveTo>
                  <a:cubicBezTo>
                    <a:pt x="27" y="0"/>
                    <a:pt x="1" y="89"/>
                    <a:pt x="62" y="98"/>
                  </a:cubicBezTo>
                  <a:cubicBezTo>
                    <a:pt x="287" y="137"/>
                    <a:pt x="516" y="157"/>
                    <a:pt x="744" y="157"/>
                  </a:cubicBezTo>
                  <a:cubicBezTo>
                    <a:pt x="859" y="157"/>
                    <a:pt x="973" y="152"/>
                    <a:pt x="1087" y="142"/>
                  </a:cubicBezTo>
                  <a:cubicBezTo>
                    <a:pt x="1154" y="137"/>
                    <a:pt x="1160" y="35"/>
                    <a:pt x="1092" y="35"/>
                  </a:cubicBezTo>
                  <a:cubicBezTo>
                    <a:pt x="1090" y="35"/>
                    <a:pt x="1088" y="35"/>
                    <a:pt x="1087" y="35"/>
                  </a:cubicBezTo>
                  <a:cubicBezTo>
                    <a:pt x="979" y="41"/>
                    <a:pt x="871" y="44"/>
                    <a:pt x="763" y="44"/>
                  </a:cubicBezTo>
                  <a:cubicBezTo>
                    <a:pt x="537" y="44"/>
                    <a:pt x="311" y="30"/>
                    <a:pt x="87" y="1"/>
                  </a:cubicBezTo>
                  <a:cubicBezTo>
                    <a:pt x="85" y="0"/>
                    <a:pt x="84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3061;p70"/>
          <p:cNvGrpSpPr/>
          <p:nvPr/>
        </p:nvGrpSpPr>
        <p:grpSpPr>
          <a:xfrm>
            <a:off x="4426803" y="1566738"/>
            <a:ext cx="453798" cy="534403"/>
            <a:chOff x="903530" y="3806125"/>
            <a:chExt cx="264550" cy="353222"/>
          </a:xfrm>
        </p:grpSpPr>
        <p:sp>
          <p:nvSpPr>
            <p:cNvPr id="45" name="Google Shape;13062;p70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rgbClr val="657E93"/>
            </a:solidFill>
            <a:ln w="6350" cmpd="sng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63;p70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 w="6350" cmpd="sng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64;p70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 w="6350" cmpd="sng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065;p70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rgbClr val="657E93"/>
            </a:solidFill>
            <a:ln w="6350" cmpd="sng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4552;p72"/>
          <p:cNvGrpSpPr/>
          <p:nvPr/>
        </p:nvGrpSpPr>
        <p:grpSpPr>
          <a:xfrm>
            <a:off x="1136918" y="1575107"/>
            <a:ext cx="445139" cy="593212"/>
            <a:chOff x="4883835" y="3337255"/>
            <a:chExt cx="323425" cy="377557"/>
          </a:xfrm>
        </p:grpSpPr>
        <p:sp>
          <p:nvSpPr>
            <p:cNvPr id="50" name="Google Shape;14553;p72"/>
            <p:cNvSpPr/>
            <p:nvPr/>
          </p:nvSpPr>
          <p:spPr>
            <a:xfrm>
              <a:off x="4883835" y="3447682"/>
              <a:ext cx="323425" cy="142932"/>
            </a:xfrm>
            <a:custGeom>
              <a:avLst/>
              <a:gdLst/>
              <a:ahLst/>
              <a:cxnLst/>
              <a:rect l="l" t="t" r="r" b="b"/>
              <a:pathLst>
                <a:path w="10169" h="4494" extrusionOk="0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l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554;p72"/>
            <p:cNvSpPr/>
            <p:nvPr/>
          </p:nvSpPr>
          <p:spPr>
            <a:xfrm>
              <a:off x="4931161" y="3600377"/>
              <a:ext cx="228392" cy="114434"/>
            </a:xfrm>
            <a:custGeom>
              <a:avLst/>
              <a:gdLst/>
              <a:ahLst/>
              <a:cxnLst/>
              <a:rect l="l" t="t" r="r" b="b"/>
              <a:pathLst>
                <a:path w="7181" h="3598" extrusionOk="0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l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555;p72"/>
            <p:cNvSpPr/>
            <p:nvPr/>
          </p:nvSpPr>
          <p:spPr>
            <a:xfrm>
              <a:off x="4926263" y="3337255"/>
              <a:ext cx="238601" cy="97355"/>
            </a:xfrm>
            <a:custGeom>
              <a:avLst/>
              <a:gdLst/>
              <a:ahLst/>
              <a:cxnLst/>
              <a:rect l="l" t="t" r="r" b="b"/>
              <a:pathLst>
                <a:path w="7502" h="3061" extrusionOk="0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l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" grpId="0"/>
      <p:bldP spid="702" grpId="0"/>
      <p:bldP spid="703" grpId="0" build="p"/>
      <p:bldP spid="704" grpId="0"/>
      <p:bldP spid="705" grpId="0" build="p"/>
      <p:bldP spid="706" grpId="0"/>
      <p:bldP spid="707" grpId="0" build="p"/>
      <p:bldP spid="708" grpId="0" animBg="1"/>
      <p:bldP spid="709" grpId="0" animBg="1"/>
      <p:bldP spid="7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title"/>
          </p:nvPr>
        </p:nvSpPr>
        <p:spPr>
          <a:xfrm>
            <a:off x="689565" y="598064"/>
            <a:ext cx="4041900" cy="39861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j-lt"/>
              </a:rPr>
              <a:t>DAS MÜSSEN SIE SCHON SELBST BEANTWORTEN…</a:t>
            </a:r>
            <a:endParaRPr sz="4000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782" name="Google Shape;782;p37"/>
          <p:cNvGrpSpPr/>
          <p:nvPr/>
        </p:nvGrpSpPr>
        <p:grpSpPr>
          <a:xfrm>
            <a:off x="4989805" y="-19098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6571830" y="-1392498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hteck 1"/>
          <p:cNvSpPr/>
          <p:nvPr/>
        </p:nvSpPr>
        <p:spPr>
          <a:xfrm>
            <a:off x="3145536" y="4190303"/>
            <a:ext cx="5742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800" dirty="0" smtClean="0">
                <a:solidFill>
                  <a:schemeClr val="tx2"/>
                </a:solidFill>
                <a:latin typeface="+mn-lt"/>
              </a:rPr>
              <a:t>Wichtig sind für uns in erster Linie aber die Kinder....</a:t>
            </a:r>
            <a:endParaRPr lang="de-DE" sz="1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>
            <a:spLocks noGrp="1"/>
          </p:cNvSpPr>
          <p:nvPr>
            <p:ph type="subTitle" idx="1"/>
          </p:nvPr>
        </p:nvSpPr>
        <p:spPr>
          <a:xfrm>
            <a:off x="182905" y="609600"/>
            <a:ext cx="8424647" cy="335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de-DE" sz="2000" dirty="0" smtClean="0">
                <a:solidFill>
                  <a:schemeClr val="tx2"/>
                </a:solidFill>
                <a:latin typeface="+mj-lt"/>
              </a:rPr>
              <a:t>Deshalb sollten Sie...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Kindern keine Angst davor machen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eigene negative Schulerlebnisse nicht über das Kind aufarbeiten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Ihr Kind unterstützen, ihm aber nicht alles abnehmen (vor allem HA)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s</a:t>
            </a: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tändigen Kontakt zur Schule halten</a:t>
            </a: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bg1"/>
                </a:solidFill>
                <a:latin typeface="+mj-lt"/>
              </a:rPr>
              <a:t>Freiräume schaffen (Dreck machen, Kartoffeln schälen, im Sand buddeln...)</a:t>
            </a:r>
            <a:endParaRPr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1739875" y="344100"/>
            <a:ext cx="56643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  <a:latin typeface="Chalk Dash" panose="03000600000000000000" pitchFamily="66" charset="0"/>
              </a:rPr>
              <a:t>KINDER WOLLEN IN DIE SCHULE</a:t>
            </a:r>
            <a:endParaRPr dirty="0">
              <a:latin typeface="Chalk Dash" panose="03000600000000000000" pitchFamily="66" charset="0"/>
            </a:endParaRPr>
          </a:p>
        </p:txBody>
      </p:sp>
      <p:grpSp>
        <p:nvGrpSpPr>
          <p:cNvPr id="4" name="Google Shape;463;p28"/>
          <p:cNvGrpSpPr/>
          <p:nvPr/>
        </p:nvGrpSpPr>
        <p:grpSpPr>
          <a:xfrm>
            <a:off x="7562803" y="609600"/>
            <a:ext cx="886120" cy="1054561"/>
            <a:chOff x="5894417" y="862786"/>
            <a:chExt cx="886120" cy="1054561"/>
          </a:xfrm>
        </p:grpSpPr>
        <p:grpSp>
          <p:nvGrpSpPr>
            <p:cNvPr id="5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9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7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7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095501" y="3767261"/>
            <a:ext cx="15521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990033"/>
              </a:buClr>
              <a:buFont typeface="Wingdings" pitchFamily="2" charset="2"/>
              <a:buNone/>
            </a:pPr>
            <a:r>
              <a:rPr lang="de-DE" altLang="de-DE" sz="1200" b="1" dirty="0">
                <a:solidFill>
                  <a:schemeClr val="tx2"/>
                </a:solidFill>
                <a:latin typeface="Barlow Semi Condensed"/>
              </a:rPr>
              <a:t>Wenn ich mich dumm genug anstelle, bekomme ich ganz viel Zuwendung!</a:t>
            </a:r>
          </a:p>
        </p:txBody>
      </p:sp>
      <p:grpSp>
        <p:nvGrpSpPr>
          <p:cNvPr id="23" name="Google Shape;11722;p68"/>
          <p:cNvGrpSpPr/>
          <p:nvPr/>
        </p:nvGrpSpPr>
        <p:grpSpPr>
          <a:xfrm>
            <a:off x="5878874" y="3450236"/>
            <a:ext cx="1985402" cy="1555328"/>
            <a:chOff x="5765817" y="3227724"/>
            <a:chExt cx="364865" cy="324822"/>
          </a:xfrm>
          <a:solidFill>
            <a:schemeClr val="tx2"/>
          </a:solidFill>
        </p:grpSpPr>
        <p:sp>
          <p:nvSpPr>
            <p:cNvPr id="24" name="Google Shape;11723;p68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724;p68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725;p68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25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/>
      <p:bldP spid="2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6"/>
          <p:cNvGrpSpPr/>
          <p:nvPr/>
        </p:nvGrpSpPr>
        <p:grpSpPr>
          <a:xfrm rot="-405367">
            <a:off x="4082379" y="802133"/>
            <a:ext cx="578029" cy="289843"/>
            <a:chOff x="2724150" y="1796250"/>
            <a:chExt cx="1630723" cy="817701"/>
          </a:xfrm>
        </p:grpSpPr>
        <p:sp>
          <p:nvSpPr>
            <p:cNvPr id="753" name="Google Shape;753;p36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6"/>
          <p:cNvGrpSpPr/>
          <p:nvPr/>
        </p:nvGrpSpPr>
        <p:grpSpPr>
          <a:xfrm rot="-1583806">
            <a:off x="3479374" y="4126770"/>
            <a:ext cx="374659" cy="164197"/>
            <a:chOff x="8125463" y="4298775"/>
            <a:chExt cx="261775" cy="114725"/>
          </a:xfrm>
        </p:grpSpPr>
        <p:sp>
          <p:nvSpPr>
            <p:cNvPr id="760" name="Google Shape;760;p36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36"/>
          <p:cNvGrpSpPr/>
          <p:nvPr/>
        </p:nvGrpSpPr>
        <p:grpSpPr>
          <a:xfrm rot="-687293">
            <a:off x="8010875" y="3979668"/>
            <a:ext cx="841092" cy="618687"/>
            <a:chOff x="1138950" y="3482175"/>
            <a:chExt cx="841076" cy="618676"/>
          </a:xfrm>
        </p:grpSpPr>
        <p:sp>
          <p:nvSpPr>
            <p:cNvPr id="766" name="Google Shape;766;p36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32" y="-335280"/>
            <a:ext cx="10725907" cy="66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1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Microsoft Office PowerPoint</Application>
  <PresentationFormat>Bildschirmpräsentation (16:9)</PresentationFormat>
  <Paragraphs>216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9" baseType="lpstr">
      <vt:lpstr>Arial</vt:lpstr>
      <vt:lpstr>Barlow Semi Condensed</vt:lpstr>
      <vt:lpstr>Barlow Semi Condensed Light</vt:lpstr>
      <vt:lpstr>BenchNine</vt:lpstr>
      <vt:lpstr>Chalk Dash</vt:lpstr>
      <vt:lpstr>DJB Chalk It Up</vt:lpstr>
      <vt:lpstr>Joti One</vt:lpstr>
      <vt:lpstr>Sue Ellen Francisco</vt:lpstr>
      <vt:lpstr>Wingdings</vt:lpstr>
      <vt:lpstr>Chalkboard Background by Slidesgo</vt:lpstr>
      <vt:lpstr>IST MEIN KIND REIF FÜR DIE SCHULE?</vt:lpstr>
      <vt:lpstr>ERZIEHUNG, DAS IST DAS EINFACHSTE VON DER WELT - MIT ERZOGENEN ELTERN</vt:lpstr>
      <vt:lpstr>Sind Sie als Eltern reif für die Schule?</vt:lpstr>
      <vt:lpstr>Stimmt das wirklich ?</vt:lpstr>
      <vt:lpstr>ZITAT AUS DEM STERN-ARTIKEL:</vt:lpstr>
      <vt:lpstr>SIND SIE…</vt:lpstr>
      <vt:lpstr>DAS MÜSSEN SIE SCHON SELBST BEANTWORTEN…</vt:lpstr>
      <vt:lpstr>KINDER WOLLEN IN DIE SCHULE</vt:lpstr>
      <vt:lpstr>PowerPoint-Präsentation</vt:lpstr>
      <vt:lpstr>KINDER WOLLEN IN DIE SCHULE</vt:lpstr>
      <vt:lpstr>KINDER WOLLEN IN DIE SCHULE</vt:lpstr>
      <vt:lpstr>IST MEIN KIND REIF FÜR DIE SCHULE?</vt:lpstr>
      <vt:lpstr>02</vt:lpstr>
      <vt:lpstr>KÖRPERLICHE SCHULREIFE I</vt:lpstr>
      <vt:lpstr>KÖRPERLICHE SCHULREIFE II</vt:lpstr>
      <vt:lpstr>KÖRPERLICHE SCHULREIFE III</vt:lpstr>
      <vt:lpstr>KÖRPERLICHE SCHULREIFE IV</vt:lpstr>
      <vt:lpstr>KÖRPERLICHE SCHULREIFE V</vt:lpstr>
      <vt:lpstr>SOZIALE SCHULREIFE I</vt:lpstr>
      <vt:lpstr>SOZIALE SCHULREIFE II</vt:lpstr>
      <vt:lpstr>GEISTIGE SCHULREIFE I</vt:lpstr>
      <vt:lpstr>GEISTIGE SCHULREIFE II</vt:lpstr>
      <vt:lpstr>GEISTIGE SCHULREIFE III</vt:lpstr>
      <vt:lpstr>EMOTIONALE SCHULREIFE I</vt:lpstr>
      <vt:lpstr>EMOTIONALE SCHULREIFE II</vt:lpstr>
      <vt:lpstr>EMOTIONALE SCHULREIFE III</vt:lpstr>
      <vt:lpstr>EMOTIONALE SCHULREIFE IV</vt:lpstr>
      <vt:lpstr>TERMINE 2022</vt:lpstr>
      <vt:lpstr>- das Kollegium der Kirnbach-Grundschule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 MEIN KIND REIF FÜR DIE SCHULE?</dc:title>
  <dc:creator>Sabrina</dc:creator>
  <cp:lastModifiedBy>Sabrina Reich-Dorchain</cp:lastModifiedBy>
  <cp:revision>30</cp:revision>
  <dcterms:modified xsi:type="dcterms:W3CDTF">2022-01-12T14:03:09Z</dcterms:modified>
</cp:coreProperties>
</file>